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40"/>
  </p:notesMasterIdLst>
  <p:sldIdLst>
    <p:sldId id="256" r:id="rId5"/>
    <p:sldId id="257" r:id="rId6"/>
    <p:sldId id="393" r:id="rId7"/>
    <p:sldId id="443" r:id="rId8"/>
    <p:sldId id="392" r:id="rId9"/>
    <p:sldId id="290" r:id="rId10"/>
    <p:sldId id="294" r:id="rId11"/>
    <p:sldId id="394" r:id="rId12"/>
    <p:sldId id="395" r:id="rId13"/>
    <p:sldId id="271" r:id="rId14"/>
    <p:sldId id="272" r:id="rId15"/>
    <p:sldId id="273" r:id="rId16"/>
    <p:sldId id="275" r:id="rId17"/>
    <p:sldId id="444" r:id="rId18"/>
    <p:sldId id="276" r:id="rId19"/>
    <p:sldId id="388" r:id="rId20"/>
    <p:sldId id="390" r:id="rId21"/>
    <p:sldId id="409" r:id="rId22"/>
    <p:sldId id="467" r:id="rId23"/>
    <p:sldId id="465" r:id="rId24"/>
    <p:sldId id="280" r:id="rId25"/>
    <p:sldId id="283" r:id="rId26"/>
    <p:sldId id="376" r:id="rId27"/>
    <p:sldId id="407" r:id="rId28"/>
    <p:sldId id="287" r:id="rId29"/>
    <p:sldId id="377" r:id="rId30"/>
    <p:sldId id="408" r:id="rId31"/>
    <p:sldId id="288" r:id="rId32"/>
    <p:sldId id="289" r:id="rId33"/>
    <p:sldId id="378" r:id="rId34"/>
    <p:sldId id="391" r:id="rId35"/>
    <p:sldId id="466" r:id="rId36"/>
    <p:sldId id="413" r:id="rId37"/>
    <p:sldId id="300" r:id="rId38"/>
    <p:sldId id="301" r:id="rId39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637" autoAdjust="0"/>
    <p:restoredTop sz="82139" autoAdjust="0"/>
  </p:normalViewPr>
  <p:slideViewPr>
    <p:cSldViewPr snapToGrid="0" snapToObjects="1">
      <p:cViewPr varScale="1">
        <p:scale>
          <a:sx n="93" d="100"/>
          <a:sy n="93" d="100"/>
        </p:scale>
        <p:origin x="9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45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ssie McGarigle" userId="4ca557e4-d419-4850-84b3-46fb6a8c477f" providerId="ADAL" clId="{9619A425-0CD9-4635-96E2-9406366360E1}"/>
    <pc:docChg chg="undo custSel delSld modSld sldOrd">
      <pc:chgData name="Cassie McGarigle" userId="4ca557e4-d419-4850-84b3-46fb6a8c477f" providerId="ADAL" clId="{9619A425-0CD9-4635-96E2-9406366360E1}" dt="2022-09-01T14:35:29.106" v="69" actId="47"/>
      <pc:docMkLst>
        <pc:docMk/>
      </pc:docMkLst>
      <pc:sldChg chg="modSp mod">
        <pc:chgData name="Cassie McGarigle" userId="4ca557e4-d419-4850-84b3-46fb6a8c477f" providerId="ADAL" clId="{9619A425-0CD9-4635-96E2-9406366360E1}" dt="2022-09-01T14:34:54.160" v="8" actId="20577"/>
        <pc:sldMkLst>
          <pc:docMk/>
          <pc:sldMk cId="0" sldId="256"/>
        </pc:sldMkLst>
        <pc:spChg chg="mod">
          <ac:chgData name="Cassie McGarigle" userId="4ca557e4-d419-4850-84b3-46fb6a8c477f" providerId="ADAL" clId="{9619A425-0CD9-4635-96E2-9406366360E1}" dt="2022-09-01T14:34:54.160" v="8" actId="20577"/>
          <ac:spMkLst>
            <pc:docMk/>
            <pc:sldMk cId="0" sldId="256"/>
            <ac:spMk id="14337" creationId="{98B250AD-5EEA-C24D-8F00-A6428F0E3A78}"/>
          </ac:spMkLst>
        </pc:spChg>
      </pc:sldChg>
      <pc:sldChg chg="del">
        <pc:chgData name="Cassie McGarigle" userId="4ca557e4-d419-4850-84b3-46fb6a8c477f" providerId="ADAL" clId="{9619A425-0CD9-4635-96E2-9406366360E1}" dt="2022-09-01T14:34:29.058" v="0" actId="47"/>
        <pc:sldMkLst>
          <pc:docMk/>
          <pc:sldMk cId="296535553" sldId="267"/>
        </pc:sldMkLst>
      </pc:sldChg>
      <pc:sldChg chg="del">
        <pc:chgData name="Cassie McGarigle" userId="4ca557e4-d419-4850-84b3-46fb6a8c477f" providerId="ADAL" clId="{9619A425-0CD9-4635-96E2-9406366360E1}" dt="2022-09-01T14:35:15.476" v="13" actId="47"/>
        <pc:sldMkLst>
          <pc:docMk/>
          <pc:sldMk cId="1267702031" sldId="302"/>
        </pc:sldMkLst>
      </pc:sldChg>
      <pc:sldChg chg="del">
        <pc:chgData name="Cassie McGarigle" userId="4ca557e4-d419-4850-84b3-46fb6a8c477f" providerId="ADAL" clId="{9619A425-0CD9-4635-96E2-9406366360E1}" dt="2022-09-01T14:35:16.024" v="14" actId="47"/>
        <pc:sldMkLst>
          <pc:docMk/>
          <pc:sldMk cId="3957784802" sldId="307"/>
        </pc:sldMkLst>
      </pc:sldChg>
      <pc:sldChg chg="del">
        <pc:chgData name="Cassie McGarigle" userId="4ca557e4-d419-4850-84b3-46fb6a8c477f" providerId="ADAL" clId="{9619A425-0CD9-4635-96E2-9406366360E1}" dt="2022-09-01T14:35:16.440" v="16" actId="47"/>
        <pc:sldMkLst>
          <pc:docMk/>
          <pc:sldMk cId="520480099" sldId="308"/>
        </pc:sldMkLst>
      </pc:sldChg>
      <pc:sldChg chg="del">
        <pc:chgData name="Cassie McGarigle" userId="4ca557e4-d419-4850-84b3-46fb6a8c477f" providerId="ADAL" clId="{9619A425-0CD9-4635-96E2-9406366360E1}" dt="2022-09-01T14:35:16.640" v="17" actId="47"/>
        <pc:sldMkLst>
          <pc:docMk/>
          <pc:sldMk cId="2350350661" sldId="309"/>
        </pc:sldMkLst>
      </pc:sldChg>
      <pc:sldChg chg="del">
        <pc:chgData name="Cassie McGarigle" userId="4ca557e4-d419-4850-84b3-46fb6a8c477f" providerId="ADAL" clId="{9619A425-0CD9-4635-96E2-9406366360E1}" dt="2022-09-01T14:35:16.825" v="18" actId="47"/>
        <pc:sldMkLst>
          <pc:docMk/>
          <pc:sldMk cId="3081158320" sldId="316"/>
        </pc:sldMkLst>
      </pc:sldChg>
      <pc:sldChg chg="del">
        <pc:chgData name="Cassie McGarigle" userId="4ca557e4-d419-4850-84b3-46fb6a8c477f" providerId="ADAL" clId="{9619A425-0CD9-4635-96E2-9406366360E1}" dt="2022-09-01T14:35:16.994" v="19" actId="47"/>
        <pc:sldMkLst>
          <pc:docMk/>
          <pc:sldMk cId="1268423965" sldId="317"/>
        </pc:sldMkLst>
      </pc:sldChg>
      <pc:sldChg chg="del">
        <pc:chgData name="Cassie McGarigle" userId="4ca557e4-d419-4850-84b3-46fb6a8c477f" providerId="ADAL" clId="{9619A425-0CD9-4635-96E2-9406366360E1}" dt="2022-09-01T14:35:17.364" v="21" actId="47"/>
        <pc:sldMkLst>
          <pc:docMk/>
          <pc:sldMk cId="3139945317" sldId="320"/>
        </pc:sldMkLst>
      </pc:sldChg>
      <pc:sldChg chg="del">
        <pc:chgData name="Cassie McGarigle" userId="4ca557e4-d419-4850-84b3-46fb6a8c477f" providerId="ADAL" clId="{9619A425-0CD9-4635-96E2-9406366360E1}" dt="2022-09-01T14:35:16.262" v="15" actId="47"/>
        <pc:sldMkLst>
          <pc:docMk/>
          <pc:sldMk cId="1989463700" sldId="321"/>
        </pc:sldMkLst>
      </pc:sldChg>
      <pc:sldChg chg="del">
        <pc:chgData name="Cassie McGarigle" userId="4ca557e4-d419-4850-84b3-46fb6a8c477f" providerId="ADAL" clId="{9619A425-0CD9-4635-96E2-9406366360E1}" dt="2022-09-01T14:35:17.179" v="20" actId="47"/>
        <pc:sldMkLst>
          <pc:docMk/>
          <pc:sldMk cId="320349174" sldId="322"/>
        </pc:sldMkLst>
      </pc:sldChg>
      <pc:sldChg chg="del">
        <pc:chgData name="Cassie McGarigle" userId="4ca557e4-d419-4850-84b3-46fb6a8c477f" providerId="ADAL" clId="{9619A425-0CD9-4635-96E2-9406366360E1}" dt="2022-09-01T14:35:17.564" v="22" actId="47"/>
        <pc:sldMkLst>
          <pc:docMk/>
          <pc:sldMk cId="2657953473" sldId="323"/>
        </pc:sldMkLst>
      </pc:sldChg>
      <pc:sldChg chg="del">
        <pc:chgData name="Cassie McGarigle" userId="4ca557e4-d419-4850-84b3-46fb6a8c477f" providerId="ADAL" clId="{9619A425-0CD9-4635-96E2-9406366360E1}" dt="2022-09-01T14:35:18.715" v="23" actId="47"/>
        <pc:sldMkLst>
          <pc:docMk/>
          <pc:sldMk cId="392242783" sldId="324"/>
        </pc:sldMkLst>
      </pc:sldChg>
      <pc:sldChg chg="del">
        <pc:chgData name="Cassie McGarigle" userId="4ca557e4-d419-4850-84b3-46fb6a8c477f" providerId="ADAL" clId="{9619A425-0CD9-4635-96E2-9406366360E1}" dt="2022-09-01T14:35:19.470" v="25" actId="47"/>
        <pc:sldMkLst>
          <pc:docMk/>
          <pc:sldMk cId="3002368168" sldId="327"/>
        </pc:sldMkLst>
      </pc:sldChg>
      <pc:sldChg chg="del">
        <pc:chgData name="Cassie McGarigle" userId="4ca557e4-d419-4850-84b3-46fb6a8c477f" providerId="ADAL" clId="{9619A425-0CD9-4635-96E2-9406366360E1}" dt="2022-09-01T14:35:19.686" v="26" actId="47"/>
        <pc:sldMkLst>
          <pc:docMk/>
          <pc:sldMk cId="2881389189" sldId="328"/>
        </pc:sldMkLst>
      </pc:sldChg>
      <pc:sldChg chg="del">
        <pc:chgData name="Cassie McGarigle" userId="4ca557e4-d419-4850-84b3-46fb6a8c477f" providerId="ADAL" clId="{9619A425-0CD9-4635-96E2-9406366360E1}" dt="2022-09-01T14:35:19.849" v="27" actId="47"/>
        <pc:sldMkLst>
          <pc:docMk/>
          <pc:sldMk cId="1769077925" sldId="329"/>
        </pc:sldMkLst>
      </pc:sldChg>
      <pc:sldChg chg="del">
        <pc:chgData name="Cassie McGarigle" userId="4ca557e4-d419-4850-84b3-46fb6a8c477f" providerId="ADAL" clId="{9619A425-0CD9-4635-96E2-9406366360E1}" dt="2022-09-01T14:35:20.049" v="28" actId="47"/>
        <pc:sldMkLst>
          <pc:docMk/>
          <pc:sldMk cId="235412634" sldId="330"/>
        </pc:sldMkLst>
      </pc:sldChg>
      <pc:sldChg chg="del">
        <pc:chgData name="Cassie McGarigle" userId="4ca557e4-d419-4850-84b3-46fb6a8c477f" providerId="ADAL" clId="{9619A425-0CD9-4635-96E2-9406366360E1}" dt="2022-09-01T14:35:20.588" v="31" actId="47"/>
        <pc:sldMkLst>
          <pc:docMk/>
          <pc:sldMk cId="618134379" sldId="335"/>
        </pc:sldMkLst>
      </pc:sldChg>
      <pc:sldChg chg="del">
        <pc:chgData name="Cassie McGarigle" userId="4ca557e4-d419-4850-84b3-46fb6a8c477f" providerId="ADAL" clId="{9619A425-0CD9-4635-96E2-9406366360E1}" dt="2022-09-01T14:35:21.205" v="34" actId="47"/>
        <pc:sldMkLst>
          <pc:docMk/>
          <pc:sldMk cId="409377193" sldId="338"/>
        </pc:sldMkLst>
      </pc:sldChg>
      <pc:sldChg chg="del">
        <pc:chgData name="Cassie McGarigle" userId="4ca557e4-d419-4850-84b3-46fb6a8c477f" providerId="ADAL" clId="{9619A425-0CD9-4635-96E2-9406366360E1}" dt="2022-09-01T14:35:22.770" v="40" actId="47"/>
        <pc:sldMkLst>
          <pc:docMk/>
          <pc:sldMk cId="2606621901" sldId="341"/>
        </pc:sldMkLst>
      </pc:sldChg>
      <pc:sldChg chg="del">
        <pc:chgData name="Cassie McGarigle" userId="4ca557e4-d419-4850-84b3-46fb6a8c477f" providerId="ADAL" clId="{9619A425-0CD9-4635-96E2-9406366360E1}" dt="2022-09-01T14:35:22.391" v="38" actId="47"/>
        <pc:sldMkLst>
          <pc:docMk/>
          <pc:sldMk cId="936003307" sldId="342"/>
        </pc:sldMkLst>
      </pc:sldChg>
      <pc:sldChg chg="del">
        <pc:chgData name="Cassie McGarigle" userId="4ca557e4-d419-4850-84b3-46fb6a8c477f" providerId="ADAL" clId="{9619A425-0CD9-4635-96E2-9406366360E1}" dt="2022-09-01T14:35:22.607" v="39" actId="47"/>
        <pc:sldMkLst>
          <pc:docMk/>
          <pc:sldMk cId="3781528112" sldId="343"/>
        </pc:sldMkLst>
      </pc:sldChg>
      <pc:sldChg chg="del">
        <pc:chgData name="Cassie McGarigle" userId="4ca557e4-d419-4850-84b3-46fb6a8c477f" providerId="ADAL" clId="{9619A425-0CD9-4635-96E2-9406366360E1}" dt="2022-09-01T14:35:22.977" v="41" actId="47"/>
        <pc:sldMkLst>
          <pc:docMk/>
          <pc:sldMk cId="2507958122" sldId="344"/>
        </pc:sldMkLst>
      </pc:sldChg>
      <pc:sldChg chg="del">
        <pc:chgData name="Cassie McGarigle" userId="4ca557e4-d419-4850-84b3-46fb6a8c477f" providerId="ADAL" clId="{9619A425-0CD9-4635-96E2-9406366360E1}" dt="2022-09-01T14:35:23.171" v="42" actId="47"/>
        <pc:sldMkLst>
          <pc:docMk/>
          <pc:sldMk cId="1762640766" sldId="345"/>
        </pc:sldMkLst>
      </pc:sldChg>
      <pc:sldChg chg="del">
        <pc:chgData name="Cassie McGarigle" userId="4ca557e4-d419-4850-84b3-46fb6a8c477f" providerId="ADAL" clId="{9619A425-0CD9-4635-96E2-9406366360E1}" dt="2022-09-01T14:35:23.378" v="43" actId="47"/>
        <pc:sldMkLst>
          <pc:docMk/>
          <pc:sldMk cId="1646798699" sldId="347"/>
        </pc:sldMkLst>
      </pc:sldChg>
      <pc:sldChg chg="del">
        <pc:chgData name="Cassie McGarigle" userId="4ca557e4-d419-4850-84b3-46fb6a8c477f" providerId="ADAL" clId="{9619A425-0CD9-4635-96E2-9406366360E1}" dt="2022-09-01T14:35:23.841" v="44" actId="47"/>
        <pc:sldMkLst>
          <pc:docMk/>
          <pc:sldMk cId="3065382003" sldId="349"/>
        </pc:sldMkLst>
      </pc:sldChg>
      <pc:sldChg chg="del">
        <pc:chgData name="Cassie McGarigle" userId="4ca557e4-d419-4850-84b3-46fb6a8c477f" providerId="ADAL" clId="{9619A425-0CD9-4635-96E2-9406366360E1}" dt="2022-09-01T14:35:23.879" v="45" actId="47"/>
        <pc:sldMkLst>
          <pc:docMk/>
          <pc:sldMk cId="61027584" sldId="350"/>
        </pc:sldMkLst>
      </pc:sldChg>
      <pc:sldChg chg="del">
        <pc:chgData name="Cassie McGarigle" userId="4ca557e4-d419-4850-84b3-46fb6a8c477f" providerId="ADAL" clId="{9619A425-0CD9-4635-96E2-9406366360E1}" dt="2022-09-01T14:35:23.910" v="46" actId="47"/>
        <pc:sldMkLst>
          <pc:docMk/>
          <pc:sldMk cId="2370694823" sldId="351"/>
        </pc:sldMkLst>
      </pc:sldChg>
      <pc:sldChg chg="del">
        <pc:chgData name="Cassie McGarigle" userId="4ca557e4-d419-4850-84b3-46fb6a8c477f" providerId="ADAL" clId="{9619A425-0CD9-4635-96E2-9406366360E1}" dt="2022-09-01T14:35:23.941" v="47" actId="47"/>
        <pc:sldMkLst>
          <pc:docMk/>
          <pc:sldMk cId="3127245902" sldId="355"/>
        </pc:sldMkLst>
      </pc:sldChg>
      <pc:sldChg chg="del">
        <pc:chgData name="Cassie McGarigle" userId="4ca557e4-d419-4850-84b3-46fb6a8c477f" providerId="ADAL" clId="{9619A425-0CD9-4635-96E2-9406366360E1}" dt="2022-09-01T14:35:29.106" v="69" actId="47"/>
        <pc:sldMkLst>
          <pc:docMk/>
          <pc:sldMk cId="2398242397" sldId="356"/>
        </pc:sldMkLst>
      </pc:sldChg>
      <pc:sldChg chg="del">
        <pc:chgData name="Cassie McGarigle" userId="4ca557e4-d419-4850-84b3-46fb6a8c477f" providerId="ADAL" clId="{9619A425-0CD9-4635-96E2-9406366360E1}" dt="2022-09-01T14:35:24.057" v="51" actId="47"/>
        <pc:sldMkLst>
          <pc:docMk/>
          <pc:sldMk cId="20761106" sldId="396"/>
        </pc:sldMkLst>
      </pc:sldChg>
      <pc:sldChg chg="del">
        <pc:chgData name="Cassie McGarigle" userId="4ca557e4-d419-4850-84b3-46fb6a8c477f" providerId="ADAL" clId="{9619A425-0CD9-4635-96E2-9406366360E1}" dt="2022-09-01T14:35:24.041" v="50" actId="47"/>
        <pc:sldMkLst>
          <pc:docMk/>
          <pc:sldMk cId="4292598174" sldId="403"/>
        </pc:sldMkLst>
      </pc:sldChg>
      <pc:sldChg chg="del">
        <pc:chgData name="Cassie McGarigle" userId="4ca557e4-d419-4850-84b3-46fb6a8c477f" providerId="ADAL" clId="{9619A425-0CD9-4635-96E2-9406366360E1}" dt="2022-09-01T14:35:24.026" v="49" actId="47"/>
        <pc:sldMkLst>
          <pc:docMk/>
          <pc:sldMk cId="2793293749" sldId="411"/>
        </pc:sldMkLst>
      </pc:sldChg>
      <pc:sldChg chg="del">
        <pc:chgData name="Cassie McGarigle" userId="4ca557e4-d419-4850-84b3-46fb6a8c477f" providerId="ADAL" clId="{9619A425-0CD9-4635-96E2-9406366360E1}" dt="2022-09-01T14:35:20.804" v="32" actId="47"/>
        <pc:sldMkLst>
          <pc:docMk/>
          <pc:sldMk cId="2766260083" sldId="423"/>
        </pc:sldMkLst>
      </pc:sldChg>
      <pc:sldChg chg="del">
        <pc:chgData name="Cassie McGarigle" userId="4ca557e4-d419-4850-84b3-46fb6a8c477f" providerId="ADAL" clId="{9619A425-0CD9-4635-96E2-9406366360E1}" dt="2022-09-01T14:35:20.203" v="29" actId="47"/>
        <pc:sldMkLst>
          <pc:docMk/>
          <pc:sldMk cId="1572514064" sldId="424"/>
        </pc:sldMkLst>
      </pc:sldChg>
      <pc:sldChg chg="del">
        <pc:chgData name="Cassie McGarigle" userId="4ca557e4-d419-4850-84b3-46fb6a8c477f" providerId="ADAL" clId="{9619A425-0CD9-4635-96E2-9406366360E1}" dt="2022-09-01T14:35:24.458" v="53" actId="47"/>
        <pc:sldMkLst>
          <pc:docMk/>
          <pc:sldMk cId="1807064987" sldId="425"/>
        </pc:sldMkLst>
      </pc:sldChg>
      <pc:sldChg chg="del">
        <pc:chgData name="Cassie McGarigle" userId="4ca557e4-d419-4850-84b3-46fb6a8c477f" providerId="ADAL" clId="{9619A425-0CD9-4635-96E2-9406366360E1}" dt="2022-09-01T14:35:24.712" v="54" actId="47"/>
        <pc:sldMkLst>
          <pc:docMk/>
          <pc:sldMk cId="2568917364" sldId="426"/>
        </pc:sldMkLst>
      </pc:sldChg>
      <pc:sldChg chg="del">
        <pc:chgData name="Cassie McGarigle" userId="4ca557e4-d419-4850-84b3-46fb6a8c477f" providerId="ADAL" clId="{9619A425-0CD9-4635-96E2-9406366360E1}" dt="2022-09-01T14:35:24.881" v="55" actId="47"/>
        <pc:sldMkLst>
          <pc:docMk/>
          <pc:sldMk cId="3076605559" sldId="427"/>
        </pc:sldMkLst>
      </pc:sldChg>
      <pc:sldChg chg="del">
        <pc:chgData name="Cassie McGarigle" userId="4ca557e4-d419-4850-84b3-46fb6a8c477f" providerId="ADAL" clId="{9619A425-0CD9-4635-96E2-9406366360E1}" dt="2022-09-01T14:35:25.075" v="56" actId="47"/>
        <pc:sldMkLst>
          <pc:docMk/>
          <pc:sldMk cId="3962210061" sldId="428"/>
        </pc:sldMkLst>
      </pc:sldChg>
      <pc:sldChg chg="del">
        <pc:chgData name="Cassie McGarigle" userId="4ca557e4-d419-4850-84b3-46fb6a8c477f" providerId="ADAL" clId="{9619A425-0CD9-4635-96E2-9406366360E1}" dt="2022-09-01T14:35:21.753" v="37" actId="47"/>
        <pc:sldMkLst>
          <pc:docMk/>
          <pc:sldMk cId="3452141467" sldId="429"/>
        </pc:sldMkLst>
      </pc:sldChg>
      <pc:sldChg chg="del">
        <pc:chgData name="Cassie McGarigle" userId="4ca557e4-d419-4850-84b3-46fb6a8c477f" providerId="ADAL" clId="{9619A425-0CD9-4635-96E2-9406366360E1}" dt="2022-09-01T14:35:21.590" v="36" actId="47"/>
        <pc:sldMkLst>
          <pc:docMk/>
          <pc:sldMk cId="2998987313" sldId="430"/>
        </pc:sldMkLst>
      </pc:sldChg>
      <pc:sldChg chg="del">
        <pc:chgData name="Cassie McGarigle" userId="4ca557e4-d419-4850-84b3-46fb6a8c477f" providerId="ADAL" clId="{9619A425-0CD9-4635-96E2-9406366360E1}" dt="2022-09-01T14:35:20.403" v="30" actId="47"/>
        <pc:sldMkLst>
          <pc:docMk/>
          <pc:sldMk cId="2322840883" sldId="431"/>
        </pc:sldMkLst>
      </pc:sldChg>
      <pc:sldChg chg="del">
        <pc:chgData name="Cassie McGarigle" userId="4ca557e4-d419-4850-84b3-46fb6a8c477f" providerId="ADAL" clId="{9619A425-0CD9-4635-96E2-9406366360E1}" dt="2022-09-01T14:35:21.390" v="35" actId="47"/>
        <pc:sldMkLst>
          <pc:docMk/>
          <pc:sldMk cId="836026905" sldId="432"/>
        </pc:sldMkLst>
      </pc:sldChg>
      <pc:sldChg chg="del">
        <pc:chgData name="Cassie McGarigle" userId="4ca557e4-d419-4850-84b3-46fb6a8c477f" providerId="ADAL" clId="{9619A425-0CD9-4635-96E2-9406366360E1}" dt="2022-09-01T14:35:23.979" v="48" actId="47"/>
        <pc:sldMkLst>
          <pc:docMk/>
          <pc:sldMk cId="3936404473" sldId="433"/>
        </pc:sldMkLst>
      </pc:sldChg>
      <pc:sldChg chg="del">
        <pc:chgData name="Cassie McGarigle" userId="4ca557e4-d419-4850-84b3-46fb6a8c477f" providerId="ADAL" clId="{9619A425-0CD9-4635-96E2-9406366360E1}" dt="2022-09-01T14:34:32.315" v="1" actId="47"/>
        <pc:sldMkLst>
          <pc:docMk/>
          <pc:sldMk cId="1349958165" sldId="441"/>
        </pc:sldMkLst>
      </pc:sldChg>
      <pc:sldChg chg="del">
        <pc:chgData name="Cassie McGarigle" userId="4ca557e4-d419-4850-84b3-46fb6a8c477f" providerId="ADAL" clId="{9619A425-0CD9-4635-96E2-9406366360E1}" dt="2022-09-01T14:35:18.931" v="24" actId="47"/>
        <pc:sldMkLst>
          <pc:docMk/>
          <pc:sldMk cId="580916292" sldId="446"/>
        </pc:sldMkLst>
      </pc:sldChg>
      <pc:sldChg chg="delSp del mod">
        <pc:chgData name="Cassie McGarigle" userId="4ca557e4-d419-4850-84b3-46fb6a8c477f" providerId="ADAL" clId="{9619A425-0CD9-4635-96E2-9406366360E1}" dt="2022-09-01T14:34:58.106" v="9" actId="47"/>
        <pc:sldMkLst>
          <pc:docMk/>
          <pc:sldMk cId="2944322734" sldId="448"/>
        </pc:sldMkLst>
        <pc:spChg chg="del">
          <ac:chgData name="Cassie McGarigle" userId="4ca557e4-d419-4850-84b3-46fb6a8c477f" providerId="ADAL" clId="{9619A425-0CD9-4635-96E2-9406366360E1}" dt="2022-09-01T14:34:35.309" v="2" actId="478"/>
          <ac:spMkLst>
            <pc:docMk/>
            <pc:sldMk cId="2944322734" sldId="448"/>
            <ac:spMk id="5" creationId="{2C0230C6-DFD8-6347-9E98-E832453865FF}"/>
          </ac:spMkLst>
        </pc:spChg>
        <pc:spChg chg="del">
          <ac:chgData name="Cassie McGarigle" userId="4ca557e4-d419-4850-84b3-46fb6a8c477f" providerId="ADAL" clId="{9619A425-0CD9-4635-96E2-9406366360E1}" dt="2022-09-01T14:34:36.379" v="3" actId="478"/>
          <ac:spMkLst>
            <pc:docMk/>
            <pc:sldMk cId="2944322734" sldId="448"/>
            <ac:spMk id="6" creationId="{81B82011-98E3-AC42-9110-257FE2336643}"/>
          </ac:spMkLst>
        </pc:spChg>
        <pc:spChg chg="del">
          <ac:chgData name="Cassie McGarigle" userId="4ca557e4-d419-4850-84b3-46fb6a8c477f" providerId="ADAL" clId="{9619A425-0CD9-4635-96E2-9406366360E1}" dt="2022-09-01T14:34:37.219" v="4" actId="478"/>
          <ac:spMkLst>
            <pc:docMk/>
            <pc:sldMk cId="2944322734" sldId="448"/>
            <ac:spMk id="8" creationId="{AFA8A072-D5EE-964C-8BF8-F2BD0B100D8E}"/>
          </ac:spMkLst>
        </pc:spChg>
      </pc:sldChg>
      <pc:sldChg chg="del">
        <pc:chgData name="Cassie McGarigle" userId="4ca557e4-d419-4850-84b3-46fb6a8c477f" providerId="ADAL" clId="{9619A425-0CD9-4635-96E2-9406366360E1}" dt="2022-09-01T14:35:24.110" v="52" actId="47"/>
        <pc:sldMkLst>
          <pc:docMk/>
          <pc:sldMk cId="1982410274" sldId="449"/>
        </pc:sldMkLst>
      </pc:sldChg>
      <pc:sldChg chg="del">
        <pc:chgData name="Cassie McGarigle" userId="4ca557e4-d419-4850-84b3-46fb6a8c477f" providerId="ADAL" clId="{9619A425-0CD9-4635-96E2-9406366360E1}" dt="2022-09-01T14:35:25.260" v="57" actId="47"/>
        <pc:sldMkLst>
          <pc:docMk/>
          <pc:sldMk cId="481174893" sldId="450"/>
        </pc:sldMkLst>
      </pc:sldChg>
      <pc:sldChg chg="del">
        <pc:chgData name="Cassie McGarigle" userId="4ca557e4-d419-4850-84b3-46fb6a8c477f" providerId="ADAL" clId="{9619A425-0CD9-4635-96E2-9406366360E1}" dt="2022-09-01T14:35:25.444" v="58" actId="47"/>
        <pc:sldMkLst>
          <pc:docMk/>
          <pc:sldMk cId="2523828753" sldId="451"/>
        </pc:sldMkLst>
      </pc:sldChg>
      <pc:sldChg chg="del">
        <pc:chgData name="Cassie McGarigle" userId="4ca557e4-d419-4850-84b3-46fb6a8c477f" providerId="ADAL" clId="{9619A425-0CD9-4635-96E2-9406366360E1}" dt="2022-09-01T14:35:25.698" v="59" actId="47"/>
        <pc:sldMkLst>
          <pc:docMk/>
          <pc:sldMk cId="3219683423" sldId="452"/>
        </pc:sldMkLst>
      </pc:sldChg>
      <pc:sldChg chg="del">
        <pc:chgData name="Cassie McGarigle" userId="4ca557e4-d419-4850-84b3-46fb6a8c477f" providerId="ADAL" clId="{9619A425-0CD9-4635-96E2-9406366360E1}" dt="2022-09-01T14:35:25.883" v="60" actId="47"/>
        <pc:sldMkLst>
          <pc:docMk/>
          <pc:sldMk cId="3478570602" sldId="453"/>
        </pc:sldMkLst>
      </pc:sldChg>
      <pc:sldChg chg="del">
        <pc:chgData name="Cassie McGarigle" userId="4ca557e4-d419-4850-84b3-46fb6a8c477f" providerId="ADAL" clId="{9619A425-0CD9-4635-96E2-9406366360E1}" dt="2022-09-01T14:35:26.149" v="61" actId="47"/>
        <pc:sldMkLst>
          <pc:docMk/>
          <pc:sldMk cId="3242441682" sldId="454"/>
        </pc:sldMkLst>
      </pc:sldChg>
      <pc:sldChg chg="del">
        <pc:chgData name="Cassie McGarigle" userId="4ca557e4-d419-4850-84b3-46fb6a8c477f" providerId="ADAL" clId="{9619A425-0CD9-4635-96E2-9406366360E1}" dt="2022-09-01T14:35:26.384" v="62" actId="47"/>
        <pc:sldMkLst>
          <pc:docMk/>
          <pc:sldMk cId="2022780742" sldId="455"/>
        </pc:sldMkLst>
      </pc:sldChg>
      <pc:sldChg chg="del">
        <pc:chgData name="Cassie McGarigle" userId="4ca557e4-d419-4850-84b3-46fb6a8c477f" providerId="ADAL" clId="{9619A425-0CD9-4635-96E2-9406366360E1}" dt="2022-09-01T14:35:26.578" v="63" actId="47"/>
        <pc:sldMkLst>
          <pc:docMk/>
          <pc:sldMk cId="462858474" sldId="456"/>
        </pc:sldMkLst>
      </pc:sldChg>
      <pc:sldChg chg="del">
        <pc:chgData name="Cassie McGarigle" userId="4ca557e4-d419-4850-84b3-46fb6a8c477f" providerId="ADAL" clId="{9619A425-0CD9-4635-96E2-9406366360E1}" dt="2022-09-01T14:35:26.885" v="64" actId="47"/>
        <pc:sldMkLst>
          <pc:docMk/>
          <pc:sldMk cId="1592066856" sldId="457"/>
        </pc:sldMkLst>
      </pc:sldChg>
      <pc:sldChg chg="del">
        <pc:chgData name="Cassie McGarigle" userId="4ca557e4-d419-4850-84b3-46fb6a8c477f" providerId="ADAL" clId="{9619A425-0CD9-4635-96E2-9406366360E1}" dt="2022-09-01T14:35:27.302" v="65" actId="47"/>
        <pc:sldMkLst>
          <pc:docMk/>
          <pc:sldMk cId="3958187032" sldId="458"/>
        </pc:sldMkLst>
      </pc:sldChg>
      <pc:sldChg chg="del">
        <pc:chgData name="Cassie McGarigle" userId="4ca557e4-d419-4850-84b3-46fb6a8c477f" providerId="ADAL" clId="{9619A425-0CD9-4635-96E2-9406366360E1}" dt="2022-09-01T14:35:27.687" v="66" actId="47"/>
        <pc:sldMkLst>
          <pc:docMk/>
          <pc:sldMk cId="2473281321" sldId="459"/>
        </pc:sldMkLst>
      </pc:sldChg>
      <pc:sldChg chg="del">
        <pc:chgData name="Cassie McGarigle" userId="4ca557e4-d419-4850-84b3-46fb6a8c477f" providerId="ADAL" clId="{9619A425-0CD9-4635-96E2-9406366360E1}" dt="2022-09-01T14:35:28.035" v="67" actId="47"/>
        <pc:sldMkLst>
          <pc:docMk/>
          <pc:sldMk cId="814653657" sldId="460"/>
        </pc:sldMkLst>
      </pc:sldChg>
      <pc:sldChg chg="del">
        <pc:chgData name="Cassie McGarigle" userId="4ca557e4-d419-4850-84b3-46fb6a8c477f" providerId="ADAL" clId="{9619A425-0CD9-4635-96E2-9406366360E1}" dt="2022-09-01T14:35:28.621" v="68" actId="47"/>
        <pc:sldMkLst>
          <pc:docMk/>
          <pc:sldMk cId="2510664001" sldId="461"/>
        </pc:sldMkLst>
      </pc:sldChg>
      <pc:sldChg chg="del ord">
        <pc:chgData name="Cassie McGarigle" userId="4ca557e4-d419-4850-84b3-46fb6a8c477f" providerId="ADAL" clId="{9619A425-0CD9-4635-96E2-9406366360E1}" dt="2022-09-01T14:35:14.605" v="12" actId="47"/>
        <pc:sldMkLst>
          <pc:docMk/>
          <pc:sldMk cId="1820129044" sldId="463"/>
        </pc:sldMkLst>
      </pc:sldChg>
      <pc:sldChg chg="del">
        <pc:chgData name="Cassie McGarigle" userId="4ca557e4-d419-4850-84b3-46fb6a8c477f" providerId="ADAL" clId="{9619A425-0CD9-4635-96E2-9406366360E1}" dt="2022-09-01T14:35:20.989" v="33" actId="47"/>
        <pc:sldMkLst>
          <pc:docMk/>
          <pc:sldMk cId="1003678" sldId="46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36A4D4E-EAE7-7E49-BEFC-A32F0206852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4518DB-7365-D241-AEC3-569855C98F8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C818220-48CA-6844-9D09-AF8B1B42C2D1}" type="datetimeFigureOut">
              <a:rPr lang="en-US"/>
              <a:pPr>
                <a:defRPr/>
              </a:pPr>
              <a:t>9/1/2022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D432EDA-EF5A-BC41-B70B-227EA61C0CE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A465F36-AD7C-8D46-BB53-CD0925CD1C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F102F8-F876-4046-BCCD-4C47047B4B7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93351-D7EC-A044-BCFE-3DCAF74C38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F979DDF-C658-664E-ADA9-A03C6D4B74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>
            <a:extLst>
              <a:ext uri="{FF2B5EF4-FFF2-40B4-BE49-F238E27FC236}">
                <a16:creationId xmlns:a16="http://schemas.microsoft.com/office/drawing/2014/main" id="{DD38EE41-B32B-B74F-98C2-9F5851C3265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>
            <a:extLst>
              <a:ext uri="{FF2B5EF4-FFF2-40B4-BE49-F238E27FC236}">
                <a16:creationId xmlns:a16="http://schemas.microsoft.com/office/drawing/2014/main" id="{5DE28C2F-393A-A54E-B63C-3B467C20860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9459" name="Slide Number Placeholder 3">
            <a:extLst>
              <a:ext uri="{FF2B5EF4-FFF2-40B4-BE49-F238E27FC236}">
                <a16:creationId xmlns:a16="http://schemas.microsoft.com/office/drawing/2014/main" id="{4D756329-AFD9-6C4B-8493-C675783E92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B5DCCAA6-F94D-3F4E-95C1-88E16AF8039B}" type="slidenum">
              <a:rPr lang="en-US" altLang="en-US" smtClean="0"/>
              <a:pPr>
                <a:spcBef>
                  <a:spcPct val="0"/>
                </a:spcBef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71348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7">
            <a:extLst>
              <a:ext uri="{FF2B5EF4-FFF2-40B4-BE49-F238E27FC236}">
                <a16:creationId xmlns:a16="http://schemas.microsoft.com/office/drawing/2014/main" id="{15954917-1655-4F44-82DC-65AE034FA78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B8AD9F0-9B6F-0849-92C2-0EB3E0261DC0}" type="slidenum">
              <a:rPr lang="en-US" altLang="en-US" smtClean="0"/>
              <a:pPr>
                <a:spcBef>
                  <a:spcPct val="0"/>
                </a:spcBef>
              </a:pPr>
              <a:t>29</a:t>
            </a:fld>
            <a:endParaRPr lang="en-US" altLang="en-US"/>
          </a:p>
        </p:txBody>
      </p:sp>
      <p:sp>
        <p:nvSpPr>
          <p:cNvPr id="53250" name="Rectangle 2">
            <a:extLst>
              <a:ext uri="{FF2B5EF4-FFF2-40B4-BE49-F238E27FC236}">
                <a16:creationId xmlns:a16="http://schemas.microsoft.com/office/drawing/2014/main" id="{3F57B3E8-B2CD-5240-A051-E92FD57BE0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BE7EC144-D5C4-BA48-8A33-D0B4F682BC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16227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95456" y="257695"/>
            <a:ext cx="6833060" cy="3252268"/>
          </a:xfr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Session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195456" y="3740583"/>
            <a:ext cx="6833059" cy="1671925"/>
          </a:xfrm>
        </p:spPr>
        <p:txBody>
          <a:bodyPr/>
          <a:lstStyle>
            <a:lvl1pPr marL="0" indent="0" algn="ctr">
              <a:buNone/>
              <a:defRPr sz="2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Speaker Name</a:t>
            </a:r>
            <a:br>
              <a:rPr lang="en-US" dirty="0"/>
            </a:br>
            <a:r>
              <a:rPr lang="en-US" b="0" dirty="0"/>
              <a:t>Speaker Institution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437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F26B3C-DD9A-5F47-92DC-8D0C2397D3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1822369-DD4F-A64F-8FBE-460AAB12AF27}" type="datetimeFigureOut">
              <a:rPr lang="en-US"/>
              <a:pPr>
                <a:defRPr/>
              </a:pPr>
              <a:t>9/1/2022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A99C88-5FC5-3C45-B4A6-CD23B4019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C170D4-10D2-FC49-8933-460869B08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2E15B82-B716-3E4F-A62D-764CBC6164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773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AEB4BA-77F7-854C-9381-CCB6772643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3E251E4-A4F5-8049-9403-568B14079F31}" type="datetimeFigureOut">
              <a:rPr lang="en-US"/>
              <a:pPr>
                <a:defRPr/>
              </a:pPr>
              <a:t>9/1/2022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FDA10-CF2C-E94E-B88E-E5C766CC7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A8CB88-E26B-2746-81F1-E61FAFAA9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221FD50D-FD06-CC41-9B36-AE578ECBC5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653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1631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69732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7091" y="1825625"/>
            <a:ext cx="5742709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7150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72202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617" y="365125"/>
            <a:ext cx="11665527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618" y="1681163"/>
            <a:ext cx="573895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618" y="2505075"/>
            <a:ext cx="573895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76118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76118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759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87618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2217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564" y="332509"/>
            <a:ext cx="4476461" cy="172489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332509"/>
            <a:ext cx="6172200" cy="553647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5564" y="2057400"/>
            <a:ext cx="4476461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5185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543B04-3909-9F45-BCD9-03CE9A6E19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FEE9921-C18A-604F-9069-8A997880C8BA}" type="datetimeFigureOut">
              <a:rPr lang="en-US"/>
              <a:pPr>
                <a:defRPr/>
              </a:pPr>
              <a:t>9/1/2022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D2B96B-090F-4348-BB84-288C0C15C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1F4324-0123-B845-8B65-CB856CF8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18D5A93-B5B0-5D49-BF64-FE44E597D0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289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3F5FBAF6-927D-8E42-806C-9682F08AD1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77091" y="365125"/>
            <a:ext cx="11610109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BC715126-FB0B-C442-B926-BAAEB1BFAC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77091" y="1825625"/>
            <a:ext cx="11610109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chemeClr val="bg2">
              <a:lumMod val="25000"/>
            </a:schemeClr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>
            <a:extLst>
              <a:ext uri="{FF2B5EF4-FFF2-40B4-BE49-F238E27FC236}">
                <a16:creationId xmlns:a16="http://schemas.microsoft.com/office/drawing/2014/main" id="{98B250AD-5EEA-C24D-8F00-A6428F0E3A7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11775" y="1122363"/>
            <a:ext cx="6564313" cy="2387600"/>
          </a:xfrm>
        </p:spPr>
        <p:txBody>
          <a:bodyPr/>
          <a:lstStyle/>
          <a:p>
            <a:r>
              <a:rPr lang="en-US" altLang="en-US" sz="4400" dirty="0"/>
              <a:t>Retinoblastoma</a:t>
            </a:r>
          </a:p>
        </p:txBody>
      </p:sp>
      <p:sp>
        <p:nvSpPr>
          <p:cNvPr id="14338" name="Subtitle 2">
            <a:extLst>
              <a:ext uri="{FF2B5EF4-FFF2-40B4-BE49-F238E27FC236}">
                <a16:creationId xmlns:a16="http://schemas.microsoft.com/office/drawing/2014/main" id="{252F0D66-137E-FE47-8C21-F6B35E5632D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311775" y="3602038"/>
            <a:ext cx="6564313" cy="1655762"/>
          </a:xfrm>
        </p:spPr>
        <p:txBody>
          <a:bodyPr/>
          <a:lstStyle/>
          <a:p>
            <a:r>
              <a:rPr lang="en-US" altLang="en-US" sz="2400" dirty="0"/>
              <a:t>Carlos Rodriguez-Galindo, MD</a:t>
            </a:r>
          </a:p>
          <a:p>
            <a:r>
              <a:rPr lang="en-US" altLang="en-US" sz="2400" dirty="0"/>
              <a:t>St. Jude Children’s Research Hospital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>
            <a:extLst>
              <a:ext uri="{FF2B5EF4-FFF2-40B4-BE49-F238E27FC236}">
                <a16:creationId xmlns:a16="http://schemas.microsoft.com/office/drawing/2014/main" id="{36619474-2C5A-FA4E-AD82-5FE73D8C5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>
              <a:buClr>
                <a:schemeClr val="tx2"/>
              </a:buClr>
            </a:pPr>
            <a:r>
              <a:rPr lang="en-US" altLang="en-US" sz="4000" b="1" dirty="0"/>
              <a:t>Retinoblastoma</a:t>
            </a:r>
            <a:br>
              <a:rPr lang="en-US" altLang="en-US" b="1" dirty="0"/>
            </a:br>
            <a:r>
              <a:rPr lang="en-US" altLang="en-US" sz="3200" b="1" dirty="0"/>
              <a:t>Differential Diagnosis</a:t>
            </a:r>
            <a:endParaRPr lang="en-US" altLang="en-US" b="1" dirty="0"/>
          </a:p>
        </p:txBody>
      </p:sp>
      <p:sp>
        <p:nvSpPr>
          <p:cNvPr id="27650" name="Rectangle 3">
            <a:extLst>
              <a:ext uri="{FF2B5EF4-FFF2-40B4-BE49-F238E27FC236}">
                <a16:creationId xmlns:a16="http://schemas.microsoft.com/office/drawing/2014/main" id="{46DC9DE7-F166-9C4F-A235-687816F8F5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9468" y="1847850"/>
            <a:ext cx="11610109" cy="4351338"/>
          </a:xfrm>
        </p:spPr>
        <p:txBody>
          <a:bodyPr/>
          <a:lstStyle/>
          <a:p>
            <a:pPr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Congenital Cataracts</a:t>
            </a:r>
          </a:p>
          <a:p>
            <a:pPr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Coats</a:t>
            </a:r>
            <a:r>
              <a:rPr lang="en-US" altLang="ja-JP" dirty="0">
                <a:latin typeface="+mj-lt"/>
              </a:rPr>
              <a:t> Disease</a:t>
            </a:r>
          </a:p>
          <a:p>
            <a:pPr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Persistent Fetal Vasculature (PFV)</a:t>
            </a:r>
          </a:p>
          <a:p>
            <a:pPr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Retinitis:</a:t>
            </a:r>
          </a:p>
          <a:p>
            <a:pPr lvl="1">
              <a:buClr>
                <a:schemeClr val="accent1"/>
              </a:buClr>
            </a:pPr>
            <a:r>
              <a:rPr lang="en-US" altLang="en-US" dirty="0" err="1">
                <a:latin typeface="+mj-lt"/>
              </a:rPr>
              <a:t>Toxocara</a:t>
            </a:r>
            <a:endParaRPr lang="en-US" altLang="en-US" dirty="0">
              <a:latin typeface="+mj-lt"/>
            </a:endParaRPr>
          </a:p>
          <a:p>
            <a:pPr lvl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Toxoplasma</a:t>
            </a:r>
          </a:p>
          <a:p>
            <a:pPr>
              <a:buClr>
                <a:schemeClr val="accent1"/>
              </a:buClr>
            </a:pPr>
            <a:r>
              <a:rPr lang="en-US" altLang="en-US" dirty="0" err="1">
                <a:latin typeface="+mj-lt"/>
              </a:rPr>
              <a:t>Medulloepithelioma</a:t>
            </a:r>
            <a:endParaRPr lang="en-US" altLang="en-US" dirty="0">
              <a:latin typeface="+mj-lt"/>
            </a:endParaRPr>
          </a:p>
          <a:p>
            <a:pPr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Astrocytic Hamartoma</a:t>
            </a:r>
          </a:p>
          <a:p>
            <a:pPr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Choroidal Osteoma</a:t>
            </a:r>
          </a:p>
        </p:txBody>
      </p:sp>
      <p:sp>
        <p:nvSpPr>
          <p:cNvPr id="27652" name="Slide Number Placeholder 4">
            <a:extLst>
              <a:ext uri="{FF2B5EF4-FFF2-40B4-BE49-F238E27FC236}">
                <a16:creationId xmlns:a16="http://schemas.microsoft.com/office/drawing/2014/main" id="{0B548120-7FD1-AD4A-9E79-F38968C25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BDA224-759A-4BB5-9A94-C09FF052618D}" type="slidenum">
              <a:rPr lang="en-US" smtClean="0"/>
              <a:pPr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336F24-0E8E-5B4C-A27C-E34C1ED635F4}"/>
              </a:ext>
            </a:extLst>
          </p:cNvPr>
          <p:cNvSpPr txBox="1"/>
          <p:nvPr/>
        </p:nvSpPr>
        <p:spPr>
          <a:xfrm>
            <a:off x="10139692" y="43934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Diagnosis</a:t>
            </a:r>
          </a:p>
        </p:txBody>
      </p:sp>
    </p:spTree>
    <p:extLst>
      <p:ext uri="{BB962C8B-B14F-4D97-AF65-F5344CB8AC3E}">
        <p14:creationId xmlns:p14="http://schemas.microsoft.com/office/powerpoint/2010/main" val="17967367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extBox 3">
            <a:extLst>
              <a:ext uri="{FF2B5EF4-FFF2-40B4-BE49-F238E27FC236}">
                <a16:creationId xmlns:a16="http://schemas.microsoft.com/office/drawing/2014/main" id="{4A75CEBA-DF28-CA40-B48B-D4D6E7C2FB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3963" y="2209800"/>
            <a:ext cx="4584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latin typeface="+mj-lt"/>
              </a:rPr>
              <a:t>Retinoblastoma </a:t>
            </a:r>
            <a:r>
              <a:rPr lang="ja-JP" altLang="en-US" b="1">
                <a:latin typeface="+mj-lt"/>
              </a:rPr>
              <a:t>“</a:t>
            </a:r>
            <a:r>
              <a:rPr lang="en-US" altLang="ja-JP" b="1" dirty="0">
                <a:latin typeface="+mj-lt"/>
              </a:rPr>
              <a:t>Staging</a:t>
            </a:r>
            <a:r>
              <a:rPr lang="ja-JP" altLang="en-US" b="1">
                <a:latin typeface="+mj-lt"/>
              </a:rPr>
              <a:t>”</a:t>
            </a:r>
            <a:endParaRPr lang="en-US" altLang="en-US" b="1" dirty="0">
              <a:latin typeface="+mj-lt"/>
            </a:endParaRPr>
          </a:p>
        </p:txBody>
      </p:sp>
      <p:sp>
        <p:nvSpPr>
          <p:cNvPr id="28674" name="TextBox 4">
            <a:extLst>
              <a:ext uri="{FF2B5EF4-FFF2-40B4-BE49-F238E27FC236}">
                <a16:creationId xmlns:a16="http://schemas.microsoft.com/office/drawing/2014/main" id="{30AAF2AC-F37C-9641-B19C-571CB125D4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1" y="3048000"/>
            <a:ext cx="434542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>
                <a:latin typeface="+mj-lt"/>
              </a:rPr>
              <a:t>Eye </a:t>
            </a:r>
            <a:r>
              <a:rPr lang="en-US" altLang="en-US" sz="2800" dirty="0">
                <a:latin typeface="+mj-lt"/>
                <a:sym typeface="Wingdings" pitchFamily="2" charset="2"/>
              </a:rPr>
              <a:t> </a:t>
            </a:r>
            <a:r>
              <a:rPr lang="en-US" altLang="en-US" sz="2800" u="sng" dirty="0">
                <a:latin typeface="+mj-lt"/>
                <a:sym typeface="Wingdings" pitchFamily="2" charset="2"/>
              </a:rPr>
              <a:t>Classification</a:t>
            </a:r>
            <a:r>
              <a:rPr lang="en-US" altLang="en-US" sz="2800" dirty="0">
                <a:latin typeface="+mj-lt"/>
                <a:sym typeface="Wingdings" pitchFamily="2" charset="2"/>
              </a:rPr>
              <a:t> (groups)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>
                <a:latin typeface="+mj-lt"/>
                <a:sym typeface="Wingdings" pitchFamily="2" charset="2"/>
              </a:rPr>
              <a:t>Patient  </a:t>
            </a:r>
            <a:r>
              <a:rPr lang="en-US" altLang="en-US" sz="2800" u="sng" dirty="0">
                <a:latin typeface="+mj-lt"/>
                <a:sym typeface="Wingdings" pitchFamily="2" charset="2"/>
              </a:rPr>
              <a:t>Staging</a:t>
            </a:r>
            <a:endParaRPr lang="en-US" altLang="en-US" sz="2800" u="sng" dirty="0">
              <a:latin typeface="+mj-lt"/>
            </a:endParaRPr>
          </a:p>
        </p:txBody>
      </p:sp>
      <p:sp>
        <p:nvSpPr>
          <p:cNvPr id="28675" name="Slide Number Placeholder 3">
            <a:extLst>
              <a:ext uri="{FF2B5EF4-FFF2-40B4-BE49-F238E27FC236}">
                <a16:creationId xmlns:a16="http://schemas.microsoft.com/office/drawing/2014/main" id="{FEE0FEDC-C8A7-5C48-B29A-CDCAB08D5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BDA224-759A-4BB5-9A94-C09FF052618D}" type="slidenum">
              <a:rPr lang="en-US" smtClean="0"/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F5A9A0-ACA8-CD46-9A7B-C687F51FC187}"/>
              </a:ext>
            </a:extLst>
          </p:cNvPr>
          <p:cNvSpPr txBox="1"/>
          <p:nvPr/>
        </p:nvSpPr>
        <p:spPr>
          <a:xfrm>
            <a:off x="10139692" y="43934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Diagnosis</a:t>
            </a:r>
          </a:p>
        </p:txBody>
      </p:sp>
    </p:spTree>
    <p:extLst>
      <p:ext uri="{BB962C8B-B14F-4D97-AF65-F5344CB8AC3E}">
        <p14:creationId xmlns:p14="http://schemas.microsoft.com/office/powerpoint/2010/main" val="28665002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>
            <a:extLst>
              <a:ext uri="{FF2B5EF4-FFF2-40B4-BE49-F238E27FC236}">
                <a16:creationId xmlns:a16="http://schemas.microsoft.com/office/drawing/2014/main" id="{9EC69A79-1ADB-4245-90C2-3FB540FC938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33670" y="1"/>
            <a:ext cx="9862930" cy="701675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altLang="en-US" sz="4000" b="1" dirty="0"/>
              <a:t>International Retinoblastoma </a:t>
            </a:r>
            <a:r>
              <a:rPr lang="en-US" altLang="en-US" sz="4000" b="1" u="sng" dirty="0"/>
              <a:t>Classification</a:t>
            </a:r>
            <a:r>
              <a:rPr lang="en-US" altLang="en-US" sz="4000" b="1" dirty="0"/>
              <a:t> System</a:t>
            </a:r>
          </a:p>
        </p:txBody>
      </p:sp>
      <p:graphicFrame>
        <p:nvGraphicFramePr>
          <p:cNvPr id="223263" name="Group 31">
            <a:extLst>
              <a:ext uri="{FF2B5EF4-FFF2-40B4-BE49-F238E27FC236}">
                <a16:creationId xmlns:a16="http://schemas.microsoft.com/office/drawing/2014/main" id="{63D6B1DC-C14C-634C-A4BB-7C3E4FD7EE99}"/>
              </a:ext>
            </a:extLst>
          </p:cNvPr>
          <p:cNvGraphicFramePr>
            <a:graphicFrameLocks noGrp="1"/>
          </p:cNvGraphicFramePr>
          <p:nvPr>
            <p:ph type="tbl" idx="4294967295"/>
            <p:extLst>
              <p:ext uri="{D42A27DB-BD31-4B8C-83A1-F6EECF244321}">
                <p14:modId xmlns:p14="http://schemas.microsoft.com/office/powerpoint/2010/main" val="1112181884"/>
              </p:ext>
            </p:extLst>
          </p:nvPr>
        </p:nvGraphicFramePr>
        <p:xfrm>
          <a:off x="574964" y="1768187"/>
          <a:ext cx="6324600" cy="4588163"/>
        </p:xfrm>
        <a:graphic>
          <a:graphicData uri="http://schemas.openxmlformats.org/drawingml/2006/table">
            <a:tbl>
              <a:tblPr/>
              <a:tblGrid>
                <a:gridCol w="2819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66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+mj-lt"/>
                        </a:rPr>
                        <a:t>Group</a:t>
                      </a:r>
                    </a:p>
                  </a:txBody>
                  <a:tcPr marT="45718" marB="45718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+mj-lt"/>
                        </a:rPr>
                        <a:t>Defining Features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87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4F81BD"/>
                          </a:solidFill>
                          <a:effectLst/>
                          <a:latin typeface="+mj-lt"/>
                        </a:rPr>
                        <a:t>Group 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Small tumors away from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foveola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and disc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Tumors &lt; 3 mm and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Located at least 3 mm from foveola and 1.5 mm from the optic disc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18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4F81BD"/>
                          </a:solidFill>
                          <a:effectLst/>
                          <a:latin typeface="+mj-lt"/>
                        </a:rPr>
                        <a:t>Group B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All remaining tumors confined to the retina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All other tumors confined to retina not in Group 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Subretinal fluid &lt; 3 mm from the base of tumor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49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4F81BD"/>
                          </a:solidFill>
                          <a:effectLst/>
                          <a:latin typeface="+mj-lt"/>
                        </a:rPr>
                        <a:t>Group C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Local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subretinal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fluid or seeding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Local </a:t>
                      </a: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subretinal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fluid alone &gt; 3 to &lt; 6 mm from tumor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Vitreous seeding or </a:t>
                      </a: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subretinal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seeding &lt; 3 mm from the tumor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70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4F81BD"/>
                          </a:solidFill>
                          <a:effectLst/>
                          <a:latin typeface="+mj-lt"/>
                        </a:rPr>
                        <a:t>Group 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Diffuse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subretinal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fluid or seeding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Subretinal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fluid alone &gt; 6 mm from tumor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Vitreous seeding or </a:t>
                      </a: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subretinal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seeding &gt; 3 mm from tumor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088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4F81BD"/>
                          </a:solidFill>
                          <a:effectLst/>
                          <a:latin typeface="+mj-lt"/>
                        </a:rPr>
                        <a:t>Group 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Presence of poor prognosis features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More than 2/3 globe filled with tumor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Tumor in anterior segment or </a:t>
                      </a: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ciliary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body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Iris </a:t>
                      </a: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neovascularization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, </a:t>
                      </a: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neovascular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glaucoma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Tumor necrosis, phthisis </a:t>
                      </a: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bulbi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9721" name="TextBox 7">
            <a:extLst>
              <a:ext uri="{FF2B5EF4-FFF2-40B4-BE49-F238E27FC236}">
                <a16:creationId xmlns:a16="http://schemas.microsoft.com/office/drawing/2014/main" id="{788A169D-7185-844B-8623-1B13EC81BF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964" y="701676"/>
            <a:ext cx="61356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+mj-lt"/>
              </a:rPr>
              <a:t>Developed in the 2000</a:t>
            </a:r>
            <a:r>
              <a:rPr lang="ja-JP" altLang="en-US" sz="1800">
                <a:latin typeface="+mj-lt"/>
              </a:rPr>
              <a:t>’</a:t>
            </a:r>
            <a:r>
              <a:rPr lang="en-US" altLang="ja-JP" sz="1800" dirty="0">
                <a:latin typeface="+mj-lt"/>
              </a:rPr>
              <a:t>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+mj-lt"/>
              </a:rPr>
              <a:t>Based on ocular salvage using modern conservative approaches</a:t>
            </a:r>
          </a:p>
        </p:txBody>
      </p:sp>
      <p:sp>
        <p:nvSpPr>
          <p:cNvPr id="29722" name="TextBox 5">
            <a:extLst>
              <a:ext uri="{FF2B5EF4-FFF2-40B4-BE49-F238E27FC236}">
                <a16:creationId xmlns:a16="http://schemas.microsoft.com/office/drawing/2014/main" id="{2B30B014-5C60-E942-8512-7384C23841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55817" y="665921"/>
            <a:ext cx="4872038" cy="1077913"/>
          </a:xfrm>
          <a:prstGeom prst="rect">
            <a:avLst/>
          </a:prstGeom>
          <a:noFill/>
          <a:ln w="9525">
            <a:solidFill>
              <a:srgbClr val="4F81B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+mj-lt"/>
              </a:rPr>
              <a:t>Tumor size and tumor burden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+mj-lt"/>
              </a:rPr>
              <a:t>Tumor location (in relationship to foveola and optic disc)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+mj-lt"/>
              </a:rPr>
              <a:t>Subretinal fluid and seeding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+mj-lt"/>
              </a:rPr>
              <a:t>Vitreous seeding</a:t>
            </a:r>
          </a:p>
        </p:txBody>
      </p:sp>
      <p:sp>
        <p:nvSpPr>
          <p:cNvPr id="29723" name="Slide Number Placeholder 5">
            <a:extLst>
              <a:ext uri="{FF2B5EF4-FFF2-40B4-BE49-F238E27FC236}">
                <a16:creationId xmlns:a16="http://schemas.microsoft.com/office/drawing/2014/main" id="{CB2D3724-54BC-B144-935E-6F90946A7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BDA224-759A-4BB5-9A94-C09FF052618D}" type="slidenum">
              <a:rPr lang="en-US" smtClean="0"/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D94870BF-6187-F24C-949F-37D280AFD8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8025" y="1881909"/>
            <a:ext cx="2053552" cy="154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18">
            <a:extLst>
              <a:ext uri="{FF2B5EF4-FFF2-40B4-BE49-F238E27FC236}">
                <a16:creationId xmlns:a16="http://schemas.microsoft.com/office/drawing/2014/main" id="{32B4061E-8158-1D47-B278-CB135813BC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0888" y="1856509"/>
            <a:ext cx="19062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rgbClr val="FFFFFF"/>
                </a:solidFill>
              </a:rPr>
              <a:t>A</a:t>
            </a:r>
          </a:p>
        </p:txBody>
      </p:sp>
      <p:pic>
        <p:nvPicPr>
          <p:cNvPr id="9" name="Picture 10">
            <a:extLst>
              <a:ext uri="{FF2B5EF4-FFF2-40B4-BE49-F238E27FC236}">
                <a16:creationId xmlns:a16="http://schemas.microsoft.com/office/drawing/2014/main" id="{CA1EAD8D-EE12-6D44-BEF3-F0D384E8C1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9"/>
          <a:stretch>
            <a:fillRect/>
          </a:stretch>
        </p:blipFill>
        <p:spPr bwMode="auto">
          <a:xfrm>
            <a:off x="9165555" y="1898652"/>
            <a:ext cx="1921238" cy="1523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20">
            <a:extLst>
              <a:ext uri="{FF2B5EF4-FFF2-40B4-BE49-F238E27FC236}">
                <a16:creationId xmlns:a16="http://schemas.microsoft.com/office/drawing/2014/main" id="{613823CF-70E5-D343-B0B5-1D7EDB2297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54440" y="1897062"/>
            <a:ext cx="19925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FFFFFF"/>
                </a:solidFill>
              </a:rPr>
              <a:t>B</a:t>
            </a:r>
          </a:p>
        </p:txBody>
      </p:sp>
      <p:pic>
        <p:nvPicPr>
          <p:cNvPr id="11" name="Picture 5">
            <a:extLst>
              <a:ext uri="{FF2B5EF4-FFF2-40B4-BE49-F238E27FC236}">
                <a16:creationId xmlns:a16="http://schemas.microsoft.com/office/drawing/2014/main" id="{FF0B7683-F844-FF44-9640-BFF14112C3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8025" y="3482397"/>
            <a:ext cx="2080878" cy="1560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21">
            <a:extLst>
              <a:ext uri="{FF2B5EF4-FFF2-40B4-BE49-F238E27FC236}">
                <a16:creationId xmlns:a16="http://schemas.microsoft.com/office/drawing/2014/main" id="{5C9DB1A1-A9ED-8F4A-91E9-DF5B0950F9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0890" y="3447473"/>
            <a:ext cx="10404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FFFFFF"/>
                </a:solidFill>
              </a:rPr>
              <a:t>C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37795A4-12CB-CC45-B271-91A4066C51A6}"/>
              </a:ext>
            </a:extLst>
          </p:cNvPr>
          <p:cNvGrpSpPr/>
          <p:nvPr/>
        </p:nvGrpSpPr>
        <p:grpSpPr>
          <a:xfrm>
            <a:off x="9182336" y="3428423"/>
            <a:ext cx="1904457" cy="1614632"/>
            <a:chOff x="9182336" y="3428423"/>
            <a:chExt cx="1904457" cy="1614632"/>
          </a:xfrm>
        </p:grpSpPr>
        <p:pic>
          <p:nvPicPr>
            <p:cNvPr id="15" name="Picture 12">
              <a:extLst>
                <a:ext uri="{FF2B5EF4-FFF2-40B4-BE49-F238E27FC236}">
                  <a16:creationId xmlns:a16="http://schemas.microsoft.com/office/drawing/2014/main" id="{45368C67-8FA4-E444-9544-3FDEE7550B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479"/>
            <a:stretch/>
          </p:blipFill>
          <p:spPr bwMode="auto">
            <a:xfrm>
              <a:off x="9182336" y="3482397"/>
              <a:ext cx="1904457" cy="15606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TextBox 22">
              <a:extLst>
                <a:ext uri="{FF2B5EF4-FFF2-40B4-BE49-F238E27FC236}">
                  <a16:creationId xmlns:a16="http://schemas.microsoft.com/office/drawing/2014/main" id="{CC9B0327-1CFF-1F48-AF56-EBB07424D2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82338" y="3428423"/>
              <a:ext cx="12582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 dirty="0">
                  <a:solidFill>
                    <a:srgbClr val="FFFFFF"/>
                  </a:solidFill>
                </a:rPr>
                <a:t>D</a:t>
              </a:r>
            </a:p>
          </p:txBody>
        </p:sp>
      </p:grpSp>
      <p:pic>
        <p:nvPicPr>
          <p:cNvPr id="17" name="Picture 8">
            <a:extLst>
              <a:ext uri="{FF2B5EF4-FFF2-40B4-BE49-F238E27FC236}">
                <a16:creationId xmlns:a16="http://schemas.microsoft.com/office/drawing/2014/main" id="{1AD48D9D-EAFD-1341-BE36-5ACF8F6DDE9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2"/>
          <a:stretch>
            <a:fillRect/>
          </a:stretch>
        </p:blipFill>
        <p:spPr bwMode="auto">
          <a:xfrm>
            <a:off x="7058025" y="5103379"/>
            <a:ext cx="2096415" cy="1651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23">
            <a:extLst>
              <a:ext uri="{FF2B5EF4-FFF2-40B4-BE49-F238E27FC236}">
                <a16:creationId xmlns:a16="http://schemas.microsoft.com/office/drawing/2014/main" id="{78F14ED5-AEC1-3A43-B637-CB9D4A4D83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7549" y="5036706"/>
            <a:ext cx="21166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FFFFFF"/>
                </a:solidFill>
              </a:rPr>
              <a:t>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63C88EB-84C1-5844-BC34-BEBB97F0B80B}"/>
              </a:ext>
            </a:extLst>
          </p:cNvPr>
          <p:cNvSpPr txBox="1"/>
          <p:nvPr/>
        </p:nvSpPr>
        <p:spPr>
          <a:xfrm>
            <a:off x="10643274" y="34514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Diagnosis</a:t>
            </a:r>
          </a:p>
        </p:txBody>
      </p:sp>
    </p:spTree>
    <p:extLst>
      <p:ext uri="{BB962C8B-B14F-4D97-AF65-F5344CB8AC3E}">
        <p14:creationId xmlns:p14="http://schemas.microsoft.com/office/powerpoint/2010/main" val="27941257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4">
            <a:extLst>
              <a:ext uri="{FF2B5EF4-FFF2-40B4-BE49-F238E27FC236}">
                <a16:creationId xmlns:a16="http://schemas.microsoft.com/office/drawing/2014/main" id="{FA0E2662-A9D0-234A-99A0-CC9F555A22C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828800" y="7620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en-US" sz="3600" b="1" dirty="0"/>
              <a:t>International Retinoblastoma </a:t>
            </a:r>
            <a:r>
              <a:rPr lang="en-US" altLang="en-US" sz="3600" b="1" u="sng" dirty="0"/>
              <a:t>Staging</a:t>
            </a:r>
            <a:r>
              <a:rPr lang="en-US" altLang="en-US" sz="3600" b="1" dirty="0"/>
              <a:t> System</a:t>
            </a:r>
          </a:p>
        </p:txBody>
      </p:sp>
      <p:graphicFrame>
        <p:nvGraphicFramePr>
          <p:cNvPr id="459824" name="Group 48">
            <a:extLst>
              <a:ext uri="{FF2B5EF4-FFF2-40B4-BE49-F238E27FC236}">
                <a16:creationId xmlns:a16="http://schemas.microsoft.com/office/drawing/2014/main" id="{A2C15DF3-FCF2-6F43-8ACA-2596B58B112D}"/>
              </a:ext>
            </a:extLst>
          </p:cNvPr>
          <p:cNvGraphicFramePr>
            <a:graphicFrameLocks noGrp="1"/>
          </p:cNvGraphicFramePr>
          <p:nvPr>
            <p:ph type="tbl" idx="4294967295"/>
            <p:extLst>
              <p:ext uri="{D42A27DB-BD31-4B8C-83A1-F6EECF244321}">
                <p14:modId xmlns:p14="http://schemas.microsoft.com/office/powerpoint/2010/main" val="2607163972"/>
              </p:ext>
            </p:extLst>
          </p:nvPr>
        </p:nvGraphicFramePr>
        <p:xfrm>
          <a:off x="1183646" y="1033670"/>
          <a:ext cx="5867400" cy="5054127"/>
        </p:xfrm>
        <a:graphic>
          <a:graphicData uri="http://schemas.openxmlformats.org/drawingml/2006/table">
            <a:tbl>
              <a:tblPr/>
              <a:tblGrid>
                <a:gridCol w="13137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536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20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4F81BD"/>
                          </a:solidFill>
                          <a:effectLst/>
                          <a:latin typeface="+mj-lt"/>
                          <a:cs typeface="Calibri"/>
                        </a:rPr>
                        <a:t>Stage</a:t>
                      </a:r>
                    </a:p>
                  </a:txBody>
                  <a:tcPr marT="45702" marB="457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4F81BD"/>
                          </a:solidFill>
                          <a:effectLst/>
                          <a:latin typeface="+mj-lt"/>
                          <a:cs typeface="Calibri"/>
                        </a:rPr>
                        <a:t>Definition</a:t>
                      </a:r>
                    </a:p>
                  </a:txBody>
                  <a:tcPr marT="45702" marB="457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78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4F81BD"/>
                          </a:solidFill>
                          <a:effectLst/>
                          <a:latin typeface="+mj-lt"/>
                          <a:cs typeface="Calibri"/>
                        </a:rPr>
                        <a:t>0</a:t>
                      </a:r>
                    </a:p>
                  </a:txBody>
                  <a:tcPr marT="45702" marB="4570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Calibri"/>
                        </a:rPr>
                        <a:t>Patients treated conservatively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Calibri"/>
                        </a:rPr>
                        <a:t>     Refer to RB Group (Classification)</a:t>
                      </a:r>
                    </a:p>
                  </a:txBody>
                  <a:tcPr marT="45702" marB="4570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49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4F81BD"/>
                          </a:solidFill>
                          <a:effectLst/>
                          <a:latin typeface="+mj-lt"/>
                          <a:cs typeface="Calibri"/>
                        </a:rPr>
                        <a:t>I</a:t>
                      </a:r>
                    </a:p>
                  </a:txBody>
                  <a:tcPr marT="45702" marB="4570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Calibri"/>
                        </a:rPr>
                        <a:t>Eye enucleated, completely resected histologically</a:t>
                      </a:r>
                    </a:p>
                  </a:txBody>
                  <a:tcPr marT="45702" marB="4570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04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4F81BD"/>
                          </a:solidFill>
                          <a:effectLst/>
                          <a:latin typeface="+mj-lt"/>
                          <a:cs typeface="Calibri"/>
                        </a:rPr>
                        <a:t>II</a:t>
                      </a:r>
                    </a:p>
                  </a:txBody>
                  <a:tcPr marT="45702" marB="4570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Calibri"/>
                        </a:rPr>
                        <a:t>Eye enucleated, microscopic residual tumor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Calibri"/>
                        </a:rPr>
                        <a:t>       Trans-scleral invasion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Calibri"/>
                        </a:rPr>
                        <a:t>       Positive cut-end of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Calibri"/>
                        </a:rPr>
                        <a:t>o.n.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Calibri"/>
                      </a:endParaRPr>
                    </a:p>
                  </a:txBody>
                  <a:tcPr marT="45702" marB="4570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204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4F81BD"/>
                          </a:solidFill>
                          <a:effectLst/>
                          <a:latin typeface="+mj-lt"/>
                          <a:cs typeface="Calibri"/>
                        </a:rPr>
                        <a:t>III</a:t>
                      </a:r>
                    </a:p>
                  </a:txBody>
                  <a:tcPr marT="45702" marB="4570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Calibri"/>
                        </a:rPr>
                        <a:t>Regional extension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Calibri"/>
                        </a:rPr>
                        <a:t>       a) Overt orbital disease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Calibri"/>
                        </a:rPr>
                        <a:t>       b) Preauricular or cervical LNs</a:t>
                      </a:r>
                    </a:p>
                  </a:txBody>
                  <a:tcPr marT="45702" marB="4570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98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4F81BD"/>
                          </a:solidFill>
                          <a:effectLst/>
                          <a:latin typeface="+mj-lt"/>
                          <a:cs typeface="Calibri"/>
                        </a:rPr>
                        <a:t>IV</a:t>
                      </a:r>
                    </a:p>
                  </a:txBody>
                  <a:tcPr marT="45702" marB="4570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Calibri"/>
                        </a:rPr>
                        <a:t>Metastatic disease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Calibri"/>
                        </a:rPr>
                        <a:t>       a)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Calibri"/>
                        </a:rPr>
                        <a:t>Hematogenous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Calibri"/>
                        </a:rPr>
                        <a:t> metastasis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Calibri"/>
                        </a:rPr>
                        <a:t>      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Calibri"/>
                        </a:rPr>
                        <a:t>b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Calibri"/>
                        </a:rPr>
                        <a:t>) CNS extension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Calibri"/>
                        </a:rPr>
                        <a:t>               1. Pre-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Calibri"/>
                        </a:rPr>
                        <a:t>chiasmatic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Calibri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Calibri"/>
                        </a:rPr>
                        <a:t>               2. CNS mass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Calibri"/>
                        </a:rPr>
                        <a:t>               3.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Calibri"/>
                        </a:rPr>
                        <a:t>Leptomeningeal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Calibri"/>
                        </a:rPr>
                        <a:t> and CSF disease</a:t>
                      </a:r>
                    </a:p>
                  </a:txBody>
                  <a:tcPr marT="45702" marB="4570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2793" name="Slide Number Placeholder 3">
            <a:extLst>
              <a:ext uri="{FF2B5EF4-FFF2-40B4-BE49-F238E27FC236}">
                <a16:creationId xmlns:a16="http://schemas.microsoft.com/office/drawing/2014/main" id="{4A8F98BE-63A6-434D-A048-31FBBD16F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BDA224-759A-4BB5-9A94-C09FF052618D}" type="slidenum">
              <a:rPr lang="en-US" smtClean="0">
                <a:latin typeface="+mj-lt"/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US" altLang="en-US" sz="1200">
              <a:solidFill>
                <a:srgbClr val="898989"/>
              </a:solidFill>
              <a:latin typeface="+mj-lt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CE6EDAB-3E6F-244C-9358-B2075873E7E1}"/>
              </a:ext>
            </a:extLst>
          </p:cNvPr>
          <p:cNvSpPr/>
          <p:nvPr/>
        </p:nvSpPr>
        <p:spPr>
          <a:xfrm>
            <a:off x="7376160" y="2161281"/>
            <a:ext cx="4267200" cy="2535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buClr>
                <a:schemeClr val="accent1"/>
              </a:buClr>
            </a:pPr>
            <a:r>
              <a:rPr lang="en-US" altLang="en-US" b="1" dirty="0">
                <a:latin typeface="+mj-lt"/>
              </a:rPr>
              <a:t>Key Concepts:</a:t>
            </a:r>
          </a:p>
          <a:p>
            <a:pPr lvl="1">
              <a:lnSpc>
                <a:spcPct val="8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b="1" dirty="0">
                <a:solidFill>
                  <a:schemeClr val="tx2"/>
                </a:solidFill>
                <a:latin typeface="+mj-lt"/>
              </a:rPr>
              <a:t> </a:t>
            </a:r>
            <a:r>
              <a:rPr lang="en-US" altLang="en-US" b="1" u="sng" dirty="0">
                <a:solidFill>
                  <a:schemeClr val="tx2"/>
                </a:solidFill>
                <a:latin typeface="+mj-lt"/>
              </a:rPr>
              <a:t>Intraocular disease</a:t>
            </a:r>
          </a:p>
          <a:p>
            <a:pPr lvl="2">
              <a:lnSpc>
                <a:spcPct val="80000"/>
              </a:lnSpc>
              <a:buClr>
                <a:schemeClr val="accent1"/>
              </a:buClr>
            </a:pPr>
            <a:r>
              <a:rPr lang="en-US" altLang="en-US" u="sng" dirty="0">
                <a:latin typeface="+mj-lt"/>
              </a:rPr>
              <a:t>Without</a:t>
            </a:r>
            <a:r>
              <a:rPr lang="en-US" altLang="en-US" dirty="0">
                <a:latin typeface="+mj-lt"/>
              </a:rPr>
              <a:t> extraretinal extension</a:t>
            </a:r>
          </a:p>
          <a:p>
            <a:pPr lvl="2">
              <a:lnSpc>
                <a:spcPct val="80000"/>
              </a:lnSpc>
              <a:buClr>
                <a:schemeClr val="accent1"/>
              </a:buClr>
            </a:pPr>
            <a:r>
              <a:rPr lang="en-US" altLang="en-US" u="sng" dirty="0">
                <a:latin typeface="+mj-lt"/>
              </a:rPr>
              <a:t>With</a:t>
            </a:r>
            <a:r>
              <a:rPr lang="en-US" altLang="en-US" dirty="0">
                <a:latin typeface="+mj-lt"/>
              </a:rPr>
              <a:t> extraretinal extension</a:t>
            </a:r>
          </a:p>
          <a:p>
            <a:pPr lvl="3">
              <a:lnSpc>
                <a:spcPct val="8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</a:rPr>
              <a:t> Risk histological factors</a:t>
            </a:r>
          </a:p>
          <a:p>
            <a:pPr lvl="3">
              <a:lnSpc>
                <a:spcPct val="80000"/>
              </a:lnSpc>
              <a:buClr>
                <a:schemeClr val="accent1"/>
              </a:buClr>
            </a:pPr>
            <a:endParaRPr lang="en-US" altLang="en-US" dirty="0">
              <a:latin typeface="+mj-lt"/>
            </a:endParaRPr>
          </a:p>
          <a:p>
            <a:pPr lvl="1">
              <a:lnSpc>
                <a:spcPct val="8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b="1" dirty="0">
                <a:solidFill>
                  <a:srgbClr val="1F497D"/>
                </a:solidFill>
                <a:latin typeface="+mj-lt"/>
              </a:rPr>
              <a:t> </a:t>
            </a:r>
            <a:r>
              <a:rPr lang="en-US" altLang="en-US" b="1" u="sng" dirty="0">
                <a:solidFill>
                  <a:srgbClr val="1F497D"/>
                </a:solidFill>
                <a:latin typeface="+mj-lt"/>
              </a:rPr>
              <a:t>Extraocular disease</a:t>
            </a:r>
          </a:p>
          <a:p>
            <a:pPr lvl="2">
              <a:lnSpc>
                <a:spcPct val="80000"/>
              </a:lnSpc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Orbital</a:t>
            </a:r>
          </a:p>
          <a:p>
            <a:pPr lvl="2">
              <a:lnSpc>
                <a:spcPct val="80000"/>
              </a:lnSpc>
              <a:buClr>
                <a:schemeClr val="accent1"/>
              </a:buClr>
            </a:pPr>
            <a:r>
              <a:rPr lang="en-US" altLang="en-US" dirty="0" err="1">
                <a:latin typeface="+mj-lt"/>
              </a:rPr>
              <a:t>Extraorbital</a:t>
            </a:r>
            <a:endParaRPr lang="en-US" altLang="en-US" dirty="0">
              <a:latin typeface="+mj-lt"/>
            </a:endParaRPr>
          </a:p>
          <a:p>
            <a:pPr lvl="3">
              <a:lnSpc>
                <a:spcPct val="8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</a:rPr>
              <a:t> CNS</a:t>
            </a:r>
          </a:p>
          <a:p>
            <a:pPr lvl="3">
              <a:lnSpc>
                <a:spcPct val="8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</a:rPr>
              <a:t> Extra-CNS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9B4061-C0F2-C748-AFA1-3D0CC38F8643}"/>
              </a:ext>
            </a:extLst>
          </p:cNvPr>
          <p:cNvSpPr txBox="1"/>
          <p:nvPr/>
        </p:nvSpPr>
        <p:spPr>
          <a:xfrm>
            <a:off x="10139692" y="43934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Diagnosis</a:t>
            </a:r>
          </a:p>
        </p:txBody>
      </p:sp>
    </p:spTree>
    <p:extLst>
      <p:ext uri="{BB962C8B-B14F-4D97-AF65-F5344CB8AC3E}">
        <p14:creationId xmlns:p14="http://schemas.microsoft.com/office/powerpoint/2010/main" val="32604660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>
            <a:extLst>
              <a:ext uri="{FF2B5EF4-FFF2-40B4-BE49-F238E27FC236}">
                <a16:creationId xmlns:a16="http://schemas.microsoft.com/office/drawing/2014/main" id="{F1905AE5-CA60-2748-9CD5-0CD89B3F4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en-US" altLang="en-US" sz="4000" b="1" dirty="0">
                <a:solidFill>
                  <a:srgbClr val="000000"/>
                </a:solidFill>
              </a:rPr>
              <a:t>Retinoblastoma</a:t>
            </a:r>
            <a:br>
              <a:rPr lang="en-US" altLang="en-US" b="1" dirty="0">
                <a:solidFill>
                  <a:srgbClr val="000000"/>
                </a:solidFill>
              </a:rPr>
            </a:br>
            <a:r>
              <a:rPr lang="en-US" altLang="en-US" sz="3200" b="1" dirty="0">
                <a:solidFill>
                  <a:srgbClr val="000000"/>
                </a:solidFill>
              </a:rPr>
              <a:t>Treatment</a:t>
            </a:r>
            <a:endParaRPr lang="en-US" altLang="en-US" b="1" dirty="0">
              <a:solidFill>
                <a:srgbClr val="000000"/>
              </a:solidFill>
            </a:endParaRPr>
          </a:p>
        </p:txBody>
      </p:sp>
      <p:sp>
        <p:nvSpPr>
          <p:cNvPr id="33794" name="Rectangle 3">
            <a:extLst>
              <a:ext uri="{FF2B5EF4-FFF2-40B4-BE49-F238E27FC236}">
                <a16:creationId xmlns:a16="http://schemas.microsoft.com/office/drawing/2014/main" id="{6054E3F2-C9BA-DF49-A1CC-B1C67E7D64B0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905000"/>
            <a:ext cx="4038600" cy="3657600"/>
          </a:xfrm>
          <a:ln>
            <a:solidFill>
              <a:srgbClr val="4F81BD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buClr>
                <a:schemeClr val="accent1"/>
              </a:buClr>
              <a:buFontTx/>
              <a:buNone/>
            </a:pPr>
            <a:r>
              <a:rPr lang="en-US" altLang="en-US" b="1">
                <a:solidFill>
                  <a:schemeClr val="accent1"/>
                </a:solidFill>
                <a:latin typeface="+mj-lt"/>
              </a:rPr>
              <a:t>Multidisciplinary Team</a:t>
            </a:r>
          </a:p>
          <a:p>
            <a:pPr eaLnBrk="1" hangingPunct="1">
              <a:buClr>
                <a:schemeClr val="accent1"/>
              </a:buClr>
            </a:pPr>
            <a:r>
              <a:rPr lang="en-US" altLang="en-US">
                <a:latin typeface="+mj-lt"/>
              </a:rPr>
              <a:t>Pediatric Oncologist</a:t>
            </a:r>
          </a:p>
          <a:p>
            <a:pPr eaLnBrk="1" hangingPunct="1">
              <a:buClr>
                <a:schemeClr val="accent1"/>
              </a:buClr>
            </a:pPr>
            <a:r>
              <a:rPr lang="en-US" altLang="en-US">
                <a:latin typeface="+mj-lt"/>
              </a:rPr>
              <a:t>Ophthalmologist</a:t>
            </a:r>
          </a:p>
          <a:p>
            <a:pPr eaLnBrk="1" hangingPunct="1">
              <a:buClr>
                <a:schemeClr val="accent1"/>
              </a:buClr>
            </a:pPr>
            <a:r>
              <a:rPr lang="en-US" altLang="en-US">
                <a:latin typeface="+mj-lt"/>
              </a:rPr>
              <a:t>Radiation Oncologist</a:t>
            </a:r>
          </a:p>
          <a:p>
            <a:pPr eaLnBrk="1" hangingPunct="1">
              <a:buClr>
                <a:schemeClr val="accent1"/>
              </a:buClr>
            </a:pPr>
            <a:r>
              <a:rPr lang="en-US" altLang="en-US">
                <a:latin typeface="+mj-lt"/>
              </a:rPr>
              <a:t>Infrastructure</a:t>
            </a:r>
          </a:p>
          <a:p>
            <a:pPr eaLnBrk="1" hangingPunct="1">
              <a:buClr>
                <a:schemeClr val="accent1"/>
              </a:buClr>
            </a:pPr>
            <a:r>
              <a:rPr lang="en-US" altLang="en-US">
                <a:latin typeface="+mj-lt"/>
              </a:rPr>
              <a:t>Supportive care</a:t>
            </a:r>
          </a:p>
          <a:p>
            <a:pPr eaLnBrk="1" hangingPunct="1">
              <a:buClr>
                <a:schemeClr val="accent1"/>
              </a:buClr>
            </a:pPr>
            <a:endParaRPr lang="en-US" altLang="en-US">
              <a:latin typeface="+mj-lt"/>
            </a:endParaRPr>
          </a:p>
        </p:txBody>
      </p:sp>
      <p:sp>
        <p:nvSpPr>
          <p:cNvPr id="33795" name="Rectangle 4">
            <a:extLst>
              <a:ext uri="{FF2B5EF4-FFF2-40B4-BE49-F238E27FC236}">
                <a16:creationId xmlns:a16="http://schemas.microsoft.com/office/drawing/2014/main" id="{4FB0BD79-0D41-FF4E-A960-D4C5919C9501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6172200" y="1905000"/>
            <a:ext cx="4038600" cy="3657600"/>
          </a:xfrm>
          <a:ln>
            <a:solidFill>
              <a:srgbClr val="4F81BD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b="1" dirty="0">
                <a:solidFill>
                  <a:srgbClr val="4F81BD"/>
                </a:solidFill>
                <a:latin typeface="+mj-lt"/>
                <a:ea typeface="ＭＳ Ｐゴシック" charset="0"/>
                <a:cs typeface="Calibri" charset="0"/>
              </a:rPr>
              <a:t>Priorities in Treatment</a:t>
            </a:r>
          </a:p>
          <a:p>
            <a:pPr algn="ctr" eaLnBrk="1" hangingPunct="1">
              <a:buFontTx/>
              <a:buNone/>
              <a:defRPr/>
            </a:pPr>
            <a:r>
              <a:rPr lang="en-US" dirty="0">
                <a:latin typeface="+mj-lt"/>
                <a:ea typeface="ＭＳ Ｐゴシック" charset="0"/>
                <a:cs typeface="Calibri" charset="0"/>
              </a:rPr>
              <a:t>Cure </a:t>
            </a:r>
          </a:p>
          <a:p>
            <a:pPr eaLnBrk="1" hangingPunct="1">
              <a:buFontTx/>
              <a:buNone/>
              <a:defRPr/>
            </a:pPr>
            <a:endParaRPr lang="en-US" dirty="0">
              <a:latin typeface="+mj-lt"/>
              <a:ea typeface="ＭＳ Ｐゴシック" charset="0"/>
              <a:cs typeface="Calibri" charset="0"/>
            </a:endParaRPr>
          </a:p>
          <a:p>
            <a:pPr algn="ctr" eaLnBrk="1" hangingPunct="1">
              <a:buFontTx/>
              <a:buNone/>
              <a:defRPr/>
            </a:pPr>
            <a:r>
              <a:rPr lang="en-US" dirty="0">
                <a:latin typeface="+mj-lt"/>
                <a:ea typeface="ＭＳ Ｐゴシック" charset="0"/>
                <a:cs typeface="Calibri" charset="0"/>
              </a:rPr>
              <a:t>Eye Salvage</a:t>
            </a:r>
          </a:p>
          <a:p>
            <a:pPr eaLnBrk="1" hangingPunct="1">
              <a:buFontTx/>
              <a:buNone/>
              <a:defRPr/>
            </a:pPr>
            <a:endParaRPr lang="en-US" dirty="0">
              <a:latin typeface="+mj-lt"/>
              <a:ea typeface="ＭＳ Ｐゴシック" charset="0"/>
              <a:cs typeface="Calibri" charset="0"/>
            </a:endParaRPr>
          </a:p>
          <a:p>
            <a:pPr algn="ctr" eaLnBrk="1" hangingPunct="1">
              <a:buFontTx/>
              <a:buNone/>
              <a:defRPr/>
            </a:pPr>
            <a:r>
              <a:rPr lang="en-US" dirty="0">
                <a:latin typeface="+mj-lt"/>
                <a:ea typeface="ＭＳ Ｐゴシック" charset="0"/>
                <a:cs typeface="Calibri" charset="0"/>
              </a:rPr>
              <a:t>Vision Preservation</a:t>
            </a:r>
          </a:p>
          <a:p>
            <a:pPr marL="0" indent="0" algn="ctr">
              <a:buNone/>
              <a:defRPr/>
            </a:pPr>
            <a:r>
              <a:rPr lang="en-US" dirty="0">
                <a:latin typeface="+mj-lt"/>
                <a:ea typeface="ＭＳ Ｐゴシック" charset="0"/>
                <a:cs typeface="Calibri" charset="0"/>
              </a:rPr>
              <a:t> (+ Avoid or Delay RT)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E34AEE5E-5263-AF45-A08A-9A3B1CC4A93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229600" y="2941984"/>
            <a:ext cx="0" cy="533400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321711D-356F-0643-9E1A-D0339DD4BF6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229600" y="3929272"/>
            <a:ext cx="0" cy="533400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3798" name="Slide Number Placeholder 6">
            <a:extLst>
              <a:ext uri="{FF2B5EF4-FFF2-40B4-BE49-F238E27FC236}">
                <a16:creationId xmlns:a16="http://schemas.microsoft.com/office/drawing/2014/main" id="{23F38E8D-CCED-1F45-924C-FAE4CBC18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BDA224-759A-4BB5-9A94-C09FF052618D}" type="slidenum">
              <a:rPr lang="en-US" smtClean="0"/>
              <a:pPr>
                <a:spcBef>
                  <a:spcPct val="0"/>
                </a:spcBef>
                <a:buFontTx/>
                <a:buNone/>
              </a:pPr>
              <a:t>14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FBD1DA-B4BF-E84A-B02F-A698A9129ECB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32839008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>
            <a:extLst>
              <a:ext uri="{FF2B5EF4-FFF2-40B4-BE49-F238E27FC236}">
                <a16:creationId xmlns:a16="http://schemas.microsoft.com/office/drawing/2014/main" id="{740DDFEB-7ED1-5340-AB1F-124D81794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altLang="en-US" sz="4000" b="1" dirty="0">
                <a:solidFill>
                  <a:srgbClr val="000000"/>
                </a:solidFill>
              </a:rPr>
              <a:t>Retinoblastoma</a:t>
            </a:r>
            <a:br>
              <a:rPr lang="en-US" altLang="en-US" sz="4000" b="1" dirty="0">
                <a:solidFill>
                  <a:srgbClr val="000000"/>
                </a:solidFill>
              </a:rPr>
            </a:br>
            <a:r>
              <a:rPr lang="en-US" altLang="en-US" sz="3200" b="1" dirty="0">
                <a:solidFill>
                  <a:srgbClr val="000000"/>
                </a:solidFill>
              </a:rPr>
              <a:t>Treatment</a:t>
            </a:r>
            <a:endParaRPr lang="en-US" altLang="en-US" sz="4000" b="1" dirty="0"/>
          </a:p>
        </p:txBody>
      </p:sp>
      <p:sp>
        <p:nvSpPr>
          <p:cNvPr id="34818" name="Content Placeholder 2">
            <a:extLst>
              <a:ext uri="{FF2B5EF4-FFF2-40B4-BE49-F238E27FC236}">
                <a16:creationId xmlns:a16="http://schemas.microsoft.com/office/drawing/2014/main" id="{BC4EC4A2-AE6F-4643-89AB-E9A71EE9E6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Clr>
                <a:schemeClr val="accent1"/>
              </a:buClr>
              <a:buFont typeface="Arial"/>
              <a:buChar char="•"/>
              <a:defRPr/>
            </a:pPr>
            <a:r>
              <a:rPr lang="en-US" dirty="0">
                <a:latin typeface="+mj-lt"/>
                <a:ea typeface="ＭＳ Ｐゴシック" charset="0"/>
              </a:rPr>
              <a:t>Must be individualized</a:t>
            </a:r>
          </a:p>
          <a:p>
            <a:pPr lvl="1">
              <a:buClr>
                <a:schemeClr val="accent1"/>
              </a:buClr>
              <a:buFont typeface="Arial"/>
              <a:buChar char="•"/>
              <a:defRPr/>
            </a:pPr>
            <a:r>
              <a:rPr lang="en-US" dirty="0">
                <a:latin typeface="+mj-lt"/>
                <a:ea typeface="ＭＳ Ｐゴシック" charset="0"/>
              </a:rPr>
              <a:t>Stage, group</a:t>
            </a:r>
          </a:p>
          <a:p>
            <a:pPr lvl="1">
              <a:buClr>
                <a:schemeClr val="accent1"/>
              </a:buClr>
              <a:buFont typeface="Arial"/>
              <a:buChar char="•"/>
              <a:defRPr/>
            </a:pPr>
            <a:r>
              <a:rPr lang="en-US" dirty="0">
                <a:latin typeface="+mj-lt"/>
                <a:ea typeface="ＭＳ Ｐゴシック" charset="0"/>
              </a:rPr>
              <a:t>Laterality</a:t>
            </a:r>
          </a:p>
          <a:p>
            <a:pPr>
              <a:buClr>
                <a:schemeClr val="accent1"/>
              </a:buClr>
              <a:buFont typeface="Arial"/>
              <a:buChar char="•"/>
              <a:defRPr/>
            </a:pPr>
            <a:r>
              <a:rPr lang="en-US" dirty="0">
                <a:latin typeface="+mj-lt"/>
                <a:ea typeface="ＭＳ Ｐゴシック" charset="0"/>
              </a:rPr>
              <a:t>Major concepts</a:t>
            </a:r>
          </a:p>
          <a:p>
            <a:pPr lvl="1">
              <a:buClr>
                <a:schemeClr val="accent1"/>
              </a:buClr>
              <a:buFont typeface="Arial"/>
              <a:buChar char="•"/>
              <a:defRPr/>
            </a:pPr>
            <a:r>
              <a:rPr lang="en-US" dirty="0">
                <a:latin typeface="+mj-lt"/>
                <a:ea typeface="ＭＳ Ｐゴシック" charset="0"/>
              </a:rPr>
              <a:t>Ocular preservation </a:t>
            </a:r>
            <a:r>
              <a:rPr lang="en-US" i="1" dirty="0">
                <a:latin typeface="+mj-lt"/>
                <a:ea typeface="ＭＳ Ｐゴシック" charset="0"/>
              </a:rPr>
              <a:t>vs.</a:t>
            </a:r>
            <a:r>
              <a:rPr lang="en-US" dirty="0">
                <a:latin typeface="+mj-lt"/>
                <a:ea typeface="ＭＳ Ｐゴシック" charset="0"/>
              </a:rPr>
              <a:t> </a:t>
            </a:r>
            <a:r>
              <a:rPr lang="en-US" dirty="0" err="1">
                <a:latin typeface="+mj-lt"/>
                <a:ea typeface="ＭＳ Ｐゴシック" charset="0"/>
              </a:rPr>
              <a:t>enucleation</a:t>
            </a:r>
            <a:endParaRPr lang="en-US" dirty="0">
              <a:latin typeface="+mj-lt"/>
              <a:ea typeface="ＭＳ Ｐゴシック" charset="0"/>
            </a:endParaRPr>
          </a:p>
          <a:p>
            <a:pPr lvl="1">
              <a:buClr>
                <a:schemeClr val="accent1"/>
              </a:buClr>
              <a:buFont typeface="Arial"/>
              <a:buChar char="•"/>
              <a:defRPr/>
            </a:pPr>
            <a:r>
              <a:rPr lang="en-US" dirty="0">
                <a:latin typeface="+mj-lt"/>
                <a:ea typeface="ＭＳ Ｐゴシック" charset="0"/>
              </a:rPr>
              <a:t>Risk-adapted therapies</a:t>
            </a:r>
          </a:p>
          <a:p>
            <a:pPr lvl="2">
              <a:buClr>
                <a:schemeClr val="accent1"/>
              </a:buClr>
              <a:buFont typeface="Arial"/>
              <a:buChar char="•"/>
              <a:defRPr/>
            </a:pPr>
            <a:r>
              <a:rPr lang="en-US" dirty="0">
                <a:latin typeface="+mj-lt"/>
                <a:ea typeface="ＭＳ Ｐゴシック" charset="0"/>
              </a:rPr>
              <a:t>Intraocular </a:t>
            </a:r>
            <a:r>
              <a:rPr lang="en-US" i="1" dirty="0">
                <a:latin typeface="+mj-lt"/>
                <a:ea typeface="ＭＳ Ｐゴシック" charset="0"/>
              </a:rPr>
              <a:t>vs. </a:t>
            </a:r>
            <a:r>
              <a:rPr lang="en-US" dirty="0">
                <a:latin typeface="+mj-lt"/>
                <a:ea typeface="ＭＳ Ｐゴシック" charset="0"/>
              </a:rPr>
              <a:t>orbital </a:t>
            </a:r>
            <a:r>
              <a:rPr lang="en-US" i="1" dirty="0">
                <a:latin typeface="+mj-lt"/>
                <a:ea typeface="ＭＳ Ｐゴシック" charset="0"/>
              </a:rPr>
              <a:t>vs. </a:t>
            </a:r>
            <a:r>
              <a:rPr lang="en-US" dirty="0" err="1">
                <a:latin typeface="+mj-lt"/>
                <a:ea typeface="ＭＳ Ｐゴシック" charset="0"/>
              </a:rPr>
              <a:t>extraorbital</a:t>
            </a:r>
            <a:endParaRPr lang="en-US" dirty="0">
              <a:latin typeface="+mj-lt"/>
              <a:ea typeface="ＭＳ Ｐゴシック" charset="0"/>
            </a:endParaRPr>
          </a:p>
          <a:p>
            <a:pPr lvl="1">
              <a:buClr>
                <a:schemeClr val="accent1"/>
              </a:buClr>
              <a:buFont typeface="Arial"/>
              <a:buChar char="•"/>
              <a:defRPr/>
            </a:pPr>
            <a:r>
              <a:rPr lang="en-US" dirty="0">
                <a:latin typeface="+mj-lt"/>
                <a:ea typeface="ＭＳ Ｐゴシック" charset="0"/>
              </a:rPr>
              <a:t>Two different scenarios: unilateral and bilateral</a:t>
            </a:r>
          </a:p>
          <a:p>
            <a:pPr lvl="1">
              <a:buClr>
                <a:schemeClr val="accent1"/>
              </a:buClr>
              <a:buFont typeface="Arial"/>
              <a:buChar char="•"/>
              <a:defRPr/>
            </a:pPr>
            <a:r>
              <a:rPr lang="en-US" dirty="0">
                <a:latin typeface="+mj-lt"/>
                <a:ea typeface="ＭＳ Ｐゴシック" charset="0"/>
              </a:rPr>
              <a:t>Avoid or delay RT for ocular salvage</a:t>
            </a:r>
          </a:p>
          <a:p>
            <a:pPr lvl="2">
              <a:buClr>
                <a:schemeClr val="accent1"/>
              </a:buClr>
              <a:buFont typeface="Arial"/>
              <a:buChar char="•"/>
              <a:defRPr/>
            </a:pPr>
            <a:r>
              <a:rPr lang="en-US" dirty="0">
                <a:latin typeface="+mj-lt"/>
                <a:ea typeface="ＭＳ Ｐゴシック" charset="0"/>
              </a:rPr>
              <a:t>Important impact on orbital growth</a:t>
            </a:r>
          </a:p>
          <a:p>
            <a:pPr lvl="2">
              <a:buClr>
                <a:schemeClr val="accent1"/>
              </a:buClr>
              <a:buFont typeface="Arial"/>
              <a:buChar char="•"/>
              <a:defRPr/>
            </a:pPr>
            <a:r>
              <a:rPr lang="en-US" dirty="0">
                <a:latin typeface="+mj-lt"/>
                <a:ea typeface="ＭＳ Ｐゴシック" charset="0"/>
              </a:rPr>
              <a:t>Risk of second malignancies (heritable RB)</a:t>
            </a:r>
          </a:p>
          <a:p>
            <a:pPr marL="457200" lvl="1" indent="0">
              <a:buClr>
                <a:schemeClr val="accent1"/>
              </a:buClr>
              <a:buNone/>
              <a:defRPr/>
            </a:pPr>
            <a:endParaRPr lang="en-US" dirty="0">
              <a:latin typeface="+mj-lt"/>
              <a:ea typeface="ＭＳ Ｐゴシック" charset="0"/>
            </a:endParaRPr>
          </a:p>
        </p:txBody>
      </p:sp>
      <p:sp>
        <p:nvSpPr>
          <p:cNvPr id="34820" name="Slide Number Placeholder 6">
            <a:extLst>
              <a:ext uri="{FF2B5EF4-FFF2-40B4-BE49-F238E27FC236}">
                <a16:creationId xmlns:a16="http://schemas.microsoft.com/office/drawing/2014/main" id="{A654E3EB-3779-C14F-A1EB-46385F160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BDA224-759A-4BB5-9A94-C09FF052618D}" type="slidenum">
              <a:rPr lang="en-US" smtClean="0"/>
              <a:pPr>
                <a:spcBef>
                  <a:spcPct val="0"/>
                </a:spcBef>
                <a:buFontTx/>
                <a:buNone/>
              </a:pPr>
              <a:t>15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grpSp>
        <p:nvGrpSpPr>
          <p:cNvPr id="34819" name="Group 1">
            <a:extLst>
              <a:ext uri="{FF2B5EF4-FFF2-40B4-BE49-F238E27FC236}">
                <a16:creationId xmlns:a16="http://schemas.microsoft.com/office/drawing/2014/main" id="{EF70849B-4E71-E043-8857-14E2ADB45D73}"/>
              </a:ext>
            </a:extLst>
          </p:cNvPr>
          <p:cNvGrpSpPr>
            <a:grpSpLocks/>
          </p:cNvGrpSpPr>
          <p:nvPr/>
        </p:nvGrpSpPr>
        <p:grpSpPr bwMode="auto">
          <a:xfrm>
            <a:off x="7712765" y="1690688"/>
            <a:ext cx="3008244" cy="2689155"/>
            <a:chOff x="6477000" y="990600"/>
            <a:chExt cx="2286000" cy="1905000"/>
          </a:xfrm>
        </p:grpSpPr>
        <p:sp>
          <p:nvSpPr>
            <p:cNvPr id="34821" name="Rectangle 4">
              <a:extLst>
                <a:ext uri="{FF2B5EF4-FFF2-40B4-BE49-F238E27FC236}">
                  <a16:creationId xmlns:a16="http://schemas.microsoft.com/office/drawing/2014/main" id="{8E7B3809-8E91-7A47-9616-4D6E6625E2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77000" y="990600"/>
              <a:ext cx="2286000" cy="1905000"/>
            </a:xfrm>
            <a:prstGeom prst="rect">
              <a:avLst/>
            </a:prstGeom>
            <a:noFill/>
            <a:ln w="9525">
              <a:solidFill>
                <a:srgbClr val="4F81BD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marL="342900" indent="-34290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 sz="1800" b="1" dirty="0">
                  <a:solidFill>
                    <a:srgbClr val="4F81BD"/>
                  </a:solidFill>
                  <a:latin typeface="+mj-lt"/>
                </a:rPr>
                <a:t>Priorities in Treatment</a:t>
              </a:r>
            </a:p>
            <a:p>
              <a:pPr algn="ctr" eaLnBrk="1" hangingPunct="1">
                <a:buFontTx/>
                <a:buNone/>
              </a:pPr>
              <a:r>
                <a:rPr lang="en-US" altLang="en-US" sz="1800" dirty="0">
                  <a:latin typeface="+mj-lt"/>
                </a:rPr>
                <a:t>Cure </a:t>
              </a:r>
            </a:p>
            <a:p>
              <a:pPr eaLnBrk="1" hangingPunct="1">
                <a:buFontTx/>
                <a:buNone/>
              </a:pPr>
              <a:endParaRPr lang="en-US" altLang="en-US" sz="1800" dirty="0">
                <a:latin typeface="+mj-lt"/>
              </a:endParaRPr>
            </a:p>
            <a:p>
              <a:pPr algn="ctr" eaLnBrk="1" hangingPunct="1">
                <a:buFontTx/>
                <a:buNone/>
              </a:pPr>
              <a:r>
                <a:rPr lang="en-US" altLang="en-US" sz="1800" dirty="0">
                  <a:latin typeface="+mj-lt"/>
                </a:rPr>
                <a:t>Eye Salvage</a:t>
              </a:r>
            </a:p>
            <a:p>
              <a:pPr algn="ctr" eaLnBrk="1" hangingPunct="1">
                <a:buFontTx/>
                <a:buNone/>
              </a:pPr>
              <a:endParaRPr lang="en-US" altLang="en-US" sz="1800" dirty="0">
                <a:latin typeface="+mj-lt"/>
              </a:endParaRPr>
            </a:p>
            <a:p>
              <a:pPr algn="ctr" eaLnBrk="1" hangingPunct="1">
                <a:buFontTx/>
                <a:buNone/>
              </a:pPr>
              <a:r>
                <a:rPr lang="en-US" altLang="en-US" sz="1800" dirty="0">
                  <a:latin typeface="+mj-lt"/>
                </a:rPr>
                <a:t>Vision Preservation</a:t>
              </a:r>
            </a:p>
            <a:p>
              <a:pPr algn="ctr" eaLnBrk="1" hangingPunct="1">
                <a:buFontTx/>
                <a:buNone/>
              </a:pPr>
              <a:r>
                <a:rPr lang="en-US" altLang="en-US" sz="1800" dirty="0">
                  <a:latin typeface="+mj-lt"/>
                </a:rPr>
                <a:t>(+ Avoid or Delay RT)</a:t>
              </a:r>
            </a:p>
            <a:p>
              <a:pPr eaLnBrk="1" hangingPunct="1"/>
              <a:endParaRPr lang="en-US" altLang="en-US" sz="1800" dirty="0">
                <a:latin typeface="+mj-lt"/>
              </a:endParaRPr>
            </a:p>
          </p:txBody>
        </p: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7CA56427-D2DE-F842-8C8C-3678C040F3C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7467601" y="1601301"/>
              <a:ext cx="304800" cy="3175"/>
            </a:xfrm>
            <a:prstGeom prst="straightConnector1">
              <a:avLst/>
            </a:prstGeom>
            <a:noFill/>
            <a:ln w="25400">
              <a:solidFill>
                <a:srgbClr val="4F81BD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959BB6CF-3D76-3742-A7EF-03FC3EE7DAC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7468394" y="2086970"/>
              <a:ext cx="304800" cy="1588"/>
            </a:xfrm>
            <a:prstGeom prst="straightConnector1">
              <a:avLst/>
            </a:prstGeom>
            <a:noFill/>
            <a:ln w="25400">
              <a:solidFill>
                <a:srgbClr val="4F81BD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7E14F630-4425-CD4D-B10A-A5E60BFD42B5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5119270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>
            <a:extLst>
              <a:ext uri="{FF2B5EF4-FFF2-40B4-BE49-F238E27FC236}">
                <a16:creationId xmlns:a16="http://schemas.microsoft.com/office/drawing/2014/main" id="{7D109567-56BD-6441-8138-9C32B5D38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4000" b="1" dirty="0">
                <a:solidFill>
                  <a:srgbClr val="000000"/>
                </a:solidFill>
              </a:rPr>
              <a:t>Retinoblastoma</a:t>
            </a:r>
            <a:br>
              <a:rPr lang="en-US" altLang="en-US" sz="4000" b="1" dirty="0">
                <a:solidFill>
                  <a:srgbClr val="000000"/>
                </a:solidFill>
              </a:rPr>
            </a:br>
            <a:r>
              <a:rPr lang="en-US" altLang="en-US" sz="3200" b="1" dirty="0">
                <a:solidFill>
                  <a:srgbClr val="000000"/>
                </a:solidFill>
              </a:rPr>
              <a:t>Treatment</a:t>
            </a:r>
            <a:endParaRPr lang="en-US" altLang="en-US" sz="4000" b="1" dirty="0"/>
          </a:p>
        </p:txBody>
      </p:sp>
      <p:sp>
        <p:nvSpPr>
          <p:cNvPr id="35842" name="Content Placeholder 2">
            <a:extLst>
              <a:ext uri="{FF2B5EF4-FFF2-40B4-BE49-F238E27FC236}">
                <a16:creationId xmlns:a16="http://schemas.microsoft.com/office/drawing/2014/main" id="{CEE86BF7-0CD0-BE4F-A02A-C1E038D538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1"/>
              </a:buClr>
            </a:pPr>
            <a:r>
              <a:rPr lang="en-US" altLang="en-US" b="1" dirty="0">
                <a:solidFill>
                  <a:srgbClr val="1F497D"/>
                </a:solidFill>
                <a:latin typeface="+mj-lt"/>
              </a:rPr>
              <a:t>Treatment of intraocular retinoblastoma</a:t>
            </a:r>
          </a:p>
          <a:p>
            <a:pPr lvl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Ocular salvage </a:t>
            </a:r>
            <a:r>
              <a:rPr lang="en-US" altLang="en-US" i="1" dirty="0">
                <a:latin typeface="+mj-lt"/>
              </a:rPr>
              <a:t>vs.</a:t>
            </a:r>
            <a:r>
              <a:rPr lang="en-US" altLang="en-US" dirty="0">
                <a:latin typeface="+mj-lt"/>
              </a:rPr>
              <a:t> enucleation</a:t>
            </a:r>
          </a:p>
          <a:p>
            <a:pPr lvl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Treatment of unilateral retinoblastoma</a:t>
            </a:r>
          </a:p>
          <a:p>
            <a:pPr lvl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Treatment of bilateral retinoblastoma</a:t>
            </a:r>
          </a:p>
          <a:p>
            <a:pPr>
              <a:buClr>
                <a:schemeClr val="accent1"/>
              </a:buClr>
            </a:pPr>
            <a:r>
              <a:rPr lang="en-US" altLang="en-US" b="1" dirty="0">
                <a:solidFill>
                  <a:srgbClr val="1F497D"/>
                </a:solidFill>
                <a:latin typeface="+mj-lt"/>
              </a:rPr>
              <a:t>Treatment of extraocular retinoblastoma</a:t>
            </a:r>
          </a:p>
          <a:p>
            <a:pPr lvl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Treatment of orbital disease</a:t>
            </a:r>
          </a:p>
          <a:p>
            <a:pPr lvl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Treatment of metastatic disease</a:t>
            </a:r>
          </a:p>
        </p:txBody>
      </p:sp>
      <p:sp>
        <p:nvSpPr>
          <p:cNvPr id="35843" name="Slide Number Placeholder 3">
            <a:extLst>
              <a:ext uri="{FF2B5EF4-FFF2-40B4-BE49-F238E27FC236}">
                <a16:creationId xmlns:a16="http://schemas.microsoft.com/office/drawing/2014/main" id="{5EE2F135-7241-4242-91F9-B110892BA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BDA224-759A-4BB5-9A94-C09FF052618D}" type="slidenum">
              <a:rPr lang="en-US" smtClean="0"/>
              <a:pPr>
                <a:spcBef>
                  <a:spcPct val="0"/>
                </a:spcBef>
                <a:buFontTx/>
                <a:buNone/>
              </a:pPr>
              <a:t>16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07DE60-EEB6-9044-8F36-FD6766727650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3758587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le 1">
            <a:extLst>
              <a:ext uri="{FF2B5EF4-FFF2-40B4-BE49-F238E27FC236}">
                <a16:creationId xmlns:a16="http://schemas.microsoft.com/office/drawing/2014/main" id="{2850EFB5-89DF-4549-ADAE-C98ADA477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4000" b="1" dirty="0">
                <a:solidFill>
                  <a:srgbClr val="000000"/>
                </a:solidFill>
              </a:rPr>
              <a:t>Retinoblastoma</a:t>
            </a:r>
            <a:br>
              <a:rPr lang="en-US" altLang="en-US" sz="4000" b="1" dirty="0">
                <a:solidFill>
                  <a:srgbClr val="000000"/>
                </a:solidFill>
              </a:rPr>
            </a:br>
            <a:r>
              <a:rPr lang="en-US" altLang="en-US" sz="3200" b="1" dirty="0">
                <a:solidFill>
                  <a:srgbClr val="000000"/>
                </a:solidFill>
              </a:rPr>
              <a:t>Treatment</a:t>
            </a:r>
            <a:endParaRPr lang="en-US" altLang="en-US" sz="4000" b="1" dirty="0"/>
          </a:p>
        </p:txBody>
      </p:sp>
      <p:sp>
        <p:nvSpPr>
          <p:cNvPr id="36866" name="Content Placeholder 2">
            <a:extLst>
              <a:ext uri="{FF2B5EF4-FFF2-40B4-BE49-F238E27FC236}">
                <a16:creationId xmlns:a16="http://schemas.microsoft.com/office/drawing/2014/main" id="{5702BD6C-0B66-EE4F-B2E1-DC603B2F13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1"/>
              </a:buClr>
            </a:pPr>
            <a:r>
              <a:rPr lang="en-US" altLang="en-US" b="1" dirty="0">
                <a:solidFill>
                  <a:srgbClr val="1F497D"/>
                </a:solidFill>
                <a:latin typeface="+mj-lt"/>
              </a:rPr>
              <a:t>Treatment of intraocular retinoblastoma</a:t>
            </a:r>
          </a:p>
          <a:p>
            <a:pPr lvl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Ocular salvage </a:t>
            </a:r>
            <a:r>
              <a:rPr lang="en-US" altLang="en-US" i="1" dirty="0">
                <a:latin typeface="+mj-lt"/>
              </a:rPr>
              <a:t>vs.</a:t>
            </a:r>
            <a:r>
              <a:rPr lang="en-US" altLang="en-US" dirty="0">
                <a:latin typeface="+mj-lt"/>
              </a:rPr>
              <a:t> enucleation</a:t>
            </a:r>
          </a:p>
          <a:p>
            <a:pPr lvl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Treatment of unilateral retinoblastoma</a:t>
            </a:r>
          </a:p>
          <a:p>
            <a:pPr lvl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Treatment of bilateral retinoblastoma</a:t>
            </a:r>
          </a:p>
          <a:p>
            <a:pPr>
              <a:buClr>
                <a:srgbClr val="BFBFBF"/>
              </a:buClr>
            </a:pPr>
            <a:r>
              <a:rPr lang="en-US" altLang="en-US" dirty="0">
                <a:solidFill>
                  <a:srgbClr val="A6A6A6"/>
                </a:solidFill>
                <a:latin typeface="+mj-lt"/>
              </a:rPr>
              <a:t>Treatment of extraocular retinoblastoma</a:t>
            </a:r>
          </a:p>
          <a:p>
            <a:pPr lvl="1">
              <a:buClr>
                <a:srgbClr val="BFBFBF"/>
              </a:buClr>
            </a:pPr>
            <a:r>
              <a:rPr lang="en-US" altLang="en-US" dirty="0">
                <a:solidFill>
                  <a:srgbClr val="A6A6A6"/>
                </a:solidFill>
                <a:latin typeface="+mj-lt"/>
              </a:rPr>
              <a:t>Treatment of orbital disease</a:t>
            </a:r>
          </a:p>
          <a:p>
            <a:pPr lvl="1">
              <a:buClr>
                <a:srgbClr val="BFBFBF"/>
              </a:buClr>
            </a:pPr>
            <a:r>
              <a:rPr lang="en-US" altLang="en-US" dirty="0">
                <a:solidFill>
                  <a:srgbClr val="A6A6A6"/>
                </a:solidFill>
                <a:latin typeface="+mj-lt"/>
              </a:rPr>
              <a:t>Treatment of metastatic disease</a:t>
            </a:r>
          </a:p>
        </p:txBody>
      </p:sp>
      <p:sp>
        <p:nvSpPr>
          <p:cNvPr id="36867" name="Slide Number Placeholder 3">
            <a:extLst>
              <a:ext uri="{FF2B5EF4-FFF2-40B4-BE49-F238E27FC236}">
                <a16:creationId xmlns:a16="http://schemas.microsoft.com/office/drawing/2014/main" id="{EFB7228D-B189-8142-A6D2-E32E1FA95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BDA224-759A-4BB5-9A94-C09FF052618D}" type="slidenum">
              <a:rPr lang="en-US" smtClean="0"/>
              <a:pPr>
                <a:spcBef>
                  <a:spcPct val="0"/>
                </a:spcBef>
                <a:buFontTx/>
                <a:buNone/>
              </a:pPr>
              <a:t>17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FABD9E-3E4C-8543-B72A-5FA481E867A8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4811033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le 1">
            <a:extLst>
              <a:ext uri="{FF2B5EF4-FFF2-40B4-BE49-F238E27FC236}">
                <a16:creationId xmlns:a16="http://schemas.microsoft.com/office/drawing/2014/main" id="{15E37C1B-7F46-2747-990D-870D5694D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4000" b="1" dirty="0">
                <a:solidFill>
                  <a:srgbClr val="000000"/>
                </a:solidFill>
              </a:rPr>
              <a:t>Retinoblastoma</a:t>
            </a:r>
            <a:br>
              <a:rPr lang="en-US" altLang="en-US" sz="4000" b="1" dirty="0">
                <a:solidFill>
                  <a:srgbClr val="000000"/>
                </a:solidFill>
              </a:rPr>
            </a:br>
            <a:r>
              <a:rPr lang="en-US" altLang="en-US" sz="3200" b="1" dirty="0">
                <a:solidFill>
                  <a:srgbClr val="000000"/>
                </a:solidFill>
              </a:rPr>
              <a:t>Treatment</a:t>
            </a:r>
            <a:endParaRPr lang="en-US" altLang="en-US" sz="4000" b="1" dirty="0"/>
          </a:p>
        </p:txBody>
      </p:sp>
      <p:sp>
        <p:nvSpPr>
          <p:cNvPr id="37890" name="Content Placeholder 2">
            <a:extLst>
              <a:ext uri="{FF2B5EF4-FFF2-40B4-BE49-F238E27FC236}">
                <a16:creationId xmlns:a16="http://schemas.microsoft.com/office/drawing/2014/main" id="{C7848E70-12DA-8F41-A7EC-98A7CE9B8B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1"/>
              </a:buClr>
            </a:pPr>
            <a:r>
              <a:rPr lang="en-US" altLang="en-US" b="1" dirty="0">
                <a:solidFill>
                  <a:srgbClr val="1F497D"/>
                </a:solidFill>
                <a:latin typeface="+mj-lt"/>
              </a:rPr>
              <a:t>Treatment of intraocular retinoblastoma</a:t>
            </a:r>
          </a:p>
          <a:p>
            <a:pPr lvl="1">
              <a:buClr>
                <a:schemeClr val="accent1"/>
              </a:buClr>
            </a:pPr>
            <a:r>
              <a:rPr lang="en-US" altLang="en-US" u="sng" dirty="0">
                <a:latin typeface="+mj-lt"/>
              </a:rPr>
              <a:t>Ocular salvage </a:t>
            </a:r>
            <a:r>
              <a:rPr lang="en-US" altLang="en-US" i="1" u="sng" dirty="0">
                <a:latin typeface="+mj-lt"/>
              </a:rPr>
              <a:t>vs.</a:t>
            </a:r>
            <a:r>
              <a:rPr lang="en-US" altLang="en-US" u="sng" dirty="0">
                <a:latin typeface="+mj-lt"/>
              </a:rPr>
              <a:t> enucleation</a:t>
            </a:r>
          </a:p>
          <a:p>
            <a:pPr lvl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Treatment of unilateral retinoblastoma</a:t>
            </a:r>
          </a:p>
          <a:p>
            <a:pPr lvl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Treatment of bilateral retinoblastoma</a:t>
            </a:r>
          </a:p>
          <a:p>
            <a:pPr>
              <a:buClr>
                <a:srgbClr val="BFBFBF"/>
              </a:buClr>
            </a:pPr>
            <a:r>
              <a:rPr lang="en-US" altLang="en-US" dirty="0">
                <a:solidFill>
                  <a:srgbClr val="A6A6A6"/>
                </a:solidFill>
                <a:latin typeface="+mj-lt"/>
              </a:rPr>
              <a:t>Treatment of extraocular retinoblastoma</a:t>
            </a:r>
          </a:p>
          <a:p>
            <a:pPr lvl="1">
              <a:buClr>
                <a:srgbClr val="BFBFBF"/>
              </a:buClr>
            </a:pPr>
            <a:r>
              <a:rPr lang="en-US" altLang="en-US" dirty="0">
                <a:solidFill>
                  <a:srgbClr val="A6A6A6"/>
                </a:solidFill>
                <a:latin typeface="+mj-lt"/>
              </a:rPr>
              <a:t>Treatment of orbital disease</a:t>
            </a:r>
          </a:p>
          <a:p>
            <a:pPr lvl="1">
              <a:buClr>
                <a:srgbClr val="BFBFBF"/>
              </a:buClr>
            </a:pPr>
            <a:r>
              <a:rPr lang="en-US" altLang="en-US" dirty="0">
                <a:solidFill>
                  <a:srgbClr val="A6A6A6"/>
                </a:solidFill>
                <a:latin typeface="+mj-lt"/>
              </a:rPr>
              <a:t>Treatment of metastatic disease</a:t>
            </a:r>
          </a:p>
        </p:txBody>
      </p:sp>
      <p:sp>
        <p:nvSpPr>
          <p:cNvPr id="37891" name="Slide Number Placeholder 3">
            <a:extLst>
              <a:ext uri="{FF2B5EF4-FFF2-40B4-BE49-F238E27FC236}">
                <a16:creationId xmlns:a16="http://schemas.microsoft.com/office/drawing/2014/main" id="{51CAED7F-CEC6-F244-A539-69FC5AA9E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BDA224-759A-4BB5-9A94-C09FF052618D}" type="slidenum">
              <a:rPr lang="en-US" smtClean="0"/>
              <a:pPr>
                <a:spcBef>
                  <a:spcPct val="0"/>
                </a:spcBef>
                <a:buFontTx/>
                <a:buNone/>
              </a:pPr>
              <a:t>18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451127-80F5-1844-80DF-FB19E749F2B4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10620745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BB12EBF-D7B5-FB43-948F-E61496CDC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/>
              <a:t>Treatment of Retinoblastoma</a:t>
            </a:r>
            <a:br>
              <a:rPr lang="en-US" b="1" dirty="0"/>
            </a:br>
            <a:r>
              <a:rPr lang="en-US" sz="3200" b="1" dirty="0"/>
              <a:t>Ocular Salvage </a:t>
            </a:r>
            <a:r>
              <a:rPr lang="en-US" sz="3200" b="1" i="1" dirty="0"/>
              <a:t>vs. </a:t>
            </a:r>
            <a:r>
              <a:rPr lang="en-US" sz="3200" b="1" dirty="0"/>
              <a:t>Enucleation</a:t>
            </a:r>
          </a:p>
        </p:txBody>
      </p:sp>
      <p:sp>
        <p:nvSpPr>
          <p:cNvPr id="38921" name="Slide Number Placeholder 14">
            <a:extLst>
              <a:ext uri="{FF2B5EF4-FFF2-40B4-BE49-F238E27FC236}">
                <a16:creationId xmlns:a16="http://schemas.microsoft.com/office/drawing/2014/main" id="{E013EE2A-59EA-5145-B11D-7B533476A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BDA224-759A-4BB5-9A94-C09FF052618D}" type="slidenum">
              <a:rPr lang="en-US" smtClean="0"/>
              <a:pPr>
                <a:spcBef>
                  <a:spcPct val="0"/>
                </a:spcBef>
                <a:buFontTx/>
                <a:buNone/>
              </a:pPr>
              <a:t>19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D7FFFA9-BEF4-3A42-965A-C94B5551AD27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BAA5803-6CC0-8C45-BC63-27446CBE4680}"/>
              </a:ext>
            </a:extLst>
          </p:cNvPr>
          <p:cNvGrpSpPr/>
          <p:nvPr/>
        </p:nvGrpSpPr>
        <p:grpSpPr>
          <a:xfrm>
            <a:off x="753017" y="1988379"/>
            <a:ext cx="2053552" cy="1565564"/>
            <a:chOff x="7058025" y="1856509"/>
            <a:chExt cx="2053552" cy="1565564"/>
          </a:xfrm>
        </p:grpSpPr>
        <p:pic>
          <p:nvPicPr>
            <p:cNvPr id="17" name="Picture 3">
              <a:extLst>
                <a:ext uri="{FF2B5EF4-FFF2-40B4-BE49-F238E27FC236}">
                  <a16:creationId xmlns:a16="http://schemas.microsoft.com/office/drawing/2014/main" id="{788450B3-F5F7-3F42-8DFF-54A1C672522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58025" y="1881909"/>
              <a:ext cx="2053552" cy="1540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TextBox 18">
              <a:extLst>
                <a:ext uri="{FF2B5EF4-FFF2-40B4-BE49-F238E27FC236}">
                  <a16:creationId xmlns:a16="http://schemas.microsoft.com/office/drawing/2014/main" id="{5464D780-5F61-6B45-8625-C6B235E059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00888" y="1856509"/>
              <a:ext cx="19062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 dirty="0">
                  <a:solidFill>
                    <a:srgbClr val="FFFFFF"/>
                  </a:solidFill>
                </a:rPr>
                <a:t>A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057F5441-DD57-7340-9E40-544FD684E6DC}"/>
              </a:ext>
            </a:extLst>
          </p:cNvPr>
          <p:cNvGrpSpPr/>
          <p:nvPr/>
        </p:nvGrpSpPr>
        <p:grpSpPr>
          <a:xfrm>
            <a:off x="3029084" y="2028931"/>
            <a:ext cx="1932353" cy="1525012"/>
            <a:chOff x="9154440" y="1897062"/>
            <a:chExt cx="1932353" cy="1525012"/>
          </a:xfrm>
        </p:grpSpPr>
        <p:pic>
          <p:nvPicPr>
            <p:cNvPr id="26" name="Picture 10">
              <a:extLst>
                <a:ext uri="{FF2B5EF4-FFF2-40B4-BE49-F238E27FC236}">
                  <a16:creationId xmlns:a16="http://schemas.microsoft.com/office/drawing/2014/main" id="{D35630A2-265F-F140-9688-ADDE2D08D74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29"/>
            <a:stretch>
              <a:fillRect/>
            </a:stretch>
          </p:blipFill>
          <p:spPr bwMode="auto">
            <a:xfrm>
              <a:off x="9165555" y="1898652"/>
              <a:ext cx="1921238" cy="15234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" name="TextBox 20">
              <a:extLst>
                <a:ext uri="{FF2B5EF4-FFF2-40B4-BE49-F238E27FC236}">
                  <a16:creationId xmlns:a16="http://schemas.microsoft.com/office/drawing/2014/main" id="{9A2C4CE1-406B-FA44-A518-BC548E0F8F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54440" y="1897062"/>
              <a:ext cx="19925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solidFill>
                    <a:srgbClr val="FFFFFF"/>
                  </a:solidFill>
                </a:rPr>
                <a:t>B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D5529F3B-B1D8-8444-846E-E9EB59239C2E}"/>
              </a:ext>
            </a:extLst>
          </p:cNvPr>
          <p:cNvGrpSpPr/>
          <p:nvPr/>
        </p:nvGrpSpPr>
        <p:grpSpPr>
          <a:xfrm>
            <a:off x="5195067" y="1986070"/>
            <a:ext cx="2080878" cy="1595582"/>
            <a:chOff x="7058025" y="3447473"/>
            <a:chExt cx="2080878" cy="1595582"/>
          </a:xfrm>
        </p:grpSpPr>
        <p:pic>
          <p:nvPicPr>
            <p:cNvPr id="28" name="Picture 5">
              <a:extLst>
                <a:ext uri="{FF2B5EF4-FFF2-40B4-BE49-F238E27FC236}">
                  <a16:creationId xmlns:a16="http://schemas.microsoft.com/office/drawing/2014/main" id="{3C27E36D-7BE0-CA42-AEEF-C60CED089F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58025" y="3482397"/>
              <a:ext cx="2080878" cy="15606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" name="TextBox 21">
              <a:extLst>
                <a:ext uri="{FF2B5EF4-FFF2-40B4-BE49-F238E27FC236}">
                  <a16:creationId xmlns:a16="http://schemas.microsoft.com/office/drawing/2014/main" id="{C8B555CD-6799-2141-A715-410601C797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00890" y="3447473"/>
              <a:ext cx="10404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 dirty="0">
                  <a:solidFill>
                    <a:srgbClr val="FFFFFF"/>
                  </a:solidFill>
                </a:rPr>
                <a:t>C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E7A7FB71-34E9-0745-8A8E-6687371484D3}"/>
              </a:ext>
            </a:extLst>
          </p:cNvPr>
          <p:cNvGrpSpPr/>
          <p:nvPr/>
        </p:nvGrpSpPr>
        <p:grpSpPr>
          <a:xfrm>
            <a:off x="9542278" y="1924681"/>
            <a:ext cx="2096415" cy="1656971"/>
            <a:chOff x="7058025" y="5036706"/>
            <a:chExt cx="2096415" cy="1718359"/>
          </a:xfrm>
        </p:grpSpPr>
        <p:pic>
          <p:nvPicPr>
            <p:cNvPr id="30" name="Picture 8">
              <a:extLst>
                <a:ext uri="{FF2B5EF4-FFF2-40B4-BE49-F238E27FC236}">
                  <a16:creationId xmlns:a16="http://schemas.microsoft.com/office/drawing/2014/main" id="{807EEAEE-A035-F240-914D-FF191516519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32"/>
            <a:stretch>
              <a:fillRect/>
            </a:stretch>
          </p:blipFill>
          <p:spPr bwMode="auto">
            <a:xfrm>
              <a:off x="7058025" y="5103379"/>
              <a:ext cx="2096415" cy="16516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" name="TextBox 23">
              <a:extLst>
                <a:ext uri="{FF2B5EF4-FFF2-40B4-BE49-F238E27FC236}">
                  <a16:creationId xmlns:a16="http://schemas.microsoft.com/office/drawing/2014/main" id="{66F06988-B162-0D40-BCAE-2793E45C66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67549" y="5036706"/>
              <a:ext cx="21166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solidFill>
                    <a:srgbClr val="FFFFFF"/>
                  </a:solidFill>
                </a:rPr>
                <a:t>E</a:t>
              </a:r>
            </a:p>
          </p:txBody>
        </p:sp>
      </p:grpSp>
      <p:pic>
        <p:nvPicPr>
          <p:cNvPr id="32" name="Picture 12">
            <a:extLst>
              <a:ext uri="{FF2B5EF4-FFF2-40B4-BE49-F238E27FC236}">
                <a16:creationId xmlns:a16="http://schemas.microsoft.com/office/drawing/2014/main" id="{B1EA0135-5F06-B841-A1C0-F9633BF9567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79"/>
          <a:stretch/>
        </p:blipFill>
        <p:spPr bwMode="auto">
          <a:xfrm>
            <a:off x="7456883" y="2011903"/>
            <a:ext cx="1904457" cy="1560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TextBox 21">
            <a:extLst>
              <a:ext uri="{FF2B5EF4-FFF2-40B4-BE49-F238E27FC236}">
                <a16:creationId xmlns:a16="http://schemas.microsoft.com/office/drawing/2014/main" id="{EA6F9DBE-370C-9A4A-877B-0D4F5BA358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9932" y="1973003"/>
            <a:ext cx="10404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rgbClr val="FFFFFF"/>
                </a:solidFill>
              </a:rPr>
              <a:t>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1DF73C-381F-F54D-8057-DADED440DFFE}"/>
              </a:ext>
            </a:extLst>
          </p:cNvPr>
          <p:cNvSpPr txBox="1"/>
          <p:nvPr/>
        </p:nvSpPr>
        <p:spPr>
          <a:xfrm>
            <a:off x="986504" y="3773217"/>
            <a:ext cx="1070325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Factors influencing initial treatment decision: intraocular disease (group), potential for vision, and laterality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Decisions need to be made in this continuum of tumor progression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Ocular salvage chances are very high in group A and very low in group E, and decisions are individualized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Favorable visual outcomes decrease with increasing intraocular tumor burden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Intensity of treatments required for ocular salvage increase across the continuum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In general, ocular salvage options are not offered for group E eyes (and many group D eyes) and upfront enucleation is recommended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Treatment for patients with bilateral retinoblastoma is more conservative, and decisions regarding enucleation are usually delayed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DBD3767-BC63-0F4F-AC2E-1A82CBB18E0E}"/>
              </a:ext>
            </a:extLst>
          </p:cNvPr>
          <p:cNvCxnSpPr/>
          <p:nvPr/>
        </p:nvCxnSpPr>
        <p:spPr>
          <a:xfrm>
            <a:off x="795880" y="1828800"/>
            <a:ext cx="10742977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1122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>
            <a:extLst>
              <a:ext uri="{FF2B5EF4-FFF2-40B4-BE49-F238E27FC236}">
                <a16:creationId xmlns:a16="http://schemas.microsoft.com/office/drawing/2014/main" id="{0DA75EEC-E50A-0844-B502-D1E32D5357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This talk will follow the topical structure suggested by the ABP: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E78EB8F-E836-451E-9FA2-0AA22A1DBE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839" y="1780180"/>
            <a:ext cx="11322321" cy="4137317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87E72-4B6D-BC48-85AC-DB2DD8DF8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Treatment of Retinoblastoma</a:t>
            </a:r>
            <a:br>
              <a:rPr lang="en-US" sz="3200" dirty="0"/>
            </a:br>
            <a:r>
              <a:rPr lang="en-US" sz="3200" u="sng" dirty="0"/>
              <a:t>Ocular Salvage</a:t>
            </a:r>
            <a:r>
              <a:rPr lang="en-US" sz="3200" dirty="0"/>
              <a:t> </a:t>
            </a:r>
            <a:r>
              <a:rPr lang="en-US" sz="3200" i="1" dirty="0"/>
              <a:t>vs. </a:t>
            </a:r>
            <a:r>
              <a:rPr lang="en-US" sz="3200" dirty="0"/>
              <a:t>Enucleation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864E79-1980-C745-900C-7BF56C75E2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1" y="1690688"/>
            <a:ext cx="11610109" cy="4351338"/>
          </a:xfrm>
        </p:spPr>
        <p:txBody>
          <a:bodyPr/>
          <a:lstStyle/>
          <a:p>
            <a:pPr>
              <a:buClr>
                <a:schemeClr val="accent1"/>
              </a:buClr>
            </a:pPr>
            <a:r>
              <a:rPr lang="en-US" b="1" dirty="0" err="1">
                <a:latin typeface="+mj-lt"/>
              </a:rPr>
              <a:t>Chemoreduction</a:t>
            </a:r>
            <a:r>
              <a:rPr lang="en-US" b="1" dirty="0">
                <a:latin typeface="+mj-lt"/>
              </a:rPr>
              <a:t>: Reduce tumor burden to facilitate focal treatments</a:t>
            </a:r>
          </a:p>
          <a:p>
            <a:pPr lvl="1">
              <a:buClr>
                <a:schemeClr val="accent1"/>
              </a:buClr>
            </a:pPr>
            <a:r>
              <a:rPr lang="en-US" dirty="0">
                <a:latin typeface="+mj-lt"/>
              </a:rPr>
              <a:t>Systemic chemotherapy: vincristine, etoposide, and carboplatin (VCE)</a:t>
            </a:r>
          </a:p>
          <a:p>
            <a:pPr lvl="1">
              <a:buClr>
                <a:schemeClr val="accent1"/>
              </a:buClr>
            </a:pPr>
            <a:r>
              <a:rPr lang="en-US" dirty="0">
                <a:latin typeface="+mj-lt"/>
              </a:rPr>
              <a:t>Intra-arterial chemotherapy: melphalan, others (carboplatin, topotecan)</a:t>
            </a:r>
          </a:p>
          <a:p>
            <a:pPr lvl="1">
              <a:buClr>
                <a:schemeClr val="accent1"/>
              </a:buClr>
            </a:pPr>
            <a:r>
              <a:rPr lang="en-US" dirty="0">
                <a:latin typeface="+mj-lt"/>
              </a:rPr>
              <a:t>Intra-</a:t>
            </a:r>
            <a:r>
              <a:rPr lang="en-US" dirty="0" err="1">
                <a:latin typeface="+mj-lt"/>
              </a:rPr>
              <a:t>vitreal</a:t>
            </a:r>
            <a:r>
              <a:rPr lang="en-US" dirty="0">
                <a:latin typeface="+mj-lt"/>
              </a:rPr>
              <a:t> chemotherapy: melphalan</a:t>
            </a:r>
          </a:p>
          <a:p>
            <a:pPr lvl="2">
              <a:buClr>
                <a:schemeClr val="accent1"/>
              </a:buClr>
            </a:pPr>
            <a:r>
              <a:rPr lang="en-US" dirty="0">
                <a:latin typeface="+mj-lt"/>
              </a:rPr>
              <a:t>Used for treatment of vitreous seeds</a:t>
            </a:r>
          </a:p>
          <a:p>
            <a:pPr>
              <a:buClr>
                <a:schemeClr val="accent1"/>
              </a:buClr>
            </a:pPr>
            <a:r>
              <a:rPr lang="en-US" b="1" dirty="0">
                <a:latin typeface="+mj-lt"/>
              </a:rPr>
              <a:t>Focal treatments</a:t>
            </a:r>
          </a:p>
          <a:p>
            <a:pPr lvl="1">
              <a:buClr>
                <a:schemeClr val="accent1"/>
              </a:buClr>
            </a:pPr>
            <a:r>
              <a:rPr lang="en-US" dirty="0">
                <a:latin typeface="+mj-lt"/>
              </a:rPr>
              <a:t>Used to consolidate responses after chemotherapy</a:t>
            </a:r>
          </a:p>
          <a:p>
            <a:pPr lvl="1">
              <a:buClr>
                <a:schemeClr val="accent1"/>
              </a:buClr>
            </a:pPr>
            <a:r>
              <a:rPr lang="en-US" dirty="0">
                <a:latin typeface="+mj-lt"/>
              </a:rPr>
              <a:t>Small lesions (&lt; 4 dd): cryotherapy (anterior pole), thermotherapy (posterior pole)</a:t>
            </a:r>
          </a:p>
          <a:p>
            <a:pPr lvl="1">
              <a:buClr>
                <a:schemeClr val="accent1"/>
              </a:buClr>
            </a:pPr>
            <a:r>
              <a:rPr lang="en-US" dirty="0">
                <a:latin typeface="+mj-lt"/>
              </a:rPr>
              <a:t>Larger lesions (&gt; 4 dd): brachytherapy (radiation plaque applied to the sclera)</a:t>
            </a:r>
          </a:p>
          <a:p>
            <a:pPr>
              <a:buClr>
                <a:schemeClr val="accent1"/>
              </a:buClr>
            </a:pPr>
            <a:r>
              <a:rPr lang="en-US" b="1" dirty="0">
                <a:latin typeface="+mj-lt"/>
              </a:rPr>
              <a:t>External-beam radiation therapy</a:t>
            </a:r>
          </a:p>
          <a:p>
            <a:pPr lvl="1">
              <a:buClr>
                <a:schemeClr val="accent1"/>
              </a:buClr>
            </a:pPr>
            <a:r>
              <a:rPr lang="en-US" dirty="0">
                <a:latin typeface="+mj-lt"/>
              </a:rPr>
              <a:t>Used when other measures have failed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EE26D8-ADF2-5D4C-861D-D8705D80F346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28782487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>
            <a:extLst>
              <a:ext uri="{FF2B5EF4-FFF2-40B4-BE49-F238E27FC236}">
                <a16:creationId xmlns:a16="http://schemas.microsoft.com/office/drawing/2014/main" id="{191D4C46-E4BB-5046-A1D7-5012E857A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/>
              <a:t>Treatment of Retinoblastoma</a:t>
            </a:r>
            <a:br>
              <a:rPr lang="en-US" sz="3600" dirty="0"/>
            </a:br>
            <a:r>
              <a:rPr lang="en-US" sz="3600" dirty="0"/>
              <a:t>Ocular Salvage </a:t>
            </a:r>
            <a:r>
              <a:rPr lang="en-US" sz="3600" i="1" dirty="0"/>
              <a:t>vs. </a:t>
            </a:r>
            <a:r>
              <a:rPr lang="en-US" sz="3600" u="sng" dirty="0"/>
              <a:t>Enucleation</a:t>
            </a:r>
            <a:endParaRPr lang="en-US" altLang="en-US" sz="3600" b="1" u="sng" dirty="0">
              <a:solidFill>
                <a:srgbClr val="000000"/>
              </a:solidFill>
            </a:endParaRPr>
          </a:p>
        </p:txBody>
      </p:sp>
      <p:sp>
        <p:nvSpPr>
          <p:cNvPr id="44034" name="Rectangle 3">
            <a:extLst>
              <a:ext uri="{FF2B5EF4-FFF2-40B4-BE49-F238E27FC236}">
                <a16:creationId xmlns:a16="http://schemas.microsoft.com/office/drawing/2014/main" id="{33552F25-B4DF-2348-B058-4C2716B7A2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Upfront treatment of advanced disease </a:t>
            </a:r>
            <a:endParaRPr lang="en-US" altLang="en-US" sz="2400" dirty="0">
              <a:latin typeface="+mj-lt"/>
            </a:endParaRP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</a:rPr>
              <a:t>Always indicated in Group E eyes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</a:rPr>
              <a:t>Alternative to ocular salvage depending on laterality</a:t>
            </a:r>
          </a:p>
          <a:p>
            <a:pPr lvl="2" eaLnBrk="1" hangingPunct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Unilateral &gt; Bilateral</a:t>
            </a:r>
          </a:p>
          <a:p>
            <a:pPr eaLnBrk="1" hangingPunct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Treatment after failure of ocular salvage</a:t>
            </a:r>
          </a:p>
          <a:p>
            <a:pPr eaLnBrk="1" hangingPunct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Surgery: Expert surgeon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</a:rPr>
              <a:t>Removal of long section of optic nerve (~ 10 mm)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</a:rPr>
              <a:t>Placement of orbital implant </a:t>
            </a:r>
          </a:p>
          <a:p>
            <a:pPr eaLnBrk="1" hangingPunct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Histopathological exam</a:t>
            </a:r>
          </a:p>
        </p:txBody>
      </p:sp>
      <p:sp>
        <p:nvSpPr>
          <p:cNvPr id="44035" name="Slide Number Placeholder 3">
            <a:extLst>
              <a:ext uri="{FF2B5EF4-FFF2-40B4-BE49-F238E27FC236}">
                <a16:creationId xmlns:a16="http://schemas.microsoft.com/office/drawing/2014/main" id="{6DB4C6ED-1B20-CD44-B7B5-C9DAF9C4D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BDA224-759A-4BB5-9A94-C09FF052618D}" type="slidenum">
              <a:rPr lang="en-US" smtClean="0"/>
              <a:pPr>
                <a:spcBef>
                  <a:spcPct val="0"/>
                </a:spcBef>
                <a:buFontTx/>
                <a:buNone/>
              </a:pPr>
              <a:t>21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0D184F-4784-BB41-A86E-42B10035E412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35069154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>
            <a:extLst>
              <a:ext uri="{FF2B5EF4-FFF2-40B4-BE49-F238E27FC236}">
                <a16:creationId xmlns:a16="http://schemas.microsoft.com/office/drawing/2014/main" id="{F53EF04A-5BAF-1843-A5FA-6C004178A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sz="3600" dirty="0"/>
              <a:t>Treatment of Retinoblastoma</a:t>
            </a:r>
            <a:br>
              <a:rPr lang="en-US" sz="3600" dirty="0"/>
            </a:br>
            <a:r>
              <a:rPr lang="en-US" sz="3600" dirty="0"/>
              <a:t>Ocular Salvage </a:t>
            </a:r>
            <a:r>
              <a:rPr lang="en-US" sz="3600" i="1" dirty="0"/>
              <a:t>vs. </a:t>
            </a:r>
            <a:r>
              <a:rPr lang="en-US" sz="3600" u="sng" dirty="0"/>
              <a:t>Enucleation</a:t>
            </a:r>
            <a:r>
              <a:rPr lang="en-US" sz="3600" dirty="0"/>
              <a:t>: Histopathological Examination</a:t>
            </a:r>
            <a:endParaRPr lang="en-US" altLang="en-US" sz="3600" b="1" dirty="0">
              <a:solidFill>
                <a:srgbClr val="000000"/>
              </a:solidFill>
            </a:endParaRPr>
          </a:p>
        </p:txBody>
      </p:sp>
      <p:sp>
        <p:nvSpPr>
          <p:cNvPr id="45058" name="Rectangle 3">
            <a:extLst>
              <a:ext uri="{FF2B5EF4-FFF2-40B4-BE49-F238E27FC236}">
                <a16:creationId xmlns:a16="http://schemas.microsoft.com/office/drawing/2014/main" id="{07D04D2A-81F3-5C4E-8D88-89E8DC8CC5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1" y="1593850"/>
            <a:ext cx="11610109" cy="4351338"/>
          </a:xfrm>
          <a:ln>
            <a:noFill/>
          </a:ln>
        </p:spPr>
        <p:txBody>
          <a:bodyPr/>
          <a:lstStyle/>
          <a:p>
            <a:pPr>
              <a:spcBef>
                <a:spcPct val="50000"/>
              </a:spcBef>
              <a:buClr>
                <a:schemeClr val="accent1"/>
              </a:buClr>
            </a:pPr>
            <a:r>
              <a:rPr lang="en-US" altLang="en-US" sz="2000" dirty="0">
                <a:latin typeface="+mj-lt"/>
              </a:rPr>
              <a:t>Look for </a:t>
            </a:r>
            <a:r>
              <a:rPr lang="en-US" altLang="en-US" sz="2000" b="1" dirty="0">
                <a:latin typeface="+mj-lt"/>
              </a:rPr>
              <a:t>High-Risk Histology </a:t>
            </a:r>
            <a:r>
              <a:rPr lang="en-US" altLang="en-US" sz="2000" dirty="0">
                <a:latin typeface="+mj-lt"/>
              </a:rPr>
              <a:t>(extra-retinal disease), which is present in about 20% to 25% of the cases:</a:t>
            </a:r>
          </a:p>
          <a:p>
            <a:pPr lvl="1">
              <a:spcBef>
                <a:spcPct val="50000"/>
              </a:spcBef>
              <a:buClr>
                <a:schemeClr val="accent1"/>
              </a:buClr>
            </a:pPr>
            <a:r>
              <a:rPr lang="en-US" altLang="en-US" sz="1800" dirty="0">
                <a:latin typeface="+mj-lt"/>
              </a:rPr>
              <a:t>Massive choroidal replacement (&gt; 3 mm)</a:t>
            </a:r>
          </a:p>
          <a:p>
            <a:pPr lvl="1">
              <a:spcBef>
                <a:spcPct val="50000"/>
              </a:spcBef>
              <a:buClr>
                <a:schemeClr val="accent1"/>
              </a:buClr>
            </a:pPr>
            <a:r>
              <a:rPr lang="en-US" altLang="en-US" sz="1800" dirty="0">
                <a:latin typeface="+mj-lt"/>
              </a:rPr>
              <a:t>Ciliary body infiltration</a:t>
            </a:r>
          </a:p>
          <a:p>
            <a:pPr lvl="1">
              <a:spcBef>
                <a:spcPct val="50000"/>
              </a:spcBef>
              <a:buClr>
                <a:schemeClr val="accent1"/>
              </a:buClr>
            </a:pPr>
            <a:r>
              <a:rPr lang="en-US" altLang="en-US" sz="1800" dirty="0">
                <a:latin typeface="+mj-lt"/>
              </a:rPr>
              <a:t>Iris infiltration</a:t>
            </a:r>
          </a:p>
          <a:p>
            <a:pPr lvl="1">
              <a:spcBef>
                <a:spcPct val="50000"/>
              </a:spcBef>
              <a:buClr>
                <a:schemeClr val="accent1"/>
              </a:buClr>
            </a:pPr>
            <a:r>
              <a:rPr lang="en-US" altLang="en-US" sz="1800" dirty="0">
                <a:latin typeface="+mj-lt"/>
              </a:rPr>
              <a:t>Scleral invasion</a:t>
            </a:r>
          </a:p>
          <a:p>
            <a:pPr lvl="1">
              <a:spcBef>
                <a:spcPct val="50000"/>
              </a:spcBef>
              <a:buClr>
                <a:schemeClr val="accent1"/>
              </a:buClr>
            </a:pPr>
            <a:r>
              <a:rPr lang="en-US" altLang="en-US" sz="1800" dirty="0">
                <a:latin typeface="+mj-lt"/>
              </a:rPr>
              <a:t>Anterior chamber seeding</a:t>
            </a:r>
          </a:p>
          <a:p>
            <a:pPr lvl="1">
              <a:spcBef>
                <a:spcPct val="50000"/>
              </a:spcBef>
              <a:buClr>
                <a:schemeClr val="accent1"/>
              </a:buClr>
            </a:pPr>
            <a:r>
              <a:rPr lang="en-US" altLang="en-US" sz="1800" dirty="0">
                <a:latin typeface="+mj-lt"/>
              </a:rPr>
              <a:t>Optic nerve involvement</a:t>
            </a:r>
          </a:p>
          <a:p>
            <a:pPr lvl="2">
              <a:spcBef>
                <a:spcPct val="50000"/>
              </a:spcBef>
              <a:buClr>
                <a:schemeClr val="accent1"/>
              </a:buClr>
            </a:pPr>
            <a:r>
              <a:rPr lang="en-US" altLang="en-US" sz="1600" dirty="0">
                <a:latin typeface="+mj-lt"/>
              </a:rPr>
              <a:t>Post-laminar involvement</a:t>
            </a:r>
          </a:p>
          <a:p>
            <a:pPr lvl="2">
              <a:spcBef>
                <a:spcPct val="50000"/>
              </a:spcBef>
              <a:buClr>
                <a:schemeClr val="accent1"/>
              </a:buClr>
            </a:pPr>
            <a:r>
              <a:rPr lang="en-US" altLang="en-US" sz="1600" dirty="0">
                <a:latin typeface="+mj-lt"/>
              </a:rPr>
              <a:t>Pre-laminar involvement + choroidal involvement</a:t>
            </a:r>
          </a:p>
          <a:p>
            <a:pPr>
              <a:spcBef>
                <a:spcPct val="50000"/>
              </a:spcBef>
              <a:buClr>
                <a:schemeClr val="accent1"/>
              </a:buClr>
            </a:pPr>
            <a:r>
              <a:rPr lang="en-US" altLang="en-US" sz="2200" dirty="0">
                <a:latin typeface="+mj-lt"/>
              </a:rPr>
              <a:t>Presence of </a:t>
            </a:r>
            <a:r>
              <a:rPr lang="en-US" altLang="en-US" sz="2200" b="1" dirty="0">
                <a:latin typeface="+mj-lt"/>
              </a:rPr>
              <a:t>High-Risk Histology </a:t>
            </a:r>
            <a:r>
              <a:rPr lang="en-US" altLang="en-US" sz="2200" dirty="0">
                <a:latin typeface="+mj-lt"/>
              </a:rPr>
              <a:t>is indication for </a:t>
            </a:r>
            <a:r>
              <a:rPr lang="en-US" altLang="en-US" sz="2200" b="1" dirty="0">
                <a:latin typeface="+mj-lt"/>
              </a:rPr>
              <a:t>additional staging studies </a:t>
            </a:r>
            <a:r>
              <a:rPr lang="en-US" altLang="en-US" sz="2200" dirty="0">
                <a:latin typeface="+mj-lt"/>
              </a:rPr>
              <a:t>and </a:t>
            </a:r>
            <a:r>
              <a:rPr lang="en-US" altLang="en-US" sz="2200" b="1" dirty="0">
                <a:latin typeface="+mj-lt"/>
              </a:rPr>
              <a:t>risk-adapted therapy</a:t>
            </a:r>
          </a:p>
        </p:txBody>
      </p:sp>
      <p:sp>
        <p:nvSpPr>
          <p:cNvPr id="45060" name="Slide Number Placeholder 4">
            <a:extLst>
              <a:ext uri="{FF2B5EF4-FFF2-40B4-BE49-F238E27FC236}">
                <a16:creationId xmlns:a16="http://schemas.microsoft.com/office/drawing/2014/main" id="{419AAEE8-2DBD-1444-9237-A4E63807E14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94488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BDA224-759A-4BB5-9A94-C09FF052618D}" type="slidenum">
              <a:rPr lang="en-US" smtClean="0">
                <a:latin typeface="+mj-lt"/>
              </a:rPr>
              <a:pPr>
                <a:spcBef>
                  <a:spcPct val="0"/>
                </a:spcBef>
                <a:buFontTx/>
                <a:buNone/>
              </a:pPr>
              <a:t>22</a:t>
            </a:fld>
            <a:endParaRPr lang="en-US" altLang="en-US" sz="1200">
              <a:solidFill>
                <a:srgbClr val="898989"/>
              </a:solidFill>
              <a:latin typeface="+mj-lt"/>
            </a:endParaRPr>
          </a:p>
        </p:txBody>
      </p:sp>
      <p:sp>
        <p:nvSpPr>
          <p:cNvPr id="45061" name="TextBox 1">
            <a:extLst>
              <a:ext uri="{FF2B5EF4-FFF2-40B4-BE49-F238E27FC236}">
                <a16:creationId xmlns:a16="http://schemas.microsoft.com/office/drawing/2014/main" id="{D751B791-3D6B-C046-B55D-609D4EF0B3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4794" y="6308209"/>
            <a:ext cx="461094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+mj-lt"/>
              </a:rPr>
              <a:t>(Consensus Criteria from COG ARET0332 study)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00CCBB-AA3C-654D-BE35-9387F592FEAD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35948469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2" descr="03">
            <a:extLst>
              <a:ext uri="{FF2B5EF4-FFF2-40B4-BE49-F238E27FC236}">
                <a16:creationId xmlns:a16="http://schemas.microsoft.com/office/drawing/2014/main" id="{576659D8-0761-D14F-AFBB-D1AC505972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28600"/>
            <a:ext cx="4064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2" name="TextBox 2">
            <a:extLst>
              <a:ext uri="{FF2B5EF4-FFF2-40B4-BE49-F238E27FC236}">
                <a16:creationId xmlns:a16="http://schemas.microsoft.com/office/drawing/2014/main" id="{D9C1629D-6120-CA47-8F16-17891ADAD4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3738" y="3276601"/>
            <a:ext cx="288085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+mj-lt"/>
              </a:rPr>
              <a:t>No high-risk histology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+mj-lt"/>
              </a:rPr>
              <a:t>(intra-retinal)</a:t>
            </a:r>
          </a:p>
        </p:txBody>
      </p:sp>
      <p:sp>
        <p:nvSpPr>
          <p:cNvPr id="46083" name="TextBox 3">
            <a:extLst>
              <a:ext uri="{FF2B5EF4-FFF2-40B4-BE49-F238E27FC236}">
                <a16:creationId xmlns:a16="http://schemas.microsoft.com/office/drawing/2014/main" id="{E677F667-2606-6441-88CD-9517D7811E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4585" y="3276601"/>
            <a:ext cx="248170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+mj-lt"/>
              </a:rPr>
              <a:t>High-risk histology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+mj-lt"/>
              </a:rPr>
              <a:t>(extra-retinal)</a:t>
            </a:r>
          </a:p>
        </p:txBody>
      </p:sp>
      <p:sp>
        <p:nvSpPr>
          <p:cNvPr id="46084" name="TextBox 4">
            <a:extLst>
              <a:ext uri="{FF2B5EF4-FFF2-40B4-BE49-F238E27FC236}">
                <a16:creationId xmlns:a16="http://schemas.microsoft.com/office/drawing/2014/main" id="{C3343AA7-BF0B-D54E-A799-49EF0EA95A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2456" y="4876800"/>
            <a:ext cx="2938625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chemeClr val="tx2"/>
                </a:solidFill>
                <a:latin typeface="+mj-lt"/>
              </a:rPr>
              <a:t>Observation</a:t>
            </a:r>
          </a:p>
          <a:p>
            <a:pPr algn="ctr" eaLnBrk="1" hangingPunct="1">
              <a:spcBef>
                <a:spcPct val="0"/>
              </a:spcBef>
              <a:buFontTx/>
              <a:buChar char="-"/>
            </a:pPr>
            <a:r>
              <a:rPr lang="en-US" altLang="en-US" sz="1600" dirty="0">
                <a:latin typeface="+mj-lt"/>
              </a:rPr>
              <a:t>Examination of orbital socket</a:t>
            </a:r>
          </a:p>
          <a:p>
            <a:pPr algn="ctr" eaLnBrk="1" hangingPunct="1">
              <a:spcBef>
                <a:spcPct val="0"/>
              </a:spcBef>
              <a:buFontTx/>
              <a:buChar char="-"/>
            </a:pPr>
            <a:r>
              <a:rPr lang="en-US" altLang="en-US" sz="1600" dirty="0">
                <a:latin typeface="+mj-lt"/>
              </a:rPr>
              <a:t>Examination of contralateral eye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 b="1" u="sng" dirty="0">
                <a:latin typeface="+mj-lt"/>
              </a:rPr>
              <a:t>Outcome: </a:t>
            </a:r>
            <a:r>
              <a:rPr lang="en-US" altLang="en-US" sz="1600" dirty="0">
                <a:latin typeface="+mj-lt"/>
              </a:rPr>
              <a:t>&gt; 95% survival</a:t>
            </a:r>
          </a:p>
        </p:txBody>
      </p:sp>
      <p:sp>
        <p:nvSpPr>
          <p:cNvPr id="46085" name="Text Box 4">
            <a:extLst>
              <a:ext uri="{FF2B5EF4-FFF2-40B4-BE49-F238E27FC236}">
                <a16:creationId xmlns:a16="http://schemas.microsoft.com/office/drawing/2014/main" id="{8827553A-ECDC-FD41-9C7C-F14031840A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0213" y="5324475"/>
            <a:ext cx="2736850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>
                <a:schemeClr val="accent1"/>
              </a:buClr>
              <a:buFontTx/>
              <a:buNone/>
            </a:pPr>
            <a:r>
              <a:rPr lang="en-US" altLang="en-US" sz="2000" dirty="0">
                <a:solidFill>
                  <a:srgbClr val="1F497D"/>
                </a:solidFill>
                <a:latin typeface="+mj-lt"/>
              </a:rPr>
              <a:t>Adjuvant Chemotherapy</a:t>
            </a:r>
          </a:p>
          <a:p>
            <a:pPr algn="ctr">
              <a:spcBef>
                <a:spcPct val="0"/>
              </a:spcBef>
              <a:buClr>
                <a:schemeClr val="accent1"/>
              </a:buClr>
              <a:buFontTx/>
              <a:buNone/>
            </a:pPr>
            <a:r>
              <a:rPr lang="en-US" altLang="en-US" sz="1600" dirty="0">
                <a:latin typeface="+mj-lt"/>
              </a:rPr>
              <a:t>VCR/ETO/CBP x 6</a:t>
            </a:r>
          </a:p>
          <a:p>
            <a:pPr algn="ctr">
              <a:spcBef>
                <a:spcPct val="0"/>
              </a:spcBef>
              <a:buClr>
                <a:schemeClr val="accent1"/>
              </a:buClr>
              <a:buFontTx/>
              <a:buNone/>
            </a:pPr>
            <a:r>
              <a:rPr lang="en-US" altLang="en-US" sz="1600" dirty="0">
                <a:latin typeface="+mj-lt"/>
              </a:rPr>
              <a:t>(VCR/CYC/DOX)</a:t>
            </a:r>
          </a:p>
          <a:p>
            <a:pPr algn="ctr">
              <a:spcBef>
                <a:spcPct val="0"/>
              </a:spcBef>
              <a:buClr>
                <a:schemeClr val="accent1"/>
              </a:buClr>
              <a:buFontTx/>
              <a:buNone/>
            </a:pPr>
            <a:r>
              <a:rPr lang="en-US" altLang="en-US" sz="1600" b="1" u="sng" dirty="0">
                <a:latin typeface="+mj-lt"/>
              </a:rPr>
              <a:t>Outcome: </a:t>
            </a:r>
            <a:r>
              <a:rPr lang="en-US" altLang="en-US" sz="1600" dirty="0">
                <a:latin typeface="+mj-lt"/>
              </a:rPr>
              <a:t>&gt; 95% survival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4A7EAFC-EFC5-B24C-B035-6953AA61CC01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3621088" y="4532313"/>
            <a:ext cx="838200" cy="3175"/>
          </a:xfrm>
          <a:prstGeom prst="straightConnector1">
            <a:avLst/>
          </a:prstGeom>
          <a:noFill/>
          <a:ln w="25400">
            <a:solidFill>
              <a:srgbClr val="4F81BD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AB26159-FF68-CF49-9B38-1A9406CC6A82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267200" y="2590800"/>
            <a:ext cx="554038" cy="609600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C1E7D7B-A500-BF44-ACB2-F32E654B1A3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315200" y="2667000"/>
            <a:ext cx="762000" cy="457200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A7F207A1-0BB9-6A43-9423-F9F5613E8D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1371600"/>
            <a:ext cx="914400" cy="914400"/>
          </a:xfrm>
          <a:prstGeom prst="ellipse">
            <a:avLst/>
          </a:prstGeom>
          <a:noFill/>
          <a:ln w="19050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21C54F3-09CE-7045-877E-20E33A9C42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1600" y="457200"/>
            <a:ext cx="914400" cy="914400"/>
          </a:xfrm>
          <a:prstGeom prst="ellipse">
            <a:avLst/>
          </a:prstGeom>
          <a:noFill/>
          <a:ln w="19050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F6B7C25-36A5-1243-8D90-DBF7CFA748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1295400"/>
            <a:ext cx="914400" cy="914400"/>
          </a:xfrm>
          <a:prstGeom prst="ellipse">
            <a:avLst/>
          </a:prstGeom>
          <a:noFill/>
          <a:ln w="19050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46092" name="Slide Number Placeholder 13">
            <a:extLst>
              <a:ext uri="{FF2B5EF4-FFF2-40B4-BE49-F238E27FC236}">
                <a16:creationId xmlns:a16="http://schemas.microsoft.com/office/drawing/2014/main" id="{90BFAC91-95F1-594F-9399-0560854C1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BDA224-759A-4BB5-9A94-C09FF052618D}" type="slidenum">
              <a:rPr lang="en-US" smtClean="0">
                <a:latin typeface="+mj-lt"/>
              </a:rPr>
              <a:pPr>
                <a:spcBef>
                  <a:spcPct val="0"/>
                </a:spcBef>
                <a:buFontTx/>
                <a:buNone/>
              </a:pPr>
              <a:t>23</a:t>
            </a:fld>
            <a:endParaRPr lang="en-US" altLang="en-US" sz="1200">
              <a:solidFill>
                <a:srgbClr val="898989"/>
              </a:solidFill>
              <a:latin typeface="+mj-lt"/>
            </a:endParaRPr>
          </a:p>
        </p:txBody>
      </p:sp>
      <p:sp>
        <p:nvSpPr>
          <p:cNvPr id="46093" name="TextBox 1">
            <a:extLst>
              <a:ext uri="{FF2B5EF4-FFF2-40B4-BE49-F238E27FC236}">
                <a16:creationId xmlns:a16="http://schemas.microsoft.com/office/drawing/2014/main" id="{BE9B06B7-F9F7-B747-B07E-36AE12916C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4191001"/>
            <a:ext cx="21732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+mj-lt"/>
              </a:rPr>
              <a:t>Metastatic Workup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+mj-lt"/>
              </a:rPr>
              <a:t>(Bone Scan, BM, CSF)</a:t>
            </a:r>
          </a:p>
        </p:txBody>
      </p:sp>
      <p:sp>
        <p:nvSpPr>
          <p:cNvPr id="46094" name="Text Box 4">
            <a:extLst>
              <a:ext uri="{FF2B5EF4-FFF2-40B4-BE49-F238E27FC236}">
                <a16:creationId xmlns:a16="http://schemas.microsoft.com/office/drawing/2014/main" id="{6F83924D-2B58-534C-ACE3-6121061ECE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6870" y="5334001"/>
            <a:ext cx="194764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>
                <a:schemeClr val="accent1"/>
              </a:buClr>
              <a:buFontTx/>
              <a:buNone/>
            </a:pPr>
            <a:r>
              <a:rPr lang="en-US" altLang="en-US" sz="1800" dirty="0">
                <a:solidFill>
                  <a:srgbClr val="1F497D"/>
                </a:solidFill>
                <a:latin typeface="+mj-lt"/>
              </a:rPr>
              <a:t>Treatment for </a:t>
            </a:r>
          </a:p>
          <a:p>
            <a:pPr algn="ctr">
              <a:spcBef>
                <a:spcPct val="0"/>
              </a:spcBef>
              <a:buClr>
                <a:schemeClr val="accent1"/>
              </a:buClr>
              <a:buFontTx/>
              <a:buNone/>
            </a:pPr>
            <a:r>
              <a:rPr lang="en-US" altLang="en-US" sz="1800" dirty="0">
                <a:solidFill>
                  <a:srgbClr val="1F497D"/>
                </a:solidFill>
                <a:latin typeface="+mj-lt"/>
              </a:rPr>
              <a:t>Metastatic Disease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E848D6C-F8F1-5542-9575-AC7DBAE8D8A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924800" y="4038600"/>
            <a:ext cx="0" cy="228600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BE1C8DE-873D-5D41-97E8-DB3ED91C5B3B}"/>
              </a:ext>
            </a:extLst>
          </p:cNvPr>
          <p:cNvCxnSpPr>
            <a:cxnSpLocks noChangeShapeType="1"/>
            <a:stCxn id="46093" idx="2"/>
          </p:cNvCxnSpPr>
          <p:nvPr/>
        </p:nvCxnSpPr>
        <p:spPr bwMode="auto">
          <a:xfrm flipH="1">
            <a:off x="7315200" y="4837114"/>
            <a:ext cx="630238" cy="268287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8D60CA01-08B1-7B42-BB52-23313A3783F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924801" y="4837114"/>
            <a:ext cx="665163" cy="268287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6098" name="TextBox 26">
            <a:extLst>
              <a:ext uri="{FF2B5EF4-FFF2-40B4-BE49-F238E27FC236}">
                <a16:creationId xmlns:a16="http://schemas.microsoft.com/office/drawing/2014/main" id="{80C845BB-B051-304A-8A13-D46ACDFE23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5029200"/>
            <a:ext cx="5921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+mj-lt"/>
              </a:rPr>
              <a:t>NEG</a:t>
            </a:r>
          </a:p>
        </p:txBody>
      </p:sp>
      <p:sp>
        <p:nvSpPr>
          <p:cNvPr id="46099" name="TextBox 33">
            <a:extLst>
              <a:ext uri="{FF2B5EF4-FFF2-40B4-BE49-F238E27FC236}">
                <a16:creationId xmlns:a16="http://schemas.microsoft.com/office/drawing/2014/main" id="{A95CF147-F2B6-8541-B04E-98C6C6C9D8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51838" y="5029200"/>
            <a:ext cx="5635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+mj-lt"/>
              </a:rPr>
              <a:t>POS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3FA2839-6701-0C48-B166-84EF80F87210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3623823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le 1">
            <a:extLst>
              <a:ext uri="{FF2B5EF4-FFF2-40B4-BE49-F238E27FC236}">
                <a16:creationId xmlns:a16="http://schemas.microsoft.com/office/drawing/2014/main" id="{ADCAA946-F7A5-1541-A122-2FE53B187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4000" b="1" dirty="0">
                <a:solidFill>
                  <a:srgbClr val="000000"/>
                </a:solidFill>
              </a:rPr>
              <a:t>Retinoblastoma</a:t>
            </a:r>
            <a:br>
              <a:rPr lang="en-US" altLang="en-US" sz="4000" b="1" dirty="0">
                <a:solidFill>
                  <a:srgbClr val="000000"/>
                </a:solidFill>
              </a:rPr>
            </a:br>
            <a:r>
              <a:rPr lang="en-US" altLang="en-US" sz="3200" b="1" dirty="0">
                <a:solidFill>
                  <a:srgbClr val="000000"/>
                </a:solidFill>
              </a:rPr>
              <a:t>Treatment</a:t>
            </a:r>
            <a:endParaRPr lang="en-US" altLang="en-US" sz="4000" b="1" dirty="0"/>
          </a:p>
        </p:txBody>
      </p:sp>
      <p:sp>
        <p:nvSpPr>
          <p:cNvPr id="47106" name="Content Placeholder 2">
            <a:extLst>
              <a:ext uri="{FF2B5EF4-FFF2-40B4-BE49-F238E27FC236}">
                <a16:creationId xmlns:a16="http://schemas.microsoft.com/office/drawing/2014/main" id="{4DFBC016-7B8F-D14A-81B0-8EE6FEF75F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1"/>
              </a:buClr>
            </a:pPr>
            <a:r>
              <a:rPr lang="en-US" altLang="en-US" b="1" dirty="0">
                <a:solidFill>
                  <a:srgbClr val="1F497D"/>
                </a:solidFill>
                <a:latin typeface="+mj-lt"/>
              </a:rPr>
              <a:t>Treatment of intraocular retinoblastoma</a:t>
            </a:r>
          </a:p>
          <a:p>
            <a:pPr lvl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Ocular salvage </a:t>
            </a:r>
            <a:r>
              <a:rPr lang="en-US" altLang="en-US" i="1" dirty="0">
                <a:latin typeface="+mj-lt"/>
              </a:rPr>
              <a:t>vs.</a:t>
            </a:r>
            <a:r>
              <a:rPr lang="en-US" altLang="en-US" dirty="0">
                <a:latin typeface="+mj-lt"/>
              </a:rPr>
              <a:t> enucleation</a:t>
            </a:r>
          </a:p>
          <a:p>
            <a:pPr lvl="1">
              <a:buClr>
                <a:schemeClr val="accent1"/>
              </a:buClr>
            </a:pPr>
            <a:r>
              <a:rPr lang="en-US" altLang="en-US" u="sng" dirty="0">
                <a:latin typeface="+mj-lt"/>
              </a:rPr>
              <a:t>Treatment of unilateral retinoblastoma</a:t>
            </a:r>
          </a:p>
          <a:p>
            <a:pPr lvl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Treatment of bilateral retinoblastoma</a:t>
            </a:r>
          </a:p>
          <a:p>
            <a:pPr>
              <a:buClr>
                <a:srgbClr val="BFBFBF"/>
              </a:buClr>
            </a:pPr>
            <a:r>
              <a:rPr lang="en-US" altLang="en-US" dirty="0">
                <a:solidFill>
                  <a:srgbClr val="A6A6A6"/>
                </a:solidFill>
                <a:latin typeface="+mj-lt"/>
              </a:rPr>
              <a:t>Treatment of extraocular retinoblastoma</a:t>
            </a:r>
          </a:p>
          <a:p>
            <a:pPr lvl="1">
              <a:buClr>
                <a:srgbClr val="BFBFBF"/>
              </a:buClr>
            </a:pPr>
            <a:r>
              <a:rPr lang="en-US" altLang="en-US" dirty="0">
                <a:solidFill>
                  <a:srgbClr val="A6A6A6"/>
                </a:solidFill>
                <a:latin typeface="+mj-lt"/>
              </a:rPr>
              <a:t>Treatment of orbital disease</a:t>
            </a:r>
          </a:p>
          <a:p>
            <a:pPr lvl="1">
              <a:buClr>
                <a:srgbClr val="BFBFBF"/>
              </a:buClr>
            </a:pPr>
            <a:r>
              <a:rPr lang="en-US" altLang="en-US" dirty="0">
                <a:solidFill>
                  <a:srgbClr val="A6A6A6"/>
                </a:solidFill>
                <a:latin typeface="+mj-lt"/>
              </a:rPr>
              <a:t>Treatment of metastatic disease</a:t>
            </a:r>
          </a:p>
        </p:txBody>
      </p:sp>
      <p:sp>
        <p:nvSpPr>
          <p:cNvPr id="47107" name="Slide Number Placeholder 3">
            <a:extLst>
              <a:ext uri="{FF2B5EF4-FFF2-40B4-BE49-F238E27FC236}">
                <a16:creationId xmlns:a16="http://schemas.microsoft.com/office/drawing/2014/main" id="{9F138D2F-124E-834E-8E2E-591F6A1FC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BDA224-759A-4BB5-9A94-C09FF052618D}" type="slidenum">
              <a:rPr lang="en-US" smtClean="0"/>
              <a:pPr>
                <a:spcBef>
                  <a:spcPct val="0"/>
                </a:spcBef>
                <a:buFontTx/>
                <a:buNone/>
              </a:pPr>
              <a:t>24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5F3039-36A3-A943-A500-922F9E67F00B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18357618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3">
            <a:extLst>
              <a:ext uri="{FF2B5EF4-FFF2-40B4-BE49-F238E27FC236}">
                <a16:creationId xmlns:a16="http://schemas.microsoft.com/office/drawing/2014/main" id="{47777D1A-B578-A04E-9879-D2EB2BB8F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altLang="en-US" sz="4000" b="1" dirty="0"/>
              <a:t>Treatment of Unilateral Retinoblastoma</a:t>
            </a:r>
          </a:p>
        </p:txBody>
      </p:sp>
      <p:sp>
        <p:nvSpPr>
          <p:cNvPr id="48130" name="Content Placeholder 4">
            <a:extLst>
              <a:ext uri="{FF2B5EF4-FFF2-40B4-BE49-F238E27FC236}">
                <a16:creationId xmlns:a16="http://schemas.microsoft.com/office/drawing/2014/main" id="{E1E90CCE-B73B-DB46-AB79-74BD52D190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945" y="1525587"/>
            <a:ext cx="11610109" cy="4351338"/>
          </a:xfrm>
        </p:spPr>
        <p:txBody>
          <a:bodyPr/>
          <a:lstStyle/>
          <a:p>
            <a:pPr>
              <a:buClr>
                <a:schemeClr val="accent1"/>
              </a:buClr>
            </a:pPr>
            <a:r>
              <a:rPr lang="en-US" altLang="en-US" sz="2400" dirty="0">
                <a:latin typeface="+mj-lt"/>
              </a:rPr>
              <a:t>Usually presents with advanced intraocular disease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>
                <a:latin typeface="+mj-lt"/>
              </a:rPr>
              <a:t>Leukocoria </a:t>
            </a:r>
            <a:r>
              <a:rPr lang="en-US" altLang="en-US" sz="2000" dirty="0">
                <a:latin typeface="+mj-lt"/>
                <a:sym typeface="Wingdings" pitchFamily="2" charset="2"/>
              </a:rPr>
              <a:t> tumor affects 2/3</a:t>
            </a:r>
            <a:r>
              <a:rPr lang="en-US" altLang="en-US" sz="2000" baseline="30000" dirty="0">
                <a:latin typeface="+mj-lt"/>
                <a:sym typeface="Wingdings" pitchFamily="2" charset="2"/>
              </a:rPr>
              <a:t>rds</a:t>
            </a:r>
            <a:r>
              <a:rPr lang="en-US" altLang="en-US" sz="2000" dirty="0">
                <a:latin typeface="+mj-lt"/>
                <a:sym typeface="Wingdings" pitchFamily="2" charset="2"/>
              </a:rPr>
              <a:t> of the eye globe</a:t>
            </a:r>
            <a:endParaRPr lang="en-US" altLang="en-US" sz="2000" dirty="0">
              <a:latin typeface="+mj-lt"/>
            </a:endParaRPr>
          </a:p>
          <a:p>
            <a:pPr>
              <a:buClr>
                <a:schemeClr val="accent1"/>
              </a:buClr>
            </a:pPr>
            <a:r>
              <a:rPr lang="en-US" altLang="en-US" sz="2400" dirty="0">
                <a:latin typeface="+mj-lt"/>
              </a:rPr>
              <a:t>Options: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>
                <a:latin typeface="+mj-lt"/>
              </a:rPr>
              <a:t>Upfront enucleation and risk-adapted adjuvant therapy</a:t>
            </a:r>
          </a:p>
          <a:p>
            <a:pPr lvl="2">
              <a:buClr>
                <a:schemeClr val="accent1"/>
              </a:buClr>
            </a:pPr>
            <a:r>
              <a:rPr lang="en-US" altLang="en-US" sz="1800" dirty="0">
                <a:latin typeface="+mj-lt"/>
              </a:rPr>
              <a:t>No risk pathology (75-80%): Enucleation + Observation</a:t>
            </a:r>
          </a:p>
          <a:p>
            <a:pPr lvl="2">
              <a:buClr>
                <a:schemeClr val="accent1"/>
              </a:buClr>
            </a:pPr>
            <a:r>
              <a:rPr lang="en-US" altLang="en-US" sz="1800" dirty="0">
                <a:latin typeface="+mj-lt"/>
              </a:rPr>
              <a:t>Risk pathology (20-25%): Enucleation + Adjuvant chemotherapy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>
                <a:latin typeface="+mj-lt"/>
              </a:rPr>
              <a:t>Ocular salvage treatments indicated for early intraocular disease (A, B, C, some D)</a:t>
            </a:r>
          </a:p>
          <a:p>
            <a:pPr lvl="2">
              <a:buClr>
                <a:schemeClr val="accent1"/>
              </a:buClr>
            </a:pPr>
            <a:r>
              <a:rPr lang="en-US" altLang="en-US" sz="1800" dirty="0">
                <a:latin typeface="+mj-lt"/>
              </a:rPr>
              <a:t>Intra-arterial or systemic chemotherapy + focal treatments</a:t>
            </a:r>
          </a:p>
          <a:p>
            <a:pPr lvl="2">
              <a:buClr>
                <a:schemeClr val="accent1"/>
              </a:buClr>
            </a:pPr>
            <a:r>
              <a:rPr lang="en-US" altLang="en-US" sz="1800" dirty="0">
                <a:latin typeface="+mj-lt"/>
              </a:rPr>
              <a:t>Ocular salvage rates &gt; 75%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>
                <a:latin typeface="+mj-lt"/>
              </a:rPr>
              <a:t>Ocular salvage not indicated for advanced intraocular disease (E, some D), and upfront enucleation is recommended</a:t>
            </a:r>
          </a:p>
        </p:txBody>
      </p:sp>
      <p:sp>
        <p:nvSpPr>
          <p:cNvPr id="48131" name="Slide Number Placeholder 3">
            <a:extLst>
              <a:ext uri="{FF2B5EF4-FFF2-40B4-BE49-F238E27FC236}">
                <a16:creationId xmlns:a16="http://schemas.microsoft.com/office/drawing/2014/main" id="{3F23484E-32FA-0E4E-A742-347A4DFF0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BDA224-759A-4BB5-9A94-C09FF052618D}" type="slidenum">
              <a:rPr lang="en-US" smtClean="0"/>
              <a:pPr>
                <a:spcBef>
                  <a:spcPct val="0"/>
                </a:spcBef>
                <a:buFontTx/>
                <a:buNone/>
              </a:pPr>
              <a:t>25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613E7F-36CE-0B4D-B042-1CBC35B4395C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  <p:pic>
        <p:nvPicPr>
          <p:cNvPr id="6" name="Picture 2" descr="H:\DFCI H drive\Books and Chapters\Orkin\Final_Orkin\Figures\Figure 2\Leukocoria.jpg">
            <a:extLst>
              <a:ext uri="{FF2B5EF4-FFF2-40B4-BE49-F238E27FC236}">
                <a16:creationId xmlns:a16="http://schemas.microsoft.com/office/drawing/2014/main" id="{8F4682E3-68CC-924D-B335-D40D93C0D8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09339" y="1415451"/>
            <a:ext cx="2012431" cy="150932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994857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Box 4">
            <a:extLst>
              <a:ext uri="{FF2B5EF4-FFF2-40B4-BE49-F238E27FC236}">
                <a16:creationId xmlns:a16="http://schemas.microsoft.com/office/drawing/2014/main" id="{2BC8A1E2-BFA1-A242-9590-A606BFFC03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7613" y="1335089"/>
            <a:ext cx="787400" cy="307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Group A</a:t>
            </a:r>
          </a:p>
        </p:txBody>
      </p:sp>
      <p:sp>
        <p:nvSpPr>
          <p:cNvPr id="49155" name="TextBox 5">
            <a:extLst>
              <a:ext uri="{FF2B5EF4-FFF2-40B4-BE49-F238E27FC236}">
                <a16:creationId xmlns:a16="http://schemas.microsoft.com/office/drawing/2014/main" id="{27E5ACD4-0617-CC49-A3FD-AE74CF386A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4876" y="2155826"/>
            <a:ext cx="1427163" cy="307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Focal Treatments</a:t>
            </a:r>
          </a:p>
        </p:txBody>
      </p:sp>
      <p:sp>
        <p:nvSpPr>
          <p:cNvPr id="49156" name="TextBox 6">
            <a:extLst>
              <a:ext uri="{FF2B5EF4-FFF2-40B4-BE49-F238E27FC236}">
                <a16:creationId xmlns:a16="http://schemas.microsoft.com/office/drawing/2014/main" id="{20BA4892-F962-3F4B-AE0D-F07C2F878F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6014" y="3321050"/>
            <a:ext cx="1036637" cy="3063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Progression</a:t>
            </a:r>
          </a:p>
        </p:txBody>
      </p:sp>
      <p:sp>
        <p:nvSpPr>
          <p:cNvPr id="49157" name="TextBox 8">
            <a:extLst>
              <a:ext uri="{FF2B5EF4-FFF2-40B4-BE49-F238E27FC236}">
                <a16:creationId xmlns:a16="http://schemas.microsoft.com/office/drawing/2014/main" id="{A456DC4A-59E2-9541-B2B0-C3E35941EC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2288" y="1335089"/>
            <a:ext cx="957262" cy="307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Group B, C</a:t>
            </a:r>
          </a:p>
        </p:txBody>
      </p:sp>
      <p:sp>
        <p:nvSpPr>
          <p:cNvPr id="49158" name="TextBox 9">
            <a:extLst>
              <a:ext uri="{FF2B5EF4-FFF2-40B4-BE49-F238E27FC236}">
                <a16:creationId xmlns:a16="http://schemas.microsoft.com/office/drawing/2014/main" id="{9A134644-DF71-A94B-BD2E-78FCE747E4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6063" y="2062164"/>
            <a:ext cx="1509712" cy="9540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Systemic or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I-A Chemotherapy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+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Focal Treatments</a:t>
            </a:r>
          </a:p>
        </p:txBody>
      </p:sp>
      <p:sp>
        <p:nvSpPr>
          <p:cNvPr id="49159" name="TextBox 12">
            <a:extLst>
              <a:ext uri="{FF2B5EF4-FFF2-40B4-BE49-F238E27FC236}">
                <a16:creationId xmlns:a16="http://schemas.microsoft.com/office/drawing/2014/main" id="{11DA31E7-55F5-2D45-AFA9-04998C2542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4250" y="5222876"/>
            <a:ext cx="1041400" cy="307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Enucleation</a:t>
            </a:r>
          </a:p>
        </p:txBody>
      </p:sp>
      <p:sp>
        <p:nvSpPr>
          <p:cNvPr id="49160" name="TextBox 13">
            <a:extLst>
              <a:ext uri="{FF2B5EF4-FFF2-40B4-BE49-F238E27FC236}">
                <a16:creationId xmlns:a16="http://schemas.microsoft.com/office/drawing/2014/main" id="{2D0D7322-89BC-5343-8DD5-8BAF0BCC68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08988" y="1335089"/>
            <a:ext cx="768350" cy="307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Group E</a:t>
            </a:r>
          </a:p>
        </p:txBody>
      </p:sp>
      <p:sp>
        <p:nvSpPr>
          <p:cNvPr id="49161" name="TextBox 14">
            <a:extLst>
              <a:ext uri="{FF2B5EF4-FFF2-40B4-BE49-F238E27FC236}">
                <a16:creationId xmlns:a16="http://schemas.microsoft.com/office/drawing/2014/main" id="{DD3BFA4C-22E4-3344-9887-8F1B397BBB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81988" y="2155826"/>
            <a:ext cx="1041400" cy="307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Enucleation</a:t>
            </a:r>
          </a:p>
        </p:txBody>
      </p:sp>
      <p:sp>
        <p:nvSpPr>
          <p:cNvPr id="49162" name="TextBox 15">
            <a:extLst>
              <a:ext uri="{FF2B5EF4-FFF2-40B4-BE49-F238E27FC236}">
                <a16:creationId xmlns:a16="http://schemas.microsoft.com/office/drawing/2014/main" id="{70C06C59-90B8-2A43-BE43-CAFB482184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5876" y="1335089"/>
            <a:ext cx="790575" cy="307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Group D</a:t>
            </a:r>
          </a:p>
        </p:txBody>
      </p:sp>
      <p:sp>
        <p:nvSpPr>
          <p:cNvPr id="49163" name="TextBox 16">
            <a:extLst>
              <a:ext uri="{FF2B5EF4-FFF2-40B4-BE49-F238E27FC236}">
                <a16:creationId xmlns:a16="http://schemas.microsoft.com/office/drawing/2014/main" id="{C833074D-80CE-0140-9982-06E18248E7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4189" y="3321050"/>
            <a:ext cx="1036637" cy="3063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Progression</a:t>
            </a:r>
          </a:p>
        </p:txBody>
      </p:sp>
      <p:sp>
        <p:nvSpPr>
          <p:cNvPr id="49164" name="TextBox 17">
            <a:extLst>
              <a:ext uri="{FF2B5EF4-FFF2-40B4-BE49-F238E27FC236}">
                <a16:creationId xmlns:a16="http://schemas.microsoft.com/office/drawing/2014/main" id="{3B04B603-F326-E540-A8D4-A539BCB02A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476" y="3935414"/>
            <a:ext cx="1247775" cy="7397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Systemic or IA chemotherapy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Brachytherapy</a:t>
            </a:r>
          </a:p>
        </p:txBody>
      </p:sp>
      <p:sp>
        <p:nvSpPr>
          <p:cNvPr id="49165" name="TextBox 18">
            <a:extLst>
              <a:ext uri="{FF2B5EF4-FFF2-40B4-BE49-F238E27FC236}">
                <a16:creationId xmlns:a16="http://schemas.microsoft.com/office/drawing/2014/main" id="{A4315A02-E0D8-FF45-AB36-9885CE44FE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0525" y="3935414"/>
            <a:ext cx="1250950" cy="523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Consider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Brachytherapy</a:t>
            </a:r>
          </a:p>
        </p:txBody>
      </p:sp>
      <p:sp>
        <p:nvSpPr>
          <p:cNvPr id="49166" name="TextBox 19">
            <a:extLst>
              <a:ext uri="{FF2B5EF4-FFF2-40B4-BE49-F238E27FC236}">
                <a16:creationId xmlns:a16="http://schemas.microsoft.com/office/drawing/2014/main" id="{B0B1ECAD-EFCA-BD42-93C6-D5793F1EC8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9514" y="2155826"/>
            <a:ext cx="1017587" cy="4302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100"/>
              <a:t>Consider IA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100"/>
              <a:t>chemotherapy</a:t>
            </a:r>
          </a:p>
        </p:txBody>
      </p:sp>
      <p:sp>
        <p:nvSpPr>
          <p:cNvPr id="49167" name="TextBox 20">
            <a:extLst>
              <a:ext uri="{FF2B5EF4-FFF2-40B4-BE49-F238E27FC236}">
                <a16:creationId xmlns:a16="http://schemas.microsoft.com/office/drawing/2014/main" id="{A87B4F85-F1B8-C941-9479-3B71FC8F12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9514" y="3321050"/>
            <a:ext cx="1036637" cy="3063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Progression</a:t>
            </a:r>
          </a:p>
        </p:txBody>
      </p:sp>
      <p:sp>
        <p:nvSpPr>
          <p:cNvPr id="49168" name="TextBox 21">
            <a:extLst>
              <a:ext uri="{FF2B5EF4-FFF2-40B4-BE49-F238E27FC236}">
                <a16:creationId xmlns:a16="http://schemas.microsoft.com/office/drawing/2014/main" id="{32160439-84FF-4C41-A841-1987EEFDFA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9038" y="5194301"/>
            <a:ext cx="1039812" cy="307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Enucleation</a:t>
            </a:r>
          </a:p>
        </p:txBody>
      </p:sp>
      <p:sp>
        <p:nvSpPr>
          <p:cNvPr id="49169" name="TextBox 22">
            <a:extLst>
              <a:ext uri="{FF2B5EF4-FFF2-40B4-BE49-F238E27FC236}">
                <a16:creationId xmlns:a16="http://schemas.microsoft.com/office/drawing/2014/main" id="{8BC7F8DB-3BA2-E445-988F-C182ECCF03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62950" y="2989264"/>
            <a:ext cx="908050" cy="307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Pathology</a:t>
            </a:r>
          </a:p>
        </p:txBody>
      </p:sp>
      <p:sp>
        <p:nvSpPr>
          <p:cNvPr id="49170" name="TextBox 23">
            <a:extLst>
              <a:ext uri="{FF2B5EF4-FFF2-40B4-BE49-F238E27FC236}">
                <a16:creationId xmlns:a16="http://schemas.microsoft.com/office/drawing/2014/main" id="{CF468308-7D18-E949-B9E3-E17207BBEC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10513" y="3627439"/>
            <a:ext cx="692150" cy="307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No risk</a:t>
            </a:r>
          </a:p>
        </p:txBody>
      </p:sp>
      <p:sp>
        <p:nvSpPr>
          <p:cNvPr id="49171" name="TextBox 24">
            <a:extLst>
              <a:ext uri="{FF2B5EF4-FFF2-40B4-BE49-F238E27FC236}">
                <a16:creationId xmlns:a16="http://schemas.microsoft.com/office/drawing/2014/main" id="{25331916-585D-A347-986E-2FC61775F0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13863" y="3627439"/>
            <a:ext cx="474662" cy="307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Risk</a:t>
            </a:r>
          </a:p>
        </p:txBody>
      </p:sp>
      <p:sp>
        <p:nvSpPr>
          <p:cNvPr id="49172" name="TextBox 25">
            <a:extLst>
              <a:ext uri="{FF2B5EF4-FFF2-40B4-BE49-F238E27FC236}">
                <a16:creationId xmlns:a16="http://schemas.microsoft.com/office/drawing/2014/main" id="{86ED4753-BD00-F244-B7AE-9988178204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0487" y="4492625"/>
            <a:ext cx="1146313" cy="3077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dirty="0"/>
              <a:t>Observation</a:t>
            </a:r>
          </a:p>
        </p:txBody>
      </p:sp>
      <p:sp>
        <p:nvSpPr>
          <p:cNvPr id="49173" name="TextBox 26">
            <a:extLst>
              <a:ext uri="{FF2B5EF4-FFF2-40B4-BE49-F238E27FC236}">
                <a16:creationId xmlns:a16="http://schemas.microsoft.com/office/drawing/2014/main" id="{37996180-3927-2A4A-8F71-C294BE5810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16976" y="4314826"/>
            <a:ext cx="1514475" cy="6461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/>
              <a:t>Chemotherapy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/>
              <a:t>+ EBRT if  extraocular       disease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8DBDA116-D2CD-4D46-B4F9-4506DCC6A7E8}"/>
              </a:ext>
            </a:extLst>
          </p:cNvPr>
          <p:cNvCxnSpPr>
            <a:cxnSpLocks noChangeShapeType="1"/>
            <a:stCxn id="49154" idx="2"/>
            <a:endCxn id="49155" idx="0"/>
          </p:cNvCxnSpPr>
          <p:nvPr/>
        </p:nvCxnSpPr>
        <p:spPr bwMode="auto">
          <a:xfrm rot="16200000" flipH="1">
            <a:off x="2628901" y="1895476"/>
            <a:ext cx="512762" cy="7937"/>
          </a:xfrm>
          <a:prstGeom prst="straightConnector1">
            <a:avLst/>
          </a:prstGeom>
          <a:noFill/>
          <a:ln w="12700">
            <a:solidFill>
              <a:schemeClr val="tx2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0DFB1529-0AE1-0A48-A8D9-BFDCC85248EC}"/>
              </a:ext>
            </a:extLst>
          </p:cNvPr>
          <p:cNvCxnSpPr>
            <a:cxnSpLocks noChangeShapeType="1"/>
            <a:stCxn id="49155" idx="2"/>
            <a:endCxn id="49156" idx="0"/>
          </p:cNvCxnSpPr>
          <p:nvPr/>
        </p:nvCxnSpPr>
        <p:spPr bwMode="auto">
          <a:xfrm rot="16200000" flipH="1">
            <a:off x="2468563" y="2884488"/>
            <a:ext cx="857250" cy="15875"/>
          </a:xfrm>
          <a:prstGeom prst="straightConnector1">
            <a:avLst/>
          </a:prstGeom>
          <a:noFill/>
          <a:ln w="12700">
            <a:solidFill>
              <a:schemeClr val="tx2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BD72565A-CB75-7546-AA0D-1D34311D2969}"/>
              </a:ext>
            </a:extLst>
          </p:cNvPr>
          <p:cNvCxnSpPr>
            <a:cxnSpLocks noChangeShapeType="1"/>
            <a:stCxn id="49157" idx="2"/>
            <a:endCxn id="49158" idx="0"/>
          </p:cNvCxnSpPr>
          <p:nvPr/>
        </p:nvCxnSpPr>
        <p:spPr bwMode="auto">
          <a:xfrm rot="16200000" flipH="1">
            <a:off x="4600575" y="1852613"/>
            <a:ext cx="419100" cy="0"/>
          </a:xfrm>
          <a:prstGeom prst="straightConnector1">
            <a:avLst/>
          </a:prstGeom>
          <a:noFill/>
          <a:ln w="12700">
            <a:solidFill>
              <a:schemeClr val="tx2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DF7BFF6D-DC5D-3443-9B82-9D3A57EFD8F0}"/>
              </a:ext>
            </a:extLst>
          </p:cNvPr>
          <p:cNvCxnSpPr>
            <a:cxnSpLocks noChangeShapeType="1"/>
            <a:stCxn id="49158" idx="2"/>
            <a:endCxn id="49163" idx="0"/>
          </p:cNvCxnSpPr>
          <p:nvPr/>
        </p:nvCxnSpPr>
        <p:spPr bwMode="auto">
          <a:xfrm rot="16200000" flipH="1">
            <a:off x="4659313" y="3167063"/>
            <a:ext cx="304800" cy="3175"/>
          </a:xfrm>
          <a:prstGeom prst="straightConnector1">
            <a:avLst/>
          </a:prstGeom>
          <a:noFill/>
          <a:ln w="12700">
            <a:solidFill>
              <a:schemeClr val="tx2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4FF24521-00A5-4846-96AC-0BB4E3D85CE3}"/>
              </a:ext>
            </a:extLst>
          </p:cNvPr>
          <p:cNvCxnSpPr>
            <a:cxnSpLocks noChangeShapeType="1"/>
            <a:stCxn id="49163" idx="2"/>
            <a:endCxn id="49165" idx="0"/>
          </p:cNvCxnSpPr>
          <p:nvPr/>
        </p:nvCxnSpPr>
        <p:spPr bwMode="auto">
          <a:xfrm>
            <a:off x="4813300" y="3627439"/>
            <a:ext cx="12700" cy="307975"/>
          </a:xfrm>
          <a:prstGeom prst="straightConnector1">
            <a:avLst/>
          </a:prstGeom>
          <a:noFill/>
          <a:ln w="12700">
            <a:solidFill>
              <a:schemeClr val="tx2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4C3D3EC4-0A31-6B4D-8F09-09EB938E8D5D}"/>
              </a:ext>
            </a:extLst>
          </p:cNvPr>
          <p:cNvCxnSpPr>
            <a:cxnSpLocks noChangeShapeType="1"/>
            <a:stCxn id="49162" idx="2"/>
            <a:endCxn id="49166" idx="0"/>
          </p:cNvCxnSpPr>
          <p:nvPr/>
        </p:nvCxnSpPr>
        <p:spPr bwMode="auto">
          <a:xfrm rot="16200000" flipH="1">
            <a:off x="6508751" y="1895476"/>
            <a:ext cx="512762" cy="7937"/>
          </a:xfrm>
          <a:prstGeom prst="straightConnector1">
            <a:avLst/>
          </a:prstGeom>
          <a:noFill/>
          <a:ln w="12700">
            <a:solidFill>
              <a:schemeClr val="tx2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38E0821C-032F-B044-A56C-B48761BB14ED}"/>
              </a:ext>
            </a:extLst>
          </p:cNvPr>
          <p:cNvCxnSpPr>
            <a:cxnSpLocks noChangeShapeType="1"/>
            <a:stCxn id="49166" idx="2"/>
            <a:endCxn id="49167" idx="0"/>
          </p:cNvCxnSpPr>
          <p:nvPr/>
        </p:nvCxnSpPr>
        <p:spPr bwMode="auto">
          <a:xfrm rot="16200000" flipH="1">
            <a:off x="6406357" y="2948782"/>
            <a:ext cx="735012" cy="9525"/>
          </a:xfrm>
          <a:prstGeom prst="straightConnector1">
            <a:avLst/>
          </a:prstGeom>
          <a:noFill/>
          <a:ln w="12700">
            <a:solidFill>
              <a:schemeClr val="tx2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4EB81C8E-0AF7-C640-829B-708400DFDD9D}"/>
              </a:ext>
            </a:extLst>
          </p:cNvPr>
          <p:cNvCxnSpPr>
            <a:cxnSpLocks noChangeShapeType="1"/>
            <a:stCxn id="49167" idx="2"/>
            <a:endCxn id="49168" idx="0"/>
          </p:cNvCxnSpPr>
          <p:nvPr/>
        </p:nvCxnSpPr>
        <p:spPr bwMode="auto">
          <a:xfrm rot="16200000" flipH="1">
            <a:off x="6000751" y="4405313"/>
            <a:ext cx="1566862" cy="11113"/>
          </a:xfrm>
          <a:prstGeom prst="straightConnector1">
            <a:avLst/>
          </a:prstGeom>
          <a:noFill/>
          <a:ln w="12700">
            <a:solidFill>
              <a:schemeClr val="tx2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966A2D9A-789D-AD4A-B9A8-AFCC62377222}"/>
              </a:ext>
            </a:extLst>
          </p:cNvPr>
          <p:cNvCxnSpPr>
            <a:cxnSpLocks noChangeShapeType="1"/>
            <a:stCxn id="49160" idx="2"/>
            <a:endCxn id="49161" idx="0"/>
          </p:cNvCxnSpPr>
          <p:nvPr/>
        </p:nvCxnSpPr>
        <p:spPr bwMode="auto">
          <a:xfrm rot="16200000" flipH="1">
            <a:off x="8541545" y="1894682"/>
            <a:ext cx="512762" cy="9525"/>
          </a:xfrm>
          <a:prstGeom prst="straightConnector1">
            <a:avLst/>
          </a:prstGeom>
          <a:noFill/>
          <a:ln w="12700">
            <a:solidFill>
              <a:schemeClr val="tx2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E75301F8-1761-B744-9D50-7790CBD0811F}"/>
              </a:ext>
            </a:extLst>
          </p:cNvPr>
          <p:cNvCxnSpPr>
            <a:cxnSpLocks noChangeShapeType="1"/>
            <a:stCxn id="49161" idx="2"/>
            <a:endCxn id="49169" idx="0"/>
          </p:cNvCxnSpPr>
          <p:nvPr/>
        </p:nvCxnSpPr>
        <p:spPr bwMode="auto">
          <a:xfrm rot="16200000" flipH="1">
            <a:off x="8547101" y="2719389"/>
            <a:ext cx="525463" cy="14287"/>
          </a:xfrm>
          <a:prstGeom prst="straightConnector1">
            <a:avLst/>
          </a:prstGeom>
          <a:noFill/>
          <a:ln w="12700">
            <a:solidFill>
              <a:schemeClr val="tx2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196B0506-4012-2846-9FE9-E50C941F63DB}"/>
              </a:ext>
            </a:extLst>
          </p:cNvPr>
          <p:cNvCxnSpPr>
            <a:cxnSpLocks noChangeShapeType="1"/>
            <a:stCxn id="49169" idx="2"/>
          </p:cNvCxnSpPr>
          <p:nvPr/>
        </p:nvCxnSpPr>
        <p:spPr bwMode="auto">
          <a:xfrm rot="5400000">
            <a:off x="8384382" y="3194845"/>
            <a:ext cx="330200" cy="534987"/>
          </a:xfrm>
          <a:prstGeom prst="straightConnector1">
            <a:avLst/>
          </a:prstGeom>
          <a:noFill/>
          <a:ln w="12700">
            <a:solidFill>
              <a:schemeClr val="tx2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9B5FB14C-63A6-9447-B8A0-80A2B3FD237B}"/>
              </a:ext>
            </a:extLst>
          </p:cNvPr>
          <p:cNvCxnSpPr>
            <a:cxnSpLocks noChangeShapeType="1"/>
            <a:stCxn id="49169" idx="2"/>
          </p:cNvCxnSpPr>
          <p:nvPr/>
        </p:nvCxnSpPr>
        <p:spPr bwMode="auto">
          <a:xfrm rot="16200000" flipH="1">
            <a:off x="9024144" y="3090069"/>
            <a:ext cx="330200" cy="744538"/>
          </a:xfrm>
          <a:prstGeom prst="straightConnector1">
            <a:avLst/>
          </a:prstGeom>
          <a:noFill/>
          <a:ln w="12700">
            <a:solidFill>
              <a:schemeClr val="tx2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6D397E69-2F21-2743-9207-0AFD752E34F2}"/>
              </a:ext>
            </a:extLst>
          </p:cNvPr>
          <p:cNvCxnSpPr>
            <a:cxnSpLocks noChangeShapeType="1"/>
            <a:stCxn id="49170" idx="2"/>
            <a:endCxn id="49172" idx="0"/>
          </p:cNvCxnSpPr>
          <p:nvPr/>
        </p:nvCxnSpPr>
        <p:spPr bwMode="auto">
          <a:xfrm flipH="1">
            <a:off x="8113644" y="3935414"/>
            <a:ext cx="142944" cy="557211"/>
          </a:xfrm>
          <a:prstGeom prst="straightConnector1">
            <a:avLst/>
          </a:prstGeom>
          <a:noFill/>
          <a:ln w="12700">
            <a:solidFill>
              <a:schemeClr val="tx2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EC72589B-BC15-B348-96A0-8A3C9E9C2475}"/>
              </a:ext>
            </a:extLst>
          </p:cNvPr>
          <p:cNvCxnSpPr>
            <a:cxnSpLocks noChangeShapeType="1"/>
            <a:stCxn id="49171" idx="2"/>
            <a:endCxn id="49173" idx="0"/>
          </p:cNvCxnSpPr>
          <p:nvPr/>
        </p:nvCxnSpPr>
        <p:spPr bwMode="auto">
          <a:xfrm rot="16200000" flipH="1">
            <a:off x="9373395" y="4114007"/>
            <a:ext cx="379412" cy="22225"/>
          </a:xfrm>
          <a:prstGeom prst="straightConnector1">
            <a:avLst/>
          </a:prstGeom>
          <a:noFill/>
          <a:ln w="12700">
            <a:solidFill>
              <a:schemeClr val="tx2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CC67517D-FE48-7445-ADB7-4820D9CEC2E2}"/>
              </a:ext>
            </a:extLst>
          </p:cNvPr>
          <p:cNvCxnSpPr>
            <a:cxnSpLocks noChangeShapeType="1"/>
            <a:stCxn id="49164" idx="2"/>
            <a:endCxn id="49159" idx="0"/>
          </p:cNvCxnSpPr>
          <p:nvPr/>
        </p:nvCxnSpPr>
        <p:spPr bwMode="auto">
          <a:xfrm>
            <a:off x="2900364" y="4675189"/>
            <a:ext cx="1144587" cy="547687"/>
          </a:xfrm>
          <a:prstGeom prst="straightConnector1">
            <a:avLst/>
          </a:prstGeom>
          <a:noFill/>
          <a:ln w="12700">
            <a:solidFill>
              <a:schemeClr val="tx2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D4B725B4-FC80-AC44-96AE-8F13E834C0BB}"/>
              </a:ext>
            </a:extLst>
          </p:cNvPr>
          <p:cNvCxnSpPr>
            <a:cxnSpLocks noChangeShapeType="1"/>
            <a:stCxn id="49165" idx="2"/>
            <a:endCxn id="49159" idx="0"/>
          </p:cNvCxnSpPr>
          <p:nvPr/>
        </p:nvCxnSpPr>
        <p:spPr bwMode="auto">
          <a:xfrm flipH="1">
            <a:off x="4044950" y="4459289"/>
            <a:ext cx="781050" cy="763587"/>
          </a:xfrm>
          <a:prstGeom prst="straightConnector1">
            <a:avLst/>
          </a:prstGeom>
          <a:noFill/>
          <a:ln w="12700">
            <a:solidFill>
              <a:schemeClr val="tx2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9190" name="TextBox 40">
            <a:extLst>
              <a:ext uri="{FF2B5EF4-FFF2-40B4-BE49-F238E27FC236}">
                <a16:creationId xmlns:a16="http://schemas.microsoft.com/office/drawing/2014/main" id="{FA1399B8-C53E-B041-BC08-56C9DF7855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6725" y="5921375"/>
            <a:ext cx="2484438" cy="522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Histological risk-based adjuvant chemotherapy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89FF2747-4707-244B-BD2B-A4157445A8A8}"/>
              </a:ext>
            </a:extLst>
          </p:cNvPr>
          <p:cNvCxnSpPr>
            <a:cxnSpLocks noChangeShapeType="1"/>
            <a:endCxn id="49190" idx="0"/>
          </p:cNvCxnSpPr>
          <p:nvPr/>
        </p:nvCxnSpPr>
        <p:spPr bwMode="auto">
          <a:xfrm>
            <a:off x="4565650" y="5530851"/>
            <a:ext cx="952500" cy="390525"/>
          </a:xfrm>
          <a:prstGeom prst="straightConnector1">
            <a:avLst/>
          </a:prstGeom>
          <a:noFill/>
          <a:ln w="12700">
            <a:solidFill>
              <a:schemeClr val="tx2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8D759279-3CC2-0A49-A0E2-C37E0A2C8AE3}"/>
              </a:ext>
            </a:extLst>
          </p:cNvPr>
          <p:cNvCxnSpPr>
            <a:cxnSpLocks noChangeShapeType="1"/>
            <a:endCxn id="49190" idx="0"/>
          </p:cNvCxnSpPr>
          <p:nvPr/>
        </p:nvCxnSpPr>
        <p:spPr bwMode="auto">
          <a:xfrm rot="10800000" flipV="1">
            <a:off x="5518151" y="5502275"/>
            <a:ext cx="741363" cy="419100"/>
          </a:xfrm>
          <a:prstGeom prst="straightConnector1">
            <a:avLst/>
          </a:prstGeom>
          <a:noFill/>
          <a:ln w="12700">
            <a:solidFill>
              <a:schemeClr val="tx2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12F42589-DABF-C543-B337-1B0072A2382D}"/>
              </a:ext>
            </a:extLst>
          </p:cNvPr>
          <p:cNvCxnSpPr>
            <a:cxnSpLocks noChangeShapeType="1"/>
            <a:stCxn id="49162" idx="2"/>
          </p:cNvCxnSpPr>
          <p:nvPr/>
        </p:nvCxnSpPr>
        <p:spPr bwMode="auto">
          <a:xfrm rot="16200000" flipH="1">
            <a:off x="7254082" y="1150144"/>
            <a:ext cx="512762" cy="1498600"/>
          </a:xfrm>
          <a:prstGeom prst="straightConnector1">
            <a:avLst/>
          </a:prstGeom>
          <a:noFill/>
          <a:ln w="12700">
            <a:solidFill>
              <a:schemeClr val="tx2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15221259-E363-BA4B-A785-F893CC3C5E25}"/>
              </a:ext>
            </a:extLst>
          </p:cNvPr>
          <p:cNvCxnSpPr>
            <a:cxnSpLocks noChangeShapeType="1"/>
            <a:stCxn id="49156" idx="2"/>
          </p:cNvCxnSpPr>
          <p:nvPr/>
        </p:nvCxnSpPr>
        <p:spPr bwMode="auto">
          <a:xfrm>
            <a:off x="2905125" y="3627439"/>
            <a:ext cx="0" cy="307975"/>
          </a:xfrm>
          <a:prstGeom prst="straightConnector1">
            <a:avLst/>
          </a:prstGeom>
          <a:noFill/>
          <a:ln w="12700">
            <a:solidFill>
              <a:schemeClr val="tx2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9195" name="Slide Number Placeholder 45">
            <a:extLst>
              <a:ext uri="{FF2B5EF4-FFF2-40B4-BE49-F238E27FC236}">
                <a16:creationId xmlns:a16="http://schemas.microsoft.com/office/drawing/2014/main" id="{BE3E8640-798D-AB40-9EFF-DBB5FC17B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BDA224-759A-4BB5-9A94-C09FF052618D}" type="slidenum">
              <a:rPr lang="en-US" smtClean="0"/>
              <a:pPr>
                <a:spcBef>
                  <a:spcPct val="0"/>
                </a:spcBef>
                <a:buFontTx/>
                <a:buNone/>
              </a:pPr>
              <a:t>26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46" name="Title 3">
            <a:extLst>
              <a:ext uri="{FF2B5EF4-FFF2-40B4-BE49-F238E27FC236}">
                <a16:creationId xmlns:a16="http://schemas.microsoft.com/office/drawing/2014/main" id="{BB293B48-11EA-FE47-8441-73CB38EF0007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3200" b="1" dirty="0"/>
              <a:t>Treatment of Unilateral Retinoblastoma</a:t>
            </a:r>
          </a:p>
        </p:txBody>
      </p:sp>
    </p:spTree>
    <p:extLst>
      <p:ext uri="{BB962C8B-B14F-4D97-AF65-F5344CB8AC3E}">
        <p14:creationId xmlns:p14="http://schemas.microsoft.com/office/powerpoint/2010/main" val="37836486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itle 1">
            <a:extLst>
              <a:ext uri="{FF2B5EF4-FFF2-40B4-BE49-F238E27FC236}">
                <a16:creationId xmlns:a16="http://schemas.microsoft.com/office/drawing/2014/main" id="{14881B4E-5627-274A-8CD6-321D026C9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4000" b="1" dirty="0">
                <a:solidFill>
                  <a:srgbClr val="000000"/>
                </a:solidFill>
              </a:rPr>
              <a:t>Retinoblastoma</a:t>
            </a:r>
            <a:br>
              <a:rPr lang="en-US" altLang="en-US" sz="4000" b="1" dirty="0">
                <a:solidFill>
                  <a:srgbClr val="000000"/>
                </a:solidFill>
              </a:rPr>
            </a:br>
            <a:r>
              <a:rPr lang="en-US" altLang="en-US" sz="3200" b="1" dirty="0">
                <a:solidFill>
                  <a:srgbClr val="000000"/>
                </a:solidFill>
              </a:rPr>
              <a:t>Treatment</a:t>
            </a:r>
            <a:endParaRPr lang="en-US" altLang="en-US" sz="4000" b="1" dirty="0"/>
          </a:p>
        </p:txBody>
      </p:sp>
      <p:sp>
        <p:nvSpPr>
          <p:cNvPr id="50178" name="Content Placeholder 2">
            <a:extLst>
              <a:ext uri="{FF2B5EF4-FFF2-40B4-BE49-F238E27FC236}">
                <a16:creationId xmlns:a16="http://schemas.microsoft.com/office/drawing/2014/main" id="{0F1D8B1E-1AD6-9545-8CB9-0E73E87701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1"/>
              </a:buClr>
            </a:pPr>
            <a:r>
              <a:rPr lang="en-US" altLang="en-US" b="1" dirty="0">
                <a:solidFill>
                  <a:srgbClr val="1F497D"/>
                </a:solidFill>
                <a:latin typeface="+mj-lt"/>
              </a:rPr>
              <a:t>Treatment of intraocular retinoblastoma</a:t>
            </a:r>
          </a:p>
          <a:p>
            <a:pPr lvl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Ocular salvage </a:t>
            </a:r>
            <a:r>
              <a:rPr lang="en-US" altLang="en-US" i="1" dirty="0">
                <a:latin typeface="+mj-lt"/>
              </a:rPr>
              <a:t>vs.</a:t>
            </a:r>
            <a:r>
              <a:rPr lang="en-US" altLang="en-US" dirty="0">
                <a:latin typeface="+mj-lt"/>
              </a:rPr>
              <a:t> enucleation</a:t>
            </a:r>
          </a:p>
          <a:p>
            <a:pPr lvl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Treatment of unilateral retinoblastoma</a:t>
            </a:r>
          </a:p>
          <a:p>
            <a:pPr lvl="1">
              <a:buClr>
                <a:schemeClr val="accent1"/>
              </a:buClr>
            </a:pPr>
            <a:r>
              <a:rPr lang="en-US" altLang="en-US" u="sng" dirty="0">
                <a:latin typeface="+mj-lt"/>
              </a:rPr>
              <a:t>Treatment of bilateral retinoblastoma</a:t>
            </a:r>
          </a:p>
          <a:p>
            <a:pPr>
              <a:buClr>
                <a:srgbClr val="BFBFBF"/>
              </a:buClr>
            </a:pPr>
            <a:r>
              <a:rPr lang="en-US" altLang="en-US" dirty="0">
                <a:solidFill>
                  <a:srgbClr val="A6A6A6"/>
                </a:solidFill>
                <a:latin typeface="+mj-lt"/>
              </a:rPr>
              <a:t>Treatment of extraocular retinoblastoma</a:t>
            </a:r>
          </a:p>
          <a:p>
            <a:pPr lvl="1">
              <a:buClr>
                <a:srgbClr val="BFBFBF"/>
              </a:buClr>
            </a:pPr>
            <a:r>
              <a:rPr lang="en-US" altLang="en-US" dirty="0">
                <a:solidFill>
                  <a:srgbClr val="A6A6A6"/>
                </a:solidFill>
                <a:latin typeface="+mj-lt"/>
              </a:rPr>
              <a:t>Treatment of orbital disease</a:t>
            </a:r>
          </a:p>
          <a:p>
            <a:pPr lvl="1">
              <a:buClr>
                <a:srgbClr val="BFBFBF"/>
              </a:buClr>
            </a:pPr>
            <a:r>
              <a:rPr lang="en-US" altLang="en-US" dirty="0">
                <a:solidFill>
                  <a:srgbClr val="A6A6A6"/>
                </a:solidFill>
                <a:latin typeface="+mj-lt"/>
              </a:rPr>
              <a:t>Treatment of metastatic disease</a:t>
            </a:r>
          </a:p>
        </p:txBody>
      </p:sp>
      <p:sp>
        <p:nvSpPr>
          <p:cNvPr id="50179" name="Slide Number Placeholder 3">
            <a:extLst>
              <a:ext uri="{FF2B5EF4-FFF2-40B4-BE49-F238E27FC236}">
                <a16:creationId xmlns:a16="http://schemas.microsoft.com/office/drawing/2014/main" id="{0547A740-FCE4-1249-8209-7D896A1F6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BDA224-759A-4BB5-9A94-C09FF052618D}" type="slidenum">
              <a:rPr lang="en-US" smtClean="0"/>
              <a:pPr>
                <a:spcBef>
                  <a:spcPct val="0"/>
                </a:spcBef>
                <a:buFontTx/>
                <a:buNone/>
              </a:pPr>
              <a:t>27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B7FEDA-0980-BF42-94CB-3CE7F061CFE4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20974712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Picture 2" descr="mraz5">
            <a:extLst>
              <a:ext uri="{FF2B5EF4-FFF2-40B4-BE49-F238E27FC236}">
                <a16:creationId xmlns:a16="http://schemas.microsoft.com/office/drawing/2014/main" id="{D9567067-9BEF-3942-959D-642ADB411A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777" y="1828800"/>
            <a:ext cx="4493299" cy="3538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2" name="Title 14">
            <a:extLst>
              <a:ext uri="{FF2B5EF4-FFF2-40B4-BE49-F238E27FC236}">
                <a16:creationId xmlns:a16="http://schemas.microsoft.com/office/drawing/2014/main" id="{38853F31-8309-E344-B436-0699CBBD8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altLang="en-US" sz="4000" dirty="0"/>
              <a:t>Treatment of Bilateral Retinoblastoma</a:t>
            </a:r>
            <a:br>
              <a:rPr lang="en-US" altLang="en-US" b="1" dirty="0"/>
            </a:br>
            <a:r>
              <a:rPr lang="en-US" altLang="en-US" sz="3200" b="1" dirty="0"/>
              <a:t>Key Concepts to Consider</a:t>
            </a:r>
          </a:p>
        </p:txBody>
      </p:sp>
      <p:sp>
        <p:nvSpPr>
          <p:cNvPr id="51203" name="Content Placeholder 16">
            <a:extLst>
              <a:ext uri="{FF2B5EF4-FFF2-40B4-BE49-F238E27FC236}">
                <a16:creationId xmlns:a16="http://schemas.microsoft.com/office/drawing/2014/main" id="{021358B0-A7E1-3F40-AC03-13434A3D416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>
              <a:buClr>
                <a:schemeClr val="accent1"/>
              </a:buClr>
            </a:pPr>
            <a:r>
              <a:rPr lang="en-US" altLang="en-US" sz="2400" dirty="0">
                <a:latin typeface="+mj-lt"/>
              </a:rPr>
              <a:t>Multifocal disease</a:t>
            </a:r>
          </a:p>
          <a:p>
            <a:pPr>
              <a:buClr>
                <a:schemeClr val="accent1"/>
              </a:buClr>
            </a:pPr>
            <a:r>
              <a:rPr lang="en-US" altLang="en-US" sz="2400" dirty="0">
                <a:latin typeface="+mj-lt"/>
              </a:rPr>
              <a:t>Dynamic process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>
                <a:latin typeface="+mj-lt"/>
              </a:rPr>
              <a:t>Tumors develop until 4-5 years of age</a:t>
            </a:r>
          </a:p>
          <a:p>
            <a:pPr>
              <a:buClr>
                <a:schemeClr val="accent1"/>
              </a:buClr>
            </a:pPr>
            <a:r>
              <a:rPr lang="en-US" altLang="en-US" sz="2400" dirty="0">
                <a:latin typeface="+mj-lt"/>
              </a:rPr>
              <a:t>Treatment decisions must include (for each eye)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>
                <a:latin typeface="+mj-lt"/>
              </a:rPr>
              <a:t>Tumor burden (</a:t>
            </a:r>
            <a:r>
              <a:rPr lang="ja-JP" altLang="en-US" sz="2000">
                <a:latin typeface="+mj-lt"/>
              </a:rPr>
              <a:t>‘</a:t>
            </a:r>
            <a:r>
              <a:rPr lang="en-US" altLang="ja-JP" sz="2000" dirty="0">
                <a:latin typeface="+mj-lt"/>
              </a:rPr>
              <a:t>Group</a:t>
            </a:r>
            <a:r>
              <a:rPr lang="ja-JP" altLang="en-US" sz="2000">
                <a:latin typeface="+mj-lt"/>
              </a:rPr>
              <a:t>’</a:t>
            </a:r>
            <a:r>
              <a:rPr lang="en-US" altLang="ja-JP" sz="2000" dirty="0">
                <a:latin typeface="+mj-lt"/>
              </a:rPr>
              <a:t>)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>
                <a:latin typeface="+mj-lt"/>
              </a:rPr>
              <a:t>Potential for vision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>
                <a:latin typeface="+mj-lt"/>
              </a:rPr>
              <a:t>Status of contralateral eye</a:t>
            </a:r>
          </a:p>
          <a:p>
            <a:pPr>
              <a:buClr>
                <a:schemeClr val="accent1"/>
              </a:buClr>
            </a:pPr>
            <a:r>
              <a:rPr lang="en-US" altLang="en-US" sz="2400" dirty="0">
                <a:latin typeface="+mj-lt"/>
              </a:rPr>
              <a:t>Risk factors for ocular salvage: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>
                <a:latin typeface="+mj-lt"/>
              </a:rPr>
              <a:t>Tumor size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>
                <a:latin typeface="+mj-lt"/>
              </a:rPr>
              <a:t>Vitreous seeding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>
                <a:latin typeface="+mj-lt"/>
              </a:rPr>
              <a:t>Retinal detachment/seeds</a:t>
            </a:r>
          </a:p>
          <a:p>
            <a:pPr>
              <a:buClr>
                <a:schemeClr val="accent1"/>
              </a:buClr>
            </a:pPr>
            <a:endParaRPr lang="en-US" altLang="en-US" sz="2400" dirty="0">
              <a:latin typeface="+mj-lt"/>
            </a:endParaRPr>
          </a:p>
        </p:txBody>
      </p:sp>
      <p:sp>
        <p:nvSpPr>
          <p:cNvPr id="51204" name="Slide Number Placeholder 4">
            <a:extLst>
              <a:ext uri="{FF2B5EF4-FFF2-40B4-BE49-F238E27FC236}">
                <a16:creationId xmlns:a16="http://schemas.microsoft.com/office/drawing/2014/main" id="{88B324A7-FE8B-4241-B39F-19DEAB8ED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BDA224-759A-4BB5-9A94-C09FF052618D}" type="slidenum">
              <a:rPr lang="en-US" smtClean="0"/>
              <a:pPr>
                <a:spcBef>
                  <a:spcPct val="0"/>
                </a:spcBef>
                <a:buFontTx/>
                <a:buNone/>
              </a:pPr>
              <a:t>28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EF9EA6-0986-6F41-A57C-38C810AD5DD0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7835351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>
            <a:extLst>
              <a:ext uri="{FF2B5EF4-FFF2-40B4-BE49-F238E27FC236}">
                <a16:creationId xmlns:a16="http://schemas.microsoft.com/office/drawing/2014/main" id="{13EDC67A-43B5-5D4E-9772-70E9E0147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eaLnBrk="1" hangingPunct="1"/>
            <a:r>
              <a:rPr lang="en-US" altLang="en-US" sz="4000" b="1" dirty="0"/>
              <a:t>Treatment of Bilateral Retinoblastoma</a:t>
            </a:r>
          </a:p>
        </p:txBody>
      </p:sp>
      <p:sp>
        <p:nvSpPr>
          <p:cNvPr id="52226" name="Content Placeholder 3">
            <a:extLst>
              <a:ext uri="{FF2B5EF4-FFF2-40B4-BE49-F238E27FC236}">
                <a16:creationId xmlns:a16="http://schemas.microsoft.com/office/drawing/2014/main" id="{7DD79801-6345-A34F-81D7-0726062587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0825"/>
            <a:ext cx="10515600" cy="4351338"/>
          </a:xfrm>
        </p:spPr>
        <p:txBody>
          <a:bodyPr/>
          <a:lstStyle/>
          <a:p>
            <a:pPr>
              <a:buClr>
                <a:schemeClr val="accent1"/>
              </a:buClr>
            </a:pPr>
            <a:r>
              <a:rPr lang="en-US" altLang="en-US" sz="2400" dirty="0">
                <a:latin typeface="+mj-lt"/>
              </a:rPr>
              <a:t>Usually more conservative approach than for unilateral RB</a:t>
            </a:r>
          </a:p>
          <a:p>
            <a:pPr>
              <a:buClr>
                <a:schemeClr val="accent1"/>
              </a:buClr>
            </a:pPr>
            <a:r>
              <a:rPr lang="en-US" altLang="en-US" sz="2400" dirty="0">
                <a:latin typeface="+mj-lt"/>
              </a:rPr>
              <a:t>Upfront intra-arterial or systemic chemotherapy + intensive focal treatments +/- intravitreal chemotherapy</a:t>
            </a:r>
          </a:p>
          <a:p>
            <a:pPr>
              <a:buClr>
                <a:schemeClr val="accent1"/>
              </a:buClr>
            </a:pPr>
            <a:r>
              <a:rPr lang="en-US" altLang="en-US" sz="2400" dirty="0">
                <a:latin typeface="+mj-lt"/>
              </a:rPr>
              <a:t>Radiation therapy is very effective for poor responders BUT usually voided or delayed whenever possible</a:t>
            </a:r>
          </a:p>
          <a:p>
            <a:pPr lvl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+mj-lt"/>
              </a:rPr>
              <a:t>Side effects of irradiation: bone growth delay and second malignancies </a:t>
            </a:r>
          </a:p>
          <a:p>
            <a:pPr lvl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+mj-lt"/>
              </a:rPr>
              <a:t>Timing of enucleation and irradiation also depends on status of contralateral eye</a:t>
            </a:r>
          </a:p>
          <a:p>
            <a:pPr>
              <a:buClr>
                <a:schemeClr val="accent1"/>
              </a:buClr>
            </a:pPr>
            <a:r>
              <a:rPr lang="en-US" altLang="en-US" sz="2400" dirty="0">
                <a:latin typeface="+mj-lt"/>
              </a:rPr>
              <a:t>Outcome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>
                <a:latin typeface="+mj-lt"/>
              </a:rPr>
              <a:t>Ocular salvage rates: 65-90%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>
                <a:latin typeface="+mj-lt"/>
              </a:rPr>
              <a:t>Survival: &gt;90%</a:t>
            </a:r>
          </a:p>
        </p:txBody>
      </p:sp>
      <p:sp>
        <p:nvSpPr>
          <p:cNvPr id="52227" name="Slide Number Placeholder 3">
            <a:extLst>
              <a:ext uri="{FF2B5EF4-FFF2-40B4-BE49-F238E27FC236}">
                <a16:creationId xmlns:a16="http://schemas.microsoft.com/office/drawing/2014/main" id="{A6BECED0-2AD0-D14E-B117-D09CFDBFA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BDA224-759A-4BB5-9A94-C09FF052618D}" type="slidenum">
              <a:rPr lang="en-US" smtClean="0"/>
              <a:pPr>
                <a:spcBef>
                  <a:spcPct val="0"/>
                </a:spcBef>
                <a:buFontTx/>
                <a:buNone/>
              </a:pPr>
              <a:t>29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0B9B4B-8533-AF42-8A31-3D9CAB1CCD53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1729526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>
            <a:extLst>
              <a:ext uri="{FF2B5EF4-FFF2-40B4-BE49-F238E27FC236}">
                <a16:creationId xmlns:a16="http://schemas.microsoft.com/office/drawing/2014/main" id="{42116473-00D5-804C-B658-FAC3E8C19F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9714" y="1051556"/>
            <a:ext cx="3468687" cy="4876800"/>
          </a:xfrm>
          <a:prstGeom prst="rect">
            <a:avLst/>
          </a:prstGeom>
          <a:noFill/>
          <a:ln w="28575">
            <a:solidFill>
              <a:srgbClr val="4F81B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4" name="Rectangle 8">
            <a:extLst>
              <a:ext uri="{FF2B5EF4-FFF2-40B4-BE49-F238E27FC236}">
                <a16:creationId xmlns:a16="http://schemas.microsoft.com/office/drawing/2014/main" id="{3CB5CEBE-13FA-1843-A1DA-1493721082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1570038"/>
            <a:ext cx="441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sz="2000" dirty="0">
                <a:latin typeface="+mj-lt"/>
              </a:rPr>
              <a:t>Annual Incidence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sz="1800" dirty="0">
                <a:latin typeface="+mj-lt"/>
              </a:rPr>
              <a:t>3.7 cases per million children &lt; 15 y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sz="1800" dirty="0">
                <a:latin typeface="+mj-lt"/>
              </a:rPr>
              <a:t>US: 300 new cases/year</a:t>
            </a:r>
          </a:p>
          <a:p>
            <a:pPr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sz="2000" dirty="0">
                <a:latin typeface="+mj-lt"/>
              </a:rPr>
              <a:t>~3% of all pediatric cancers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sz="1800" dirty="0">
                <a:latin typeface="+mj-lt"/>
              </a:rPr>
              <a:t>11% of cancers &lt; 1 </a:t>
            </a:r>
            <a:r>
              <a:rPr lang="en-US" altLang="en-US" sz="1800" dirty="0" err="1">
                <a:latin typeface="+mj-lt"/>
              </a:rPr>
              <a:t>yr</a:t>
            </a:r>
            <a:endParaRPr lang="en-US" altLang="en-US" sz="1800" dirty="0">
              <a:latin typeface="+mj-lt"/>
            </a:endParaRPr>
          </a:p>
          <a:p>
            <a:pPr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sz="2000" dirty="0">
                <a:latin typeface="+mj-lt"/>
              </a:rPr>
              <a:t>Age at presentation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sz="1800" dirty="0">
                <a:latin typeface="+mj-lt"/>
              </a:rPr>
              <a:t>63% &lt; 2 years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sz="1800" dirty="0">
                <a:latin typeface="+mj-lt"/>
              </a:rPr>
              <a:t>95% &lt; 5 years</a:t>
            </a:r>
          </a:p>
          <a:p>
            <a:pPr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sz="2000" dirty="0">
                <a:latin typeface="+mj-lt"/>
              </a:rPr>
              <a:t>Laterality is age dependent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sz="1800" dirty="0">
                <a:latin typeface="+mj-lt"/>
              </a:rPr>
              <a:t>&lt; 1 </a:t>
            </a:r>
            <a:r>
              <a:rPr lang="en-US" altLang="en-US" sz="1800" dirty="0" err="1">
                <a:latin typeface="+mj-lt"/>
              </a:rPr>
              <a:t>yr</a:t>
            </a:r>
            <a:r>
              <a:rPr lang="en-US" altLang="en-US" sz="1800" dirty="0">
                <a:latin typeface="+mj-lt"/>
              </a:rPr>
              <a:t>: 42% BL – 58% UL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sz="1800" dirty="0">
                <a:latin typeface="+mj-lt"/>
              </a:rPr>
              <a:t>1-2 </a:t>
            </a:r>
            <a:r>
              <a:rPr lang="en-US" altLang="en-US" sz="1800" dirty="0" err="1">
                <a:latin typeface="+mj-lt"/>
              </a:rPr>
              <a:t>yr</a:t>
            </a:r>
            <a:r>
              <a:rPr lang="en-US" altLang="en-US" sz="1800" dirty="0">
                <a:latin typeface="+mj-lt"/>
              </a:rPr>
              <a:t>: 21% BL – 79% UL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sz="1800" dirty="0">
                <a:latin typeface="+mj-lt"/>
              </a:rPr>
              <a:t>&gt; 2 </a:t>
            </a:r>
            <a:r>
              <a:rPr lang="en-US" altLang="en-US" sz="1800" dirty="0" err="1">
                <a:latin typeface="+mj-lt"/>
              </a:rPr>
              <a:t>yr</a:t>
            </a:r>
            <a:r>
              <a:rPr lang="en-US" altLang="en-US" sz="1800" dirty="0">
                <a:latin typeface="+mj-lt"/>
              </a:rPr>
              <a:t>:  9% BL – 91% UL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Tx/>
              <a:buNone/>
            </a:pPr>
            <a:endParaRPr lang="en-US" altLang="en-US" sz="1800" dirty="0">
              <a:latin typeface="+mj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5685A-B850-A34C-9247-AD005352E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b="1" dirty="0"/>
              <a:t>Retinoblastoma</a:t>
            </a:r>
            <a:br>
              <a:rPr lang="en-US" altLang="en-US" b="1" dirty="0"/>
            </a:br>
            <a:endParaRPr lang="en-US" dirty="0"/>
          </a:p>
        </p:txBody>
      </p:sp>
      <p:sp>
        <p:nvSpPr>
          <p:cNvPr id="18436" name="Slide Number Placeholder 4">
            <a:extLst>
              <a:ext uri="{FF2B5EF4-FFF2-40B4-BE49-F238E27FC236}">
                <a16:creationId xmlns:a16="http://schemas.microsoft.com/office/drawing/2014/main" id="{C87D4630-19A4-8E47-AB56-8A3F919A7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BDA224-759A-4BB5-9A94-C09FF052618D}" type="slidenum">
              <a:rPr lang="en-US" smtClean="0"/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7174" name="Rectangle 1">
            <a:extLst>
              <a:ext uri="{FF2B5EF4-FFF2-40B4-BE49-F238E27FC236}">
                <a16:creationId xmlns:a16="http://schemas.microsoft.com/office/drawing/2014/main" id="{0814CC74-C6F1-2447-BC3C-9083143715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4" y="5341938"/>
            <a:ext cx="65532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1200" dirty="0">
              <a:solidFill>
                <a:schemeClr val="bg1">
                  <a:lumMod val="50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200" dirty="0" err="1">
                <a:solidFill>
                  <a:schemeClr val="bg1">
                    <a:lumMod val="50000"/>
                  </a:schemeClr>
                </a:solidFill>
              </a:rPr>
              <a:t>Ries</a:t>
            </a: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 LAG, Smith MA, Gurney JG, </a:t>
            </a:r>
            <a:r>
              <a:rPr lang="en-US" altLang="en-US" sz="1200" dirty="0" err="1">
                <a:solidFill>
                  <a:schemeClr val="bg1">
                    <a:lumMod val="50000"/>
                  </a:schemeClr>
                </a:solidFill>
              </a:rPr>
              <a:t>Linet</a:t>
            </a: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 M, </a:t>
            </a:r>
            <a:r>
              <a:rPr lang="en-US" altLang="en-US" sz="1200" dirty="0" err="1">
                <a:solidFill>
                  <a:schemeClr val="bg1">
                    <a:lumMod val="50000"/>
                  </a:schemeClr>
                </a:solidFill>
              </a:rPr>
              <a:t>Tamra</a:t>
            </a: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 T, Young JL, Bunin GR (</a:t>
            </a:r>
            <a:r>
              <a:rPr lang="en-US" altLang="en-US" sz="1200" dirty="0" err="1">
                <a:solidFill>
                  <a:schemeClr val="bg1">
                    <a:lumMod val="50000"/>
                  </a:schemeClr>
                </a:solidFill>
              </a:rPr>
              <a:t>eds</a:t>
            </a: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).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Cancer Incidence and Survival among Children and Adolescents: United States SEER Program 1975-1995, National Cancer Institute, SEER Program. NIH Pub.No.99-4649. Bethesda,MD,1999.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DE6B87F-631B-E943-B3C3-62F518E5A67B}"/>
              </a:ext>
            </a:extLst>
          </p:cNvPr>
          <p:cNvSpPr txBox="1"/>
          <p:nvPr/>
        </p:nvSpPr>
        <p:spPr>
          <a:xfrm>
            <a:off x="8774718" y="45522"/>
            <a:ext cx="3444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Epidemiology and Risk Assessment</a:t>
            </a:r>
          </a:p>
        </p:txBody>
      </p:sp>
    </p:spTree>
    <p:extLst>
      <p:ext uri="{BB962C8B-B14F-4D97-AF65-F5344CB8AC3E}">
        <p14:creationId xmlns:p14="http://schemas.microsoft.com/office/powerpoint/2010/main" val="11105310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Box 2">
            <a:extLst>
              <a:ext uri="{FF2B5EF4-FFF2-40B4-BE49-F238E27FC236}">
                <a16:creationId xmlns:a16="http://schemas.microsoft.com/office/drawing/2014/main" id="{7BD3EB59-FE8D-9A46-B81F-5FB32DE030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8563" y="1304926"/>
            <a:ext cx="895350" cy="523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Group 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both eyes</a:t>
            </a:r>
          </a:p>
        </p:txBody>
      </p:sp>
      <p:sp>
        <p:nvSpPr>
          <p:cNvPr id="54275" name="TextBox 3">
            <a:extLst>
              <a:ext uri="{FF2B5EF4-FFF2-40B4-BE49-F238E27FC236}">
                <a16:creationId xmlns:a16="http://schemas.microsoft.com/office/drawing/2014/main" id="{FCD9771A-518E-E349-8B3F-92ACBB57C1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5464" y="1304926"/>
            <a:ext cx="928687" cy="523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Group B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worse eye</a:t>
            </a:r>
          </a:p>
        </p:txBody>
      </p:sp>
      <p:sp>
        <p:nvSpPr>
          <p:cNvPr id="54276" name="TextBox 4">
            <a:extLst>
              <a:ext uri="{FF2B5EF4-FFF2-40B4-BE49-F238E27FC236}">
                <a16:creationId xmlns:a16="http://schemas.microsoft.com/office/drawing/2014/main" id="{1F8AA8A3-B745-A444-B3EF-DF572AD1E7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9225" y="1304926"/>
            <a:ext cx="973138" cy="523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Group C, 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worse eye</a:t>
            </a:r>
          </a:p>
        </p:txBody>
      </p:sp>
      <p:sp>
        <p:nvSpPr>
          <p:cNvPr id="54277" name="TextBox 5">
            <a:extLst>
              <a:ext uri="{FF2B5EF4-FFF2-40B4-BE49-F238E27FC236}">
                <a16:creationId xmlns:a16="http://schemas.microsoft.com/office/drawing/2014/main" id="{86EB68D6-E6DE-8A4C-AF2D-9D6692CA29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31239" y="1304926"/>
            <a:ext cx="928687" cy="523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Group 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worse eye</a:t>
            </a:r>
          </a:p>
        </p:txBody>
      </p:sp>
      <p:sp>
        <p:nvSpPr>
          <p:cNvPr id="54278" name="TextBox 6">
            <a:extLst>
              <a:ext uri="{FF2B5EF4-FFF2-40B4-BE49-F238E27FC236}">
                <a16:creationId xmlns:a16="http://schemas.microsoft.com/office/drawing/2014/main" id="{C942DCE7-0DF5-A046-8A64-2329CC65AF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51" y="2155826"/>
            <a:ext cx="1427163" cy="307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Focal Treatments</a:t>
            </a:r>
          </a:p>
        </p:txBody>
      </p:sp>
      <p:sp>
        <p:nvSpPr>
          <p:cNvPr id="54279" name="TextBox 7">
            <a:extLst>
              <a:ext uri="{FF2B5EF4-FFF2-40B4-BE49-F238E27FC236}">
                <a16:creationId xmlns:a16="http://schemas.microsoft.com/office/drawing/2014/main" id="{BE20E48D-010F-2047-8EA1-A38765FE12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4" y="3627439"/>
            <a:ext cx="1036637" cy="307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Progression</a:t>
            </a:r>
          </a:p>
        </p:txBody>
      </p:sp>
      <p:sp>
        <p:nvSpPr>
          <p:cNvPr id="54280" name="TextBox 8">
            <a:extLst>
              <a:ext uri="{FF2B5EF4-FFF2-40B4-BE49-F238E27FC236}">
                <a16:creationId xmlns:a16="http://schemas.microsoft.com/office/drawing/2014/main" id="{39E1E9DA-C394-F94E-ACAD-A9948676AE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0289" y="4473576"/>
            <a:ext cx="1265237" cy="307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Chemotherapy</a:t>
            </a:r>
          </a:p>
        </p:txBody>
      </p:sp>
      <p:sp>
        <p:nvSpPr>
          <p:cNvPr id="54281" name="TextBox 9">
            <a:extLst>
              <a:ext uri="{FF2B5EF4-FFF2-40B4-BE49-F238E27FC236}">
                <a16:creationId xmlns:a16="http://schemas.microsoft.com/office/drawing/2014/main" id="{83CC842C-1489-DF4F-87FA-9A9659F14F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8250" y="5530851"/>
            <a:ext cx="1041400" cy="307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Enucleation</a:t>
            </a:r>
          </a:p>
        </p:txBody>
      </p:sp>
      <p:sp>
        <p:nvSpPr>
          <p:cNvPr id="54282" name="TextBox 10">
            <a:extLst>
              <a:ext uri="{FF2B5EF4-FFF2-40B4-BE49-F238E27FC236}">
                <a16:creationId xmlns:a16="http://schemas.microsoft.com/office/drawing/2014/main" id="{3D6827E9-D474-FD46-8F54-8D09DB42A1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6976" y="2155825"/>
            <a:ext cx="2155825" cy="11699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 dirty="0"/>
              <a:t>2 or 3-drug systemic chemotherapy or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 dirty="0"/>
              <a:t> I-A chemotherapy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 dirty="0"/>
              <a:t>+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 dirty="0"/>
              <a:t>Focal Treatments</a:t>
            </a:r>
          </a:p>
        </p:txBody>
      </p:sp>
      <p:sp>
        <p:nvSpPr>
          <p:cNvPr id="54283" name="TextBox 11">
            <a:extLst>
              <a:ext uri="{FF2B5EF4-FFF2-40B4-BE49-F238E27FC236}">
                <a16:creationId xmlns:a16="http://schemas.microsoft.com/office/drawing/2014/main" id="{381526C3-A865-904B-8EE3-4B4AA28DAE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8950" y="3614739"/>
            <a:ext cx="1036638" cy="3063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Progression</a:t>
            </a:r>
          </a:p>
        </p:txBody>
      </p:sp>
      <p:sp>
        <p:nvSpPr>
          <p:cNvPr id="54284" name="TextBox 13">
            <a:extLst>
              <a:ext uri="{FF2B5EF4-FFF2-40B4-BE49-F238E27FC236}">
                <a16:creationId xmlns:a16="http://schemas.microsoft.com/office/drawing/2014/main" id="{EB0CAAB3-6BA6-B34C-9726-D78B43A042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1575" y="2155825"/>
            <a:ext cx="1493838" cy="11699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 dirty="0"/>
              <a:t>3-drug systemic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 dirty="0"/>
              <a:t>chemotherapy or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 dirty="0"/>
              <a:t>I-A chemotherapy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 dirty="0"/>
              <a:t>+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 dirty="0"/>
              <a:t>Focal Treatments</a:t>
            </a:r>
          </a:p>
        </p:txBody>
      </p:sp>
      <p:sp>
        <p:nvSpPr>
          <p:cNvPr id="54285" name="TextBox 14">
            <a:extLst>
              <a:ext uri="{FF2B5EF4-FFF2-40B4-BE49-F238E27FC236}">
                <a16:creationId xmlns:a16="http://schemas.microsoft.com/office/drawing/2014/main" id="{22604BD4-9F8E-7E4E-80A4-F4572242B5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1764" y="3614739"/>
            <a:ext cx="1036637" cy="3063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Progression</a:t>
            </a:r>
          </a:p>
        </p:txBody>
      </p:sp>
      <p:sp>
        <p:nvSpPr>
          <p:cNvPr id="54286" name="TextBox 15">
            <a:extLst>
              <a:ext uri="{FF2B5EF4-FFF2-40B4-BE49-F238E27FC236}">
                <a16:creationId xmlns:a16="http://schemas.microsoft.com/office/drawing/2014/main" id="{B23722CC-3A81-9A4E-87B2-B173B556EE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7114" y="4368801"/>
            <a:ext cx="2085975" cy="7397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Brachytherapy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EBRT*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Intravitreal chemotherapy</a:t>
            </a:r>
          </a:p>
        </p:txBody>
      </p:sp>
      <p:sp>
        <p:nvSpPr>
          <p:cNvPr id="54287" name="TextBox 16">
            <a:extLst>
              <a:ext uri="{FF2B5EF4-FFF2-40B4-BE49-F238E27FC236}">
                <a16:creationId xmlns:a16="http://schemas.microsoft.com/office/drawing/2014/main" id="{113681D4-182B-9943-A29D-C9CD034393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13726" y="2155826"/>
            <a:ext cx="1793875" cy="307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Enucleate group E eye</a:t>
            </a:r>
          </a:p>
        </p:txBody>
      </p:sp>
      <p:sp>
        <p:nvSpPr>
          <p:cNvPr id="54288" name="TextBox 17">
            <a:extLst>
              <a:ext uri="{FF2B5EF4-FFF2-40B4-BE49-F238E27FC236}">
                <a16:creationId xmlns:a16="http://schemas.microsoft.com/office/drawing/2014/main" id="{5879FBFE-5EAC-B845-BCF8-F6DA21B4AC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48638" y="3136900"/>
            <a:ext cx="1954212" cy="9540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Treatment based on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en-US" altLang="en-US" sz="1400"/>
              <a:t>Pathology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en-US" altLang="en-US" sz="1400"/>
              <a:t>Group of remaining eye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en-US" altLang="en-US" sz="140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0573F14-413B-2A48-9BD6-83289BCBED6F}"/>
              </a:ext>
            </a:extLst>
          </p:cNvPr>
          <p:cNvCxnSpPr>
            <a:cxnSpLocks noChangeShapeType="1"/>
            <a:stCxn id="54274" idx="2"/>
            <a:endCxn id="54278" idx="0"/>
          </p:cNvCxnSpPr>
          <p:nvPr/>
        </p:nvCxnSpPr>
        <p:spPr bwMode="auto">
          <a:xfrm rot="16200000" flipH="1">
            <a:off x="2752726" y="1992313"/>
            <a:ext cx="327025" cy="0"/>
          </a:xfrm>
          <a:prstGeom prst="straightConnector1">
            <a:avLst/>
          </a:prstGeom>
          <a:noFill/>
          <a:ln w="12700">
            <a:solidFill>
              <a:srgbClr val="1F497D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1F897CFE-09EF-E24F-95AE-F49101150A57}"/>
              </a:ext>
            </a:extLst>
          </p:cNvPr>
          <p:cNvCxnSpPr>
            <a:cxnSpLocks noChangeShapeType="1"/>
            <a:stCxn id="54278" idx="2"/>
            <a:endCxn id="54279" idx="0"/>
          </p:cNvCxnSpPr>
          <p:nvPr/>
        </p:nvCxnSpPr>
        <p:spPr bwMode="auto">
          <a:xfrm rot="16200000" flipH="1">
            <a:off x="2340769" y="3039269"/>
            <a:ext cx="1163638" cy="12700"/>
          </a:xfrm>
          <a:prstGeom prst="straightConnector1">
            <a:avLst/>
          </a:prstGeom>
          <a:noFill/>
          <a:ln w="12700">
            <a:solidFill>
              <a:srgbClr val="1F497D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E1BEA757-1415-B340-A1B4-490E76BE2740}"/>
              </a:ext>
            </a:extLst>
          </p:cNvPr>
          <p:cNvCxnSpPr>
            <a:cxnSpLocks noChangeShapeType="1"/>
            <a:stCxn id="54279" idx="2"/>
            <a:endCxn id="54280" idx="0"/>
          </p:cNvCxnSpPr>
          <p:nvPr/>
        </p:nvCxnSpPr>
        <p:spPr bwMode="auto">
          <a:xfrm rot="16200000" flipH="1">
            <a:off x="2661445" y="4202907"/>
            <a:ext cx="538162" cy="3175"/>
          </a:xfrm>
          <a:prstGeom prst="straightConnector1">
            <a:avLst/>
          </a:prstGeom>
          <a:noFill/>
          <a:ln w="12700">
            <a:solidFill>
              <a:srgbClr val="1F497D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CA622430-F7CB-4C45-8B75-5A8118CEBD2E}"/>
              </a:ext>
            </a:extLst>
          </p:cNvPr>
          <p:cNvCxnSpPr>
            <a:cxnSpLocks noChangeShapeType="1"/>
            <a:stCxn id="54275" idx="2"/>
            <a:endCxn id="54282" idx="0"/>
          </p:cNvCxnSpPr>
          <p:nvPr/>
        </p:nvCxnSpPr>
        <p:spPr bwMode="auto">
          <a:xfrm>
            <a:off x="4800600" y="1828801"/>
            <a:ext cx="14288" cy="327025"/>
          </a:xfrm>
          <a:prstGeom prst="straightConnector1">
            <a:avLst/>
          </a:prstGeom>
          <a:noFill/>
          <a:ln w="12700">
            <a:solidFill>
              <a:srgbClr val="1F497D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7E94E6B-FE8A-124E-B197-1CA099AAF734}"/>
              </a:ext>
            </a:extLst>
          </p:cNvPr>
          <p:cNvCxnSpPr>
            <a:cxnSpLocks noChangeShapeType="1"/>
            <a:stCxn id="54282" idx="2"/>
            <a:endCxn id="54283" idx="0"/>
          </p:cNvCxnSpPr>
          <p:nvPr/>
        </p:nvCxnSpPr>
        <p:spPr bwMode="auto">
          <a:xfrm>
            <a:off x="4814889" y="3325814"/>
            <a:ext cx="3175" cy="288925"/>
          </a:xfrm>
          <a:prstGeom prst="straightConnector1">
            <a:avLst/>
          </a:prstGeom>
          <a:noFill/>
          <a:ln w="12700">
            <a:solidFill>
              <a:srgbClr val="1F497D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EA2C1B46-764B-E442-804A-33908870C561}"/>
              </a:ext>
            </a:extLst>
          </p:cNvPr>
          <p:cNvCxnSpPr>
            <a:cxnSpLocks noChangeShapeType="1"/>
            <a:stCxn id="54276" idx="2"/>
            <a:endCxn id="54284" idx="0"/>
          </p:cNvCxnSpPr>
          <p:nvPr/>
        </p:nvCxnSpPr>
        <p:spPr bwMode="auto">
          <a:xfrm>
            <a:off x="6986588" y="1828801"/>
            <a:ext cx="12700" cy="327025"/>
          </a:xfrm>
          <a:prstGeom prst="straightConnector1">
            <a:avLst/>
          </a:prstGeom>
          <a:noFill/>
          <a:ln w="12700">
            <a:solidFill>
              <a:srgbClr val="1F497D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ABC1597E-4B9C-8046-A312-8294E3838097}"/>
              </a:ext>
            </a:extLst>
          </p:cNvPr>
          <p:cNvCxnSpPr>
            <a:cxnSpLocks noChangeShapeType="1"/>
            <a:stCxn id="54284" idx="2"/>
            <a:endCxn id="54285" idx="0"/>
          </p:cNvCxnSpPr>
          <p:nvPr/>
        </p:nvCxnSpPr>
        <p:spPr bwMode="auto">
          <a:xfrm>
            <a:off x="6999289" y="3325814"/>
            <a:ext cx="1587" cy="288925"/>
          </a:xfrm>
          <a:prstGeom prst="straightConnector1">
            <a:avLst/>
          </a:prstGeom>
          <a:noFill/>
          <a:ln w="12700">
            <a:solidFill>
              <a:srgbClr val="1F497D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248C154D-8D56-AF48-809F-4307AA45A704}"/>
              </a:ext>
            </a:extLst>
          </p:cNvPr>
          <p:cNvCxnSpPr>
            <a:cxnSpLocks noChangeShapeType="1"/>
            <a:stCxn id="54277" idx="2"/>
            <a:endCxn id="54287" idx="0"/>
          </p:cNvCxnSpPr>
          <p:nvPr/>
        </p:nvCxnSpPr>
        <p:spPr bwMode="auto">
          <a:xfrm rot="16200000" flipH="1">
            <a:off x="8939214" y="1984376"/>
            <a:ext cx="327025" cy="15875"/>
          </a:xfrm>
          <a:prstGeom prst="straightConnector1">
            <a:avLst/>
          </a:prstGeom>
          <a:noFill/>
          <a:ln w="12700">
            <a:solidFill>
              <a:srgbClr val="1F497D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6483A361-D138-CA43-BBC7-2103FE91843C}"/>
              </a:ext>
            </a:extLst>
          </p:cNvPr>
          <p:cNvCxnSpPr>
            <a:cxnSpLocks noChangeShapeType="1"/>
            <a:stCxn id="54287" idx="2"/>
            <a:endCxn id="54288" idx="0"/>
          </p:cNvCxnSpPr>
          <p:nvPr/>
        </p:nvCxnSpPr>
        <p:spPr bwMode="auto">
          <a:xfrm rot="16200000" flipH="1">
            <a:off x="8782051" y="2792413"/>
            <a:ext cx="673100" cy="15875"/>
          </a:xfrm>
          <a:prstGeom prst="straightConnector1">
            <a:avLst/>
          </a:prstGeom>
          <a:noFill/>
          <a:ln w="12700">
            <a:solidFill>
              <a:srgbClr val="1F497D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771B1162-323F-1E44-A41B-D534AFF6DB13}"/>
              </a:ext>
            </a:extLst>
          </p:cNvPr>
          <p:cNvCxnSpPr>
            <a:cxnSpLocks noChangeShapeType="1"/>
            <a:stCxn id="54280" idx="3"/>
          </p:cNvCxnSpPr>
          <p:nvPr/>
        </p:nvCxnSpPr>
        <p:spPr bwMode="auto">
          <a:xfrm>
            <a:off x="3565526" y="4627564"/>
            <a:ext cx="1235075" cy="20637"/>
          </a:xfrm>
          <a:prstGeom prst="straightConnector1">
            <a:avLst/>
          </a:prstGeom>
          <a:noFill/>
          <a:ln w="12700">
            <a:solidFill>
              <a:srgbClr val="1F497D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4F26A554-CB84-AD4A-A950-DA6BA3271CC9}"/>
              </a:ext>
            </a:extLst>
          </p:cNvPr>
          <p:cNvCxnSpPr>
            <a:cxnSpLocks noChangeShapeType="1"/>
            <a:stCxn id="54280" idx="2"/>
          </p:cNvCxnSpPr>
          <p:nvPr/>
        </p:nvCxnSpPr>
        <p:spPr bwMode="auto">
          <a:xfrm rot="16200000" flipH="1">
            <a:off x="3259138" y="4454525"/>
            <a:ext cx="749300" cy="1403350"/>
          </a:xfrm>
          <a:prstGeom prst="straightConnector1">
            <a:avLst/>
          </a:prstGeom>
          <a:noFill/>
          <a:ln w="12700">
            <a:solidFill>
              <a:srgbClr val="1F497D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F9E65738-BAB4-E648-B2F4-410288907C59}"/>
              </a:ext>
            </a:extLst>
          </p:cNvPr>
          <p:cNvCxnSpPr>
            <a:cxnSpLocks noChangeShapeType="1"/>
            <a:stCxn id="54286" idx="2"/>
          </p:cNvCxnSpPr>
          <p:nvPr/>
        </p:nvCxnSpPr>
        <p:spPr bwMode="auto">
          <a:xfrm rot="5400000">
            <a:off x="4896645" y="4547395"/>
            <a:ext cx="422275" cy="1544637"/>
          </a:xfrm>
          <a:prstGeom prst="straightConnector1">
            <a:avLst/>
          </a:prstGeom>
          <a:noFill/>
          <a:ln w="12700">
            <a:solidFill>
              <a:srgbClr val="1F497D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0EF760EC-DBDB-B548-A5DF-AF47F95279E7}"/>
              </a:ext>
            </a:extLst>
          </p:cNvPr>
          <p:cNvCxnSpPr>
            <a:cxnSpLocks noChangeShapeType="1"/>
            <a:stCxn id="54283" idx="2"/>
            <a:endCxn id="54286" idx="0"/>
          </p:cNvCxnSpPr>
          <p:nvPr/>
        </p:nvCxnSpPr>
        <p:spPr bwMode="auto">
          <a:xfrm rot="16200000" flipH="1">
            <a:off x="5125245" y="3613945"/>
            <a:ext cx="447675" cy="1062037"/>
          </a:xfrm>
          <a:prstGeom prst="straightConnector1">
            <a:avLst/>
          </a:prstGeom>
          <a:noFill/>
          <a:ln w="12700">
            <a:solidFill>
              <a:srgbClr val="1F497D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BE437C17-9377-E04D-BC1E-A28EEF6957A7}"/>
              </a:ext>
            </a:extLst>
          </p:cNvPr>
          <p:cNvCxnSpPr>
            <a:cxnSpLocks noChangeShapeType="1"/>
            <a:stCxn id="54285" idx="2"/>
          </p:cNvCxnSpPr>
          <p:nvPr/>
        </p:nvCxnSpPr>
        <p:spPr bwMode="auto">
          <a:xfrm rot="5400000">
            <a:off x="6216651" y="3584576"/>
            <a:ext cx="447675" cy="1120775"/>
          </a:xfrm>
          <a:prstGeom prst="straightConnector1">
            <a:avLst/>
          </a:prstGeom>
          <a:noFill/>
          <a:ln w="12700">
            <a:solidFill>
              <a:srgbClr val="1F497D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4303" name="TextBox 32">
            <a:extLst>
              <a:ext uri="{FF2B5EF4-FFF2-40B4-BE49-F238E27FC236}">
                <a16:creationId xmlns:a16="http://schemas.microsoft.com/office/drawing/2014/main" id="{AF114C98-BE01-F444-A8DC-EC8D73AE13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5475" y="6145214"/>
            <a:ext cx="2484438" cy="5222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Histological risk-based adjuvant chemotherapy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FC868365-5DE3-3140-80AF-144702380EB9}"/>
              </a:ext>
            </a:extLst>
          </p:cNvPr>
          <p:cNvCxnSpPr>
            <a:cxnSpLocks noChangeShapeType="1"/>
            <a:stCxn id="54281" idx="2"/>
          </p:cNvCxnSpPr>
          <p:nvPr/>
        </p:nvCxnSpPr>
        <p:spPr bwMode="auto">
          <a:xfrm rot="5400000">
            <a:off x="4146550" y="5991225"/>
            <a:ext cx="306388" cy="1588"/>
          </a:xfrm>
          <a:prstGeom prst="straightConnector1">
            <a:avLst/>
          </a:prstGeom>
          <a:noFill/>
          <a:ln w="12700">
            <a:solidFill>
              <a:srgbClr val="1F497D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4305" name="TextBox 36">
            <a:extLst>
              <a:ext uri="{FF2B5EF4-FFF2-40B4-BE49-F238E27FC236}">
                <a16:creationId xmlns:a16="http://schemas.microsoft.com/office/drawing/2014/main" id="{47BA1815-9247-6341-8806-2221EE2447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4" y="5791200"/>
            <a:ext cx="360838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*EBRT – External-beam radiation therapy</a:t>
            </a:r>
          </a:p>
        </p:txBody>
      </p:sp>
      <p:sp>
        <p:nvSpPr>
          <p:cNvPr id="54306" name="Slide Number Placeholder 38">
            <a:extLst>
              <a:ext uri="{FF2B5EF4-FFF2-40B4-BE49-F238E27FC236}">
                <a16:creationId xmlns:a16="http://schemas.microsoft.com/office/drawing/2014/main" id="{B88A5627-ADE5-AB48-A68F-E9D655382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BDA224-759A-4BB5-9A94-C09FF052618D}" type="slidenum">
              <a:rPr lang="en-US" smtClean="0"/>
              <a:pPr>
                <a:spcBef>
                  <a:spcPct val="0"/>
                </a:spcBef>
                <a:buFontTx/>
                <a:buNone/>
              </a:pPr>
              <a:t>30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9" name="Rectangle 2">
            <a:extLst>
              <a:ext uri="{FF2B5EF4-FFF2-40B4-BE49-F238E27FC236}">
                <a16:creationId xmlns:a16="http://schemas.microsoft.com/office/drawing/2014/main" id="{10678D41-C893-9F40-841C-7A17B4C92B0E}"/>
              </a:ext>
            </a:extLst>
          </p:cNvPr>
          <p:cNvSpPr txBox="1">
            <a:spLocks/>
          </p:cNvSpPr>
          <p:nvPr/>
        </p:nvSpPr>
        <p:spPr>
          <a:xfrm>
            <a:off x="1060173" y="533400"/>
            <a:ext cx="8534400" cy="808038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3600" b="1" dirty="0"/>
              <a:t>Treatment of Bilateral Retinoblastoma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4CEC8BB-2B1A-9B4D-BA3D-2CCAEE7B54EC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2637867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itle 1">
            <a:extLst>
              <a:ext uri="{FF2B5EF4-FFF2-40B4-BE49-F238E27FC236}">
                <a16:creationId xmlns:a16="http://schemas.microsoft.com/office/drawing/2014/main" id="{2024A5EA-F300-F94C-8A8E-F1EE36B77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 dirty="0"/>
              <a:t>Retinoblastoma</a:t>
            </a:r>
            <a:br>
              <a:rPr lang="en-US" altLang="en-US" b="1" dirty="0"/>
            </a:br>
            <a:r>
              <a:rPr lang="en-US" altLang="en-US" sz="3200" b="1" dirty="0"/>
              <a:t>Treatment</a:t>
            </a:r>
            <a:endParaRPr lang="en-US" altLang="en-US" b="1" dirty="0"/>
          </a:p>
        </p:txBody>
      </p:sp>
      <p:sp>
        <p:nvSpPr>
          <p:cNvPr id="55298" name="Content Placeholder 2">
            <a:extLst>
              <a:ext uri="{FF2B5EF4-FFF2-40B4-BE49-F238E27FC236}">
                <a16:creationId xmlns:a16="http://schemas.microsoft.com/office/drawing/2014/main" id="{62BFCDA6-D469-E141-AD7E-6B29AC9AF4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BFBFBF"/>
              </a:buClr>
            </a:pPr>
            <a:r>
              <a:rPr lang="en-US" altLang="en-US" dirty="0">
                <a:solidFill>
                  <a:srgbClr val="A6A6A6"/>
                </a:solidFill>
                <a:latin typeface="+mj-lt"/>
              </a:rPr>
              <a:t>Treatment of intraocular retinoblastoma</a:t>
            </a:r>
          </a:p>
          <a:p>
            <a:pPr lvl="1">
              <a:buClr>
                <a:srgbClr val="BFBFBF"/>
              </a:buClr>
            </a:pPr>
            <a:r>
              <a:rPr lang="en-US" altLang="en-US" dirty="0">
                <a:solidFill>
                  <a:srgbClr val="A6A6A6"/>
                </a:solidFill>
                <a:latin typeface="+mj-lt"/>
              </a:rPr>
              <a:t>Ocular salvage </a:t>
            </a:r>
            <a:r>
              <a:rPr lang="en-US" altLang="en-US" i="1" dirty="0">
                <a:solidFill>
                  <a:srgbClr val="A6A6A6"/>
                </a:solidFill>
                <a:latin typeface="+mj-lt"/>
              </a:rPr>
              <a:t>vs.</a:t>
            </a:r>
            <a:r>
              <a:rPr lang="en-US" altLang="en-US" dirty="0">
                <a:solidFill>
                  <a:srgbClr val="A6A6A6"/>
                </a:solidFill>
                <a:latin typeface="+mj-lt"/>
              </a:rPr>
              <a:t> enucleation</a:t>
            </a:r>
          </a:p>
          <a:p>
            <a:pPr lvl="1">
              <a:buClr>
                <a:srgbClr val="BFBFBF"/>
              </a:buClr>
            </a:pPr>
            <a:r>
              <a:rPr lang="en-US" altLang="en-US" dirty="0">
                <a:solidFill>
                  <a:srgbClr val="A6A6A6"/>
                </a:solidFill>
                <a:latin typeface="+mj-lt"/>
              </a:rPr>
              <a:t>Treatment of unilateral retinoblastoma</a:t>
            </a:r>
          </a:p>
          <a:p>
            <a:pPr lvl="1">
              <a:buClr>
                <a:srgbClr val="BFBFBF"/>
              </a:buClr>
            </a:pPr>
            <a:r>
              <a:rPr lang="en-US" altLang="en-US" dirty="0">
                <a:solidFill>
                  <a:srgbClr val="A6A6A6"/>
                </a:solidFill>
                <a:latin typeface="+mj-lt"/>
              </a:rPr>
              <a:t>Treatment of bilateral retinoblastoma</a:t>
            </a:r>
          </a:p>
          <a:p>
            <a:pPr>
              <a:buClr>
                <a:schemeClr val="accent1"/>
              </a:buClr>
            </a:pPr>
            <a:r>
              <a:rPr lang="en-US" altLang="en-US" b="1" dirty="0">
                <a:solidFill>
                  <a:srgbClr val="1F497D"/>
                </a:solidFill>
                <a:latin typeface="+mj-lt"/>
              </a:rPr>
              <a:t>Treatment of extraocular retinoblastoma</a:t>
            </a:r>
          </a:p>
          <a:p>
            <a:pPr lvl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Treatment of orbital disease</a:t>
            </a:r>
          </a:p>
          <a:p>
            <a:pPr lvl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Treatment of metastatic disease</a:t>
            </a:r>
          </a:p>
        </p:txBody>
      </p:sp>
      <p:sp>
        <p:nvSpPr>
          <p:cNvPr id="55299" name="Slide Number Placeholder 3">
            <a:extLst>
              <a:ext uri="{FF2B5EF4-FFF2-40B4-BE49-F238E27FC236}">
                <a16:creationId xmlns:a16="http://schemas.microsoft.com/office/drawing/2014/main" id="{42A34704-9F10-C946-BFF3-86828C655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BDA224-759A-4BB5-9A94-C09FF052618D}" type="slidenum">
              <a:rPr lang="en-US" smtClean="0"/>
              <a:pPr>
                <a:spcBef>
                  <a:spcPct val="0"/>
                </a:spcBef>
                <a:buFontTx/>
                <a:buNone/>
              </a:pPr>
              <a:t>31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07FC53-F071-B34C-B20B-86562194BCE0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14014499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A9E9654-35CA-5341-87BB-C59A573CA56C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84D3C1C-7808-CE44-9ABB-55881E693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Extraocular Retinoblastoma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5B04E1-1937-AA43-87FC-77BF036B39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1" y="1539875"/>
            <a:ext cx="11610109" cy="4351338"/>
          </a:xfrm>
        </p:spPr>
        <p:txBody>
          <a:bodyPr/>
          <a:lstStyle/>
          <a:p>
            <a:pPr>
              <a:buClr>
                <a:schemeClr val="accent1"/>
              </a:buClr>
            </a:pPr>
            <a:r>
              <a:rPr lang="en-US" b="1" dirty="0">
                <a:latin typeface="+mj-lt"/>
              </a:rPr>
              <a:t>Orbital disease</a:t>
            </a:r>
          </a:p>
          <a:p>
            <a:pPr lvl="1">
              <a:buClr>
                <a:schemeClr val="accent1"/>
              </a:buClr>
            </a:pPr>
            <a:r>
              <a:rPr lang="en-US" dirty="0">
                <a:latin typeface="+mj-lt"/>
              </a:rPr>
              <a:t>Overt orbital disease, trans-scleral involvement, or + cut-end of optic nerve</a:t>
            </a:r>
          </a:p>
          <a:p>
            <a:pPr lvl="1">
              <a:buClr>
                <a:schemeClr val="accent1"/>
              </a:buClr>
            </a:pPr>
            <a:r>
              <a:rPr lang="en-US" dirty="0">
                <a:latin typeface="+mj-lt"/>
              </a:rPr>
              <a:t>Associated with pre-auricular or cervical nodal disease</a:t>
            </a:r>
          </a:p>
          <a:p>
            <a:pPr lvl="1">
              <a:buClr>
                <a:schemeClr val="accent1"/>
              </a:buClr>
            </a:pPr>
            <a:r>
              <a:rPr lang="en-US" dirty="0">
                <a:latin typeface="+mj-lt"/>
              </a:rPr>
              <a:t>Treatment with cisplatin-based therapy, enucleation, and radiation therapy is curative in &gt; 70% of the cases</a:t>
            </a:r>
          </a:p>
          <a:p>
            <a:pPr>
              <a:buClr>
                <a:schemeClr val="accent1"/>
              </a:buClr>
            </a:pPr>
            <a:r>
              <a:rPr lang="en-US" b="1" dirty="0">
                <a:latin typeface="+mj-lt"/>
              </a:rPr>
              <a:t>Extra-orbital disease</a:t>
            </a:r>
          </a:p>
          <a:p>
            <a:pPr lvl="1">
              <a:buClr>
                <a:schemeClr val="accent1"/>
              </a:buClr>
            </a:pPr>
            <a:r>
              <a:rPr lang="en-US" dirty="0">
                <a:latin typeface="+mj-lt"/>
              </a:rPr>
              <a:t>Very rare in the US</a:t>
            </a:r>
          </a:p>
          <a:p>
            <a:pPr lvl="1">
              <a:buClr>
                <a:schemeClr val="accent1"/>
              </a:buClr>
            </a:pPr>
            <a:r>
              <a:rPr lang="en-US" dirty="0">
                <a:latin typeface="+mj-lt"/>
              </a:rPr>
              <a:t>Metastatic sites: bone, bone marrow, liver, CNS</a:t>
            </a:r>
          </a:p>
          <a:p>
            <a:pPr lvl="1">
              <a:buClr>
                <a:schemeClr val="accent1"/>
              </a:buClr>
            </a:pPr>
            <a:r>
              <a:rPr lang="en-US" dirty="0">
                <a:latin typeface="+mj-lt"/>
              </a:rPr>
              <a:t>Extra-CNS disease is curable (70% survival) with cisplatin-based therapy and consolidation with high-dose chemotherapy and auto HSCT</a:t>
            </a:r>
          </a:p>
          <a:p>
            <a:pPr lvl="1">
              <a:buClr>
                <a:schemeClr val="accent1"/>
              </a:buClr>
            </a:pPr>
            <a:r>
              <a:rPr lang="en-US" dirty="0">
                <a:latin typeface="+mj-lt"/>
              </a:rPr>
              <a:t>CNS disease has a dismal prognosis</a:t>
            </a:r>
          </a:p>
        </p:txBody>
      </p:sp>
    </p:spTree>
    <p:extLst>
      <p:ext uri="{BB962C8B-B14F-4D97-AF65-F5344CB8AC3E}">
        <p14:creationId xmlns:p14="http://schemas.microsoft.com/office/powerpoint/2010/main" val="34386759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Title 1">
            <a:extLst>
              <a:ext uri="{FF2B5EF4-FFF2-40B4-BE49-F238E27FC236}">
                <a16:creationId xmlns:a16="http://schemas.microsoft.com/office/drawing/2014/main" id="{A831A6BC-7A27-EB44-B76E-C5F45B572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/>
              <a:t>Long Term Effects</a:t>
            </a:r>
          </a:p>
        </p:txBody>
      </p:sp>
      <p:sp>
        <p:nvSpPr>
          <p:cNvPr id="70658" name="Content Placeholder 2">
            <a:extLst>
              <a:ext uri="{FF2B5EF4-FFF2-40B4-BE49-F238E27FC236}">
                <a16:creationId xmlns:a16="http://schemas.microsoft.com/office/drawing/2014/main" id="{E168FD62-BC5B-7147-8406-5326D36946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4000"/>
            <a:ext cx="10515600" cy="4832349"/>
          </a:xfrm>
        </p:spPr>
        <p:txBody>
          <a:bodyPr>
            <a:normAutofit/>
          </a:bodyPr>
          <a:lstStyle/>
          <a:p>
            <a:pPr>
              <a:buClr>
                <a:schemeClr val="accent1"/>
              </a:buClr>
            </a:pPr>
            <a:r>
              <a:rPr lang="en-US" altLang="en-US" sz="2400" dirty="0">
                <a:latin typeface="+mj-lt"/>
              </a:rPr>
              <a:t>Chemotherapy</a:t>
            </a:r>
          </a:p>
          <a:p>
            <a:pPr lvl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+mj-lt"/>
              </a:rPr>
              <a:t>Hearing loss </a:t>
            </a:r>
          </a:p>
          <a:p>
            <a:pPr lvl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+mj-lt"/>
              </a:rPr>
              <a:t>Therapy-related AML (BUT, survivors of heritable RB do not have an added risk beyond chemotherapy exposure)</a:t>
            </a:r>
          </a:p>
          <a:p>
            <a:pPr lvl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+mj-lt"/>
              </a:rPr>
              <a:t>Cardiotoxicity</a:t>
            </a:r>
          </a:p>
          <a:p>
            <a:pPr>
              <a:buClr>
                <a:schemeClr val="accent1"/>
              </a:buClr>
            </a:pPr>
            <a:r>
              <a:rPr lang="en-US" altLang="en-US" sz="2400" dirty="0">
                <a:latin typeface="+mj-lt"/>
              </a:rPr>
              <a:t>Radiation</a:t>
            </a:r>
          </a:p>
          <a:p>
            <a:pPr lvl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+mj-lt"/>
              </a:rPr>
              <a:t>Facial deformity</a:t>
            </a:r>
          </a:p>
          <a:p>
            <a:pPr lvl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u="sng" dirty="0">
                <a:latin typeface="+mj-lt"/>
              </a:rPr>
              <a:t>Second malignant neoplasms</a:t>
            </a:r>
          </a:p>
          <a:p>
            <a:pPr>
              <a:buClr>
                <a:schemeClr val="accent1"/>
              </a:buClr>
            </a:pPr>
            <a:r>
              <a:rPr lang="en-US" altLang="en-US" sz="2400" dirty="0">
                <a:latin typeface="+mj-lt"/>
              </a:rPr>
              <a:t>Ocular </a:t>
            </a:r>
          </a:p>
          <a:p>
            <a:pPr lvl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+mj-lt"/>
              </a:rPr>
              <a:t>Decreased vision (tumor, treatment)</a:t>
            </a:r>
          </a:p>
          <a:p>
            <a:pPr lvl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+mj-lt"/>
              </a:rPr>
              <a:t>Retinal vasculopathy (tumor, RT, I-A chemo)</a:t>
            </a:r>
          </a:p>
          <a:p>
            <a:pPr lvl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+mj-lt"/>
              </a:rPr>
              <a:t>Xerophthalmia (RT)</a:t>
            </a:r>
          </a:p>
          <a:p>
            <a:pPr>
              <a:buClr>
                <a:schemeClr val="accent1"/>
              </a:buClr>
            </a:pPr>
            <a:r>
              <a:rPr lang="en-US" altLang="en-US" sz="2400" u="sng" dirty="0">
                <a:latin typeface="+mj-lt"/>
              </a:rPr>
              <a:t>Second malignant neoplasms</a:t>
            </a:r>
          </a:p>
          <a:p>
            <a:pPr lvl="1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altLang="en-US" sz="2000" dirty="0">
              <a:latin typeface="+mj-lt"/>
            </a:endParaRPr>
          </a:p>
        </p:txBody>
      </p:sp>
      <p:sp>
        <p:nvSpPr>
          <p:cNvPr id="70659" name="Slide Number Placeholder 3">
            <a:extLst>
              <a:ext uri="{FF2B5EF4-FFF2-40B4-BE49-F238E27FC236}">
                <a16:creationId xmlns:a16="http://schemas.microsoft.com/office/drawing/2014/main" id="{F5FBDE2E-4190-6F45-B728-597BBF22C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BDA224-759A-4BB5-9A94-C09FF052618D}" type="slidenum">
              <a:rPr lang="en-US" smtClean="0"/>
              <a:pPr>
                <a:spcBef>
                  <a:spcPct val="0"/>
                </a:spcBef>
                <a:buFontTx/>
                <a:buNone/>
              </a:pPr>
              <a:t>33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49B906-5572-5642-B64D-9F2979426169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32280853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Title 1">
            <a:extLst>
              <a:ext uri="{FF2B5EF4-FFF2-40B4-BE49-F238E27FC236}">
                <a16:creationId xmlns:a16="http://schemas.microsoft.com/office/drawing/2014/main" id="{56358EFC-3986-7F40-A0E0-304FA68EA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altLang="en-US" sz="3600" b="1" dirty="0"/>
              <a:t>Second Malignancies in Retinoblastoma Survivors</a:t>
            </a:r>
          </a:p>
        </p:txBody>
      </p:sp>
      <p:sp>
        <p:nvSpPr>
          <p:cNvPr id="69634" name="Content Placeholder 2">
            <a:extLst>
              <a:ext uri="{FF2B5EF4-FFF2-40B4-BE49-F238E27FC236}">
                <a16:creationId xmlns:a16="http://schemas.microsoft.com/office/drawing/2014/main" id="{F19459DD-B9BB-5940-923E-85D1A74B5A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8957"/>
            <a:ext cx="10515600" cy="4916895"/>
          </a:xfrm>
        </p:spPr>
        <p:txBody>
          <a:bodyPr>
            <a:normAutofit/>
          </a:bodyPr>
          <a:lstStyle/>
          <a:p>
            <a:pPr>
              <a:buClr>
                <a:schemeClr val="accent1"/>
              </a:buClr>
              <a:buFont typeface="Arial"/>
              <a:buChar char="•"/>
              <a:defRPr/>
            </a:pPr>
            <a:r>
              <a:rPr lang="en-US" dirty="0">
                <a:latin typeface="+mj-lt"/>
                <a:ea typeface="ＭＳ Ｐゴシック" charset="0"/>
                <a:cs typeface="Calibri" charset="0"/>
              </a:rPr>
              <a:t>Cumulative incidence 36% at 50 years*</a:t>
            </a:r>
          </a:p>
          <a:p>
            <a:pPr>
              <a:buClr>
                <a:schemeClr val="accent1"/>
              </a:buClr>
              <a:buFont typeface="Arial"/>
              <a:buChar char="•"/>
              <a:defRPr/>
            </a:pPr>
            <a:r>
              <a:rPr lang="en-US" u="sng" dirty="0">
                <a:latin typeface="+mj-lt"/>
                <a:ea typeface="ＭＳ Ｐゴシック" charset="0"/>
                <a:cs typeface="Calibri" charset="0"/>
              </a:rPr>
              <a:t>Most are radiation-induced:</a:t>
            </a:r>
          </a:p>
          <a:p>
            <a:pPr lvl="1">
              <a:buClr>
                <a:schemeClr val="accent1"/>
              </a:buClr>
              <a:buFont typeface="Arial"/>
              <a:buChar char="•"/>
              <a:defRPr/>
            </a:pPr>
            <a:r>
              <a:rPr lang="en-US" dirty="0">
                <a:latin typeface="+mj-lt"/>
                <a:ea typeface="ＭＳ Ｐゴシック" charset="0"/>
                <a:cs typeface="Calibri" charset="0"/>
              </a:rPr>
              <a:t>RT exposure almost doubles the risk (20% to 40%)</a:t>
            </a:r>
          </a:p>
          <a:p>
            <a:pPr lvl="1">
              <a:buClr>
                <a:schemeClr val="accent1"/>
              </a:buClr>
              <a:buFont typeface="Arial"/>
              <a:buChar char="•"/>
              <a:defRPr/>
            </a:pPr>
            <a:r>
              <a:rPr lang="en-US" dirty="0">
                <a:latin typeface="+mj-lt"/>
                <a:ea typeface="ＭＳ Ｐゴシック" charset="0"/>
                <a:cs typeface="Calibri" charset="0"/>
              </a:rPr>
              <a:t>60-70% of second malignancies are in the head and neck area</a:t>
            </a:r>
          </a:p>
          <a:p>
            <a:pPr lvl="1">
              <a:buClr>
                <a:schemeClr val="accent1"/>
              </a:buClr>
              <a:buFont typeface="Arial"/>
              <a:buChar char="•"/>
              <a:defRPr/>
            </a:pPr>
            <a:r>
              <a:rPr lang="en-US" dirty="0">
                <a:latin typeface="+mj-lt"/>
                <a:ea typeface="ＭＳ Ｐゴシック" charset="0"/>
                <a:cs typeface="Calibri" charset="0"/>
              </a:rPr>
              <a:t>Dose-effect</a:t>
            </a:r>
          </a:p>
          <a:p>
            <a:pPr lvl="1">
              <a:buClr>
                <a:schemeClr val="accent1"/>
              </a:buClr>
              <a:buFont typeface="Arial"/>
              <a:buChar char="•"/>
              <a:defRPr/>
            </a:pPr>
            <a:r>
              <a:rPr lang="en-US" dirty="0">
                <a:latin typeface="+mj-lt"/>
                <a:ea typeface="ＭＳ Ｐゴシック" charset="0"/>
                <a:cs typeface="Calibri" charset="0"/>
              </a:rPr>
              <a:t>Age-effect (higher risk for &lt; 1 </a:t>
            </a:r>
            <a:r>
              <a:rPr lang="en-US" dirty="0" err="1">
                <a:latin typeface="+mj-lt"/>
                <a:ea typeface="ＭＳ Ｐゴシック" charset="0"/>
                <a:cs typeface="Calibri" charset="0"/>
              </a:rPr>
              <a:t>yo</a:t>
            </a:r>
            <a:r>
              <a:rPr lang="en-US" dirty="0">
                <a:latin typeface="+mj-lt"/>
                <a:ea typeface="ＭＳ Ｐゴシック" charset="0"/>
                <a:cs typeface="Calibri" charset="0"/>
              </a:rPr>
              <a:t>)</a:t>
            </a:r>
          </a:p>
          <a:p>
            <a:pPr>
              <a:buClr>
                <a:schemeClr val="accent1"/>
              </a:buClr>
              <a:buFont typeface="Arial"/>
              <a:buChar char="•"/>
              <a:defRPr/>
            </a:pPr>
            <a:r>
              <a:rPr lang="en-US" u="sng" dirty="0">
                <a:latin typeface="+mj-lt"/>
                <a:ea typeface="ＭＳ Ｐゴシック" charset="0"/>
                <a:cs typeface="Calibri" charset="0"/>
              </a:rPr>
              <a:t>Malignancies:</a:t>
            </a:r>
          </a:p>
          <a:p>
            <a:pPr lvl="1">
              <a:buClr>
                <a:schemeClr val="accent1"/>
              </a:buClr>
              <a:buFont typeface="Arial"/>
              <a:buChar char="•"/>
              <a:defRPr/>
            </a:pPr>
            <a:r>
              <a:rPr lang="en-US" dirty="0">
                <a:latin typeface="+mj-lt"/>
                <a:ea typeface="ＭＳ Ｐゴシック" charset="0"/>
                <a:cs typeface="Calibri" charset="0"/>
              </a:rPr>
              <a:t>Osteosarcoma (25-40%): Most common inside and outside irradiated field</a:t>
            </a:r>
          </a:p>
          <a:p>
            <a:pPr lvl="1">
              <a:buClr>
                <a:schemeClr val="accent1"/>
              </a:buClr>
              <a:buFont typeface="Arial"/>
              <a:buChar char="•"/>
              <a:defRPr/>
            </a:pPr>
            <a:r>
              <a:rPr lang="en-US" dirty="0">
                <a:latin typeface="+mj-lt"/>
                <a:ea typeface="ＭＳ Ｐゴシック" charset="0"/>
                <a:cs typeface="Calibri" charset="0"/>
              </a:rPr>
              <a:t>Soft tissue sarcomas (10-15%): Inside &gt; outside irradiated field </a:t>
            </a:r>
            <a:r>
              <a:rPr lang="en-US" sz="2000" dirty="0">
                <a:latin typeface="+mj-lt"/>
                <a:ea typeface="ＭＳ Ｐゴシック" charset="0"/>
                <a:cs typeface="Calibri" charset="0"/>
              </a:rPr>
              <a:t>(</a:t>
            </a:r>
            <a:r>
              <a:rPr lang="en-US" sz="2000" dirty="0" err="1">
                <a:latin typeface="+mj-lt"/>
                <a:ea typeface="ＭＳ Ｐゴシック" charset="0"/>
                <a:cs typeface="Calibri" charset="0"/>
              </a:rPr>
              <a:t>leiomyosarcoma</a:t>
            </a:r>
            <a:r>
              <a:rPr lang="en-US" sz="2000" dirty="0">
                <a:latin typeface="+mj-lt"/>
                <a:ea typeface="ＭＳ Ｐゴシック" charset="0"/>
                <a:cs typeface="Calibri" charset="0"/>
              </a:rPr>
              <a:t> &gt; </a:t>
            </a:r>
            <a:r>
              <a:rPr lang="en-US" sz="2000" dirty="0" err="1">
                <a:latin typeface="+mj-lt"/>
                <a:ea typeface="ＭＳ Ｐゴシック" charset="0"/>
                <a:cs typeface="Calibri" charset="0"/>
              </a:rPr>
              <a:t>fibrosarcoma</a:t>
            </a:r>
            <a:r>
              <a:rPr lang="en-US" sz="2000" dirty="0">
                <a:latin typeface="+mj-lt"/>
                <a:ea typeface="ＭＳ Ｐゴシック" charset="0"/>
                <a:cs typeface="Calibri" charset="0"/>
              </a:rPr>
              <a:t> &gt; MFH &gt; STS NOS &gt; RMS)</a:t>
            </a:r>
            <a:endParaRPr lang="en-US" dirty="0">
              <a:latin typeface="+mj-lt"/>
              <a:ea typeface="ＭＳ Ｐゴシック" charset="0"/>
              <a:cs typeface="Calibri" charset="0"/>
            </a:endParaRPr>
          </a:p>
          <a:p>
            <a:pPr lvl="1">
              <a:buClr>
                <a:schemeClr val="accent1"/>
              </a:buClr>
              <a:buFont typeface="Arial"/>
              <a:buChar char="•"/>
              <a:defRPr/>
            </a:pPr>
            <a:r>
              <a:rPr lang="en-US" dirty="0">
                <a:latin typeface="+mj-lt"/>
                <a:ea typeface="ＭＳ Ｐゴシック" charset="0"/>
                <a:cs typeface="Calibri" charset="0"/>
              </a:rPr>
              <a:t>Melanoma and other skin cancers (15-20%)</a:t>
            </a:r>
          </a:p>
          <a:p>
            <a:pPr lvl="1">
              <a:buClr>
                <a:schemeClr val="accent1"/>
              </a:buClr>
              <a:buFont typeface="Arial"/>
              <a:buChar char="•"/>
              <a:defRPr/>
            </a:pPr>
            <a:r>
              <a:rPr lang="en-US" dirty="0">
                <a:latin typeface="+mj-lt"/>
                <a:ea typeface="ＭＳ Ｐゴシック" charset="0"/>
                <a:cs typeface="Calibri" charset="0"/>
              </a:rPr>
              <a:t>Lung cancer and other common cancers of adulthood</a:t>
            </a:r>
          </a:p>
          <a:p>
            <a:pPr marL="0" indent="0">
              <a:buClr>
                <a:schemeClr val="accent1"/>
              </a:buClr>
              <a:buNone/>
              <a:defRPr/>
            </a:pPr>
            <a:endParaRPr lang="en-US" dirty="0">
              <a:latin typeface="+mj-lt"/>
              <a:ea typeface="ＭＳ Ｐゴシック" charset="0"/>
              <a:cs typeface="Calibri" charset="0"/>
            </a:endParaRPr>
          </a:p>
        </p:txBody>
      </p:sp>
      <p:sp>
        <p:nvSpPr>
          <p:cNvPr id="68611" name="Slide Number Placeholder 3">
            <a:extLst>
              <a:ext uri="{FF2B5EF4-FFF2-40B4-BE49-F238E27FC236}">
                <a16:creationId xmlns:a16="http://schemas.microsoft.com/office/drawing/2014/main" id="{83A99A4E-964C-5F4F-B62F-37CD1F627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BDA224-759A-4BB5-9A94-C09FF052618D}" type="slidenum">
              <a:rPr lang="en-US" smtClean="0"/>
              <a:pPr>
                <a:spcBef>
                  <a:spcPct val="0"/>
                </a:spcBef>
                <a:buFontTx/>
                <a:buNone/>
              </a:pPr>
              <a:t>34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FBCEF04-B884-BD41-A6B0-B325A2746A9A}"/>
              </a:ext>
            </a:extLst>
          </p:cNvPr>
          <p:cNvSpPr/>
          <p:nvPr/>
        </p:nvSpPr>
        <p:spPr>
          <a:xfrm>
            <a:off x="3588646" y="6175852"/>
            <a:ext cx="5501186" cy="360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28675">
              <a:lnSpc>
                <a:spcPct val="97000"/>
              </a:lnSpc>
              <a:buClr>
                <a:srgbClr val="000000"/>
              </a:buClr>
              <a:buSzPct val="45000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</a:tabLst>
              <a:defRPr/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*Kleinerman, R. A. et al. J </a:t>
            </a:r>
            <a:r>
              <a:rPr lang="en-GB" dirty="0" err="1">
                <a:solidFill>
                  <a:schemeClr val="bg1">
                    <a:lumMod val="50000"/>
                  </a:schemeClr>
                </a:solidFill>
              </a:rPr>
              <a:t>Clin</a:t>
            </a: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 Oncol; 23:2272-2279 2005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D91A7F-25E4-7448-9AE6-BD9EBE77976A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11651915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2">
            <a:extLst>
              <a:ext uri="{FF2B5EF4-FFF2-40B4-BE49-F238E27FC236}">
                <a16:creationId xmlns:a16="http://schemas.microsoft.com/office/drawing/2014/main" id="{A47D9965-C3EF-784A-B7BC-0A47AAB88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en-US" altLang="en-US" b="1">
                <a:solidFill>
                  <a:srgbClr val="000000"/>
                </a:solidFill>
              </a:rPr>
              <a:t>Trilateral Retinoblastoma</a:t>
            </a:r>
          </a:p>
        </p:txBody>
      </p:sp>
      <p:sp>
        <p:nvSpPr>
          <p:cNvPr id="69634" name="Rectangle 3">
            <a:extLst>
              <a:ext uri="{FF2B5EF4-FFF2-40B4-BE49-F238E27FC236}">
                <a16:creationId xmlns:a16="http://schemas.microsoft.com/office/drawing/2014/main" id="{3EE47BA2-4561-3B41-84EB-E23D392EF8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1" y="1690688"/>
            <a:ext cx="11610109" cy="4486275"/>
          </a:xfrm>
        </p:spPr>
        <p:txBody>
          <a:bodyPr/>
          <a:lstStyle/>
          <a:p>
            <a:pPr eaLnBrk="1" hangingPunct="1">
              <a:buClr>
                <a:schemeClr val="accent1"/>
              </a:buClr>
            </a:pPr>
            <a:r>
              <a:rPr lang="en-US" altLang="en-US" sz="2400" dirty="0">
                <a:latin typeface="+mj-lt"/>
              </a:rPr>
              <a:t>Bilateral RBL + asynchronous </a:t>
            </a:r>
            <a:br>
              <a:rPr lang="en-US" altLang="en-US" sz="2400" dirty="0">
                <a:latin typeface="+mj-lt"/>
              </a:rPr>
            </a:br>
            <a:r>
              <a:rPr lang="en-US" altLang="en-US" sz="2400" dirty="0">
                <a:latin typeface="+mj-lt"/>
              </a:rPr>
              <a:t>midline intracranial tumors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 err="1">
                <a:latin typeface="+mj-lt"/>
              </a:rPr>
              <a:t>Pineoblastomas</a:t>
            </a:r>
            <a:endParaRPr lang="en-US" altLang="en-US" sz="2000" dirty="0">
              <a:latin typeface="+mj-lt"/>
            </a:endParaRP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+mj-lt"/>
              </a:rPr>
              <a:t>3-9% of bilateral RBL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+mj-lt"/>
              </a:rPr>
              <a:t>Median interval B-RBL to T-RBL: 35 m.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+mj-lt"/>
              </a:rPr>
              <a:t>Very poor prognosis</a:t>
            </a:r>
          </a:p>
          <a:p>
            <a:pPr eaLnBrk="1" hangingPunct="1">
              <a:buClr>
                <a:schemeClr val="accent1"/>
              </a:buClr>
            </a:pPr>
            <a:r>
              <a:rPr lang="en-US" altLang="en-US" sz="2400" dirty="0">
                <a:latin typeface="+mj-lt"/>
              </a:rPr>
              <a:t>Lower vertebrates: Pineal gland is a photoreceptive organ</a:t>
            </a:r>
          </a:p>
          <a:p>
            <a:pPr eaLnBrk="1" hangingPunct="1">
              <a:buClr>
                <a:schemeClr val="accent1"/>
              </a:buClr>
            </a:pPr>
            <a:r>
              <a:rPr lang="en-US" altLang="en-US" sz="2400" dirty="0">
                <a:latin typeface="+mj-lt"/>
              </a:rPr>
              <a:t>Screening: MRI every 6 months until 5 years of age for children with bilateral RB (although unclear impact on outcome)</a:t>
            </a:r>
          </a:p>
        </p:txBody>
      </p:sp>
      <p:sp>
        <p:nvSpPr>
          <p:cNvPr id="69637" name="Slide Number Placeholder 5">
            <a:extLst>
              <a:ext uri="{FF2B5EF4-FFF2-40B4-BE49-F238E27FC236}">
                <a16:creationId xmlns:a16="http://schemas.microsoft.com/office/drawing/2014/main" id="{9FA2BF41-91FE-5A44-98B7-E5CD37C6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BDA224-759A-4BB5-9A94-C09FF052618D}" type="slidenum">
              <a:rPr lang="en-US" smtClean="0"/>
              <a:pPr>
                <a:spcBef>
                  <a:spcPct val="0"/>
                </a:spcBef>
                <a:buFontTx/>
                <a:buNone/>
              </a:pPr>
              <a:t>35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pic>
        <p:nvPicPr>
          <p:cNvPr id="69635" name="Picture 4" descr="001SSJDC132005072217095941">
            <a:extLst>
              <a:ext uri="{FF2B5EF4-FFF2-40B4-BE49-F238E27FC236}">
                <a16:creationId xmlns:a16="http://schemas.microsoft.com/office/drawing/2014/main" id="{EDB77844-ED96-2C4F-8C2F-DF9E75C807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1" y="1447800"/>
            <a:ext cx="1971675" cy="2490788"/>
          </a:xfrm>
          <a:prstGeom prst="rect">
            <a:avLst/>
          </a:prstGeom>
          <a:noFill/>
          <a:ln w="9525">
            <a:solidFill>
              <a:srgbClr val="4F81B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636" name="AutoShape 5">
            <a:extLst>
              <a:ext uri="{FF2B5EF4-FFF2-40B4-BE49-F238E27FC236}">
                <a16:creationId xmlns:a16="http://schemas.microsoft.com/office/drawing/2014/main" id="{C0C9B3A2-4572-8643-BA48-9A8B1ED78F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6200" y="2819400"/>
            <a:ext cx="1295400" cy="228600"/>
          </a:xfrm>
          <a:prstGeom prst="rightArrow">
            <a:avLst>
              <a:gd name="adj1" fmla="val 50000"/>
              <a:gd name="adj2" fmla="val 141667"/>
            </a:avLst>
          </a:prstGeom>
          <a:solidFill>
            <a:srgbClr val="95B3D7"/>
          </a:solidFill>
          <a:ln w="9525">
            <a:solidFill>
              <a:srgbClr val="4F81BD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37EB74-FDE3-3B46-8F3C-478ACC4952B2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1247741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>
            <a:extLst>
              <a:ext uri="{FF2B5EF4-FFF2-40B4-BE49-F238E27FC236}">
                <a16:creationId xmlns:a16="http://schemas.microsoft.com/office/drawing/2014/main" id="{4A25B738-A550-A247-9356-4AA5915A5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eaLnBrk="1" hangingPunct="1"/>
            <a:r>
              <a:rPr lang="en-US" altLang="en-US" sz="4000" b="1" dirty="0"/>
              <a:t>Retinoblastoma</a:t>
            </a:r>
            <a:br>
              <a:rPr lang="en-US" altLang="en-US" b="1" dirty="0"/>
            </a:br>
            <a:r>
              <a:rPr lang="en-US" altLang="en-US" sz="3200" b="1" dirty="0"/>
              <a:t>Two Clinical Forms</a:t>
            </a:r>
            <a:endParaRPr lang="en-US" altLang="en-US" sz="4800" b="1" dirty="0"/>
          </a:p>
        </p:txBody>
      </p:sp>
      <p:sp>
        <p:nvSpPr>
          <p:cNvPr id="20482" name="Rectangle 3">
            <a:extLst>
              <a:ext uri="{FF2B5EF4-FFF2-40B4-BE49-F238E27FC236}">
                <a16:creationId xmlns:a16="http://schemas.microsoft.com/office/drawing/2014/main" id="{11F0712A-13A9-754C-BCE5-8139C7F24F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Clr>
                <a:schemeClr val="accent1"/>
              </a:buClr>
            </a:pPr>
            <a:r>
              <a:rPr lang="en-US" altLang="en-US" u="sng" dirty="0">
                <a:solidFill>
                  <a:srgbClr val="000000"/>
                </a:solidFill>
                <a:latin typeface="+mj-lt"/>
              </a:rPr>
              <a:t>Non-heritable, unilateral or unifocal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0000"/>
                </a:solidFill>
                <a:latin typeface="+mj-lt"/>
              </a:rPr>
              <a:t>75% of patients 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0000"/>
                </a:solidFill>
                <a:latin typeface="+mj-lt"/>
              </a:rPr>
              <a:t>Mutation of both alleles in a somatic cell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0000"/>
                </a:solidFill>
                <a:latin typeface="+mj-lt"/>
              </a:rPr>
              <a:t>Median time to diagnosis: 29-30 months</a:t>
            </a:r>
          </a:p>
          <a:p>
            <a:pPr eaLnBrk="1" hangingPunct="1">
              <a:buClr>
                <a:schemeClr val="accent1"/>
              </a:buClr>
            </a:pPr>
            <a:r>
              <a:rPr lang="en-US" altLang="en-US" u="sng" dirty="0">
                <a:solidFill>
                  <a:srgbClr val="000000"/>
                </a:solidFill>
                <a:latin typeface="+mj-lt"/>
              </a:rPr>
              <a:t>Heritable, bilateral, multifocal 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0000"/>
                </a:solidFill>
                <a:latin typeface="+mj-lt"/>
              </a:rPr>
              <a:t>25% of patients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0000"/>
                </a:solidFill>
                <a:latin typeface="+mj-lt"/>
              </a:rPr>
              <a:t>Germline mutation of </a:t>
            </a:r>
            <a:r>
              <a:rPr lang="en-US" altLang="en-US" i="1" dirty="0">
                <a:solidFill>
                  <a:srgbClr val="000000"/>
                </a:solidFill>
                <a:latin typeface="+mj-lt"/>
              </a:rPr>
              <a:t>RB1</a:t>
            </a:r>
          </a:p>
          <a:p>
            <a:pPr lvl="2" eaLnBrk="1" hangingPunct="1">
              <a:buClr>
                <a:schemeClr val="accent1"/>
              </a:buClr>
            </a:pPr>
            <a:r>
              <a:rPr lang="en-US" altLang="en-US" dirty="0">
                <a:solidFill>
                  <a:srgbClr val="000000"/>
                </a:solidFill>
                <a:latin typeface="+mj-lt"/>
              </a:rPr>
              <a:t>25% cases: Inherited from a carrier parent</a:t>
            </a:r>
          </a:p>
          <a:p>
            <a:pPr lvl="2" eaLnBrk="1" hangingPunct="1">
              <a:buClr>
                <a:schemeClr val="accent1"/>
              </a:buClr>
            </a:pPr>
            <a:r>
              <a:rPr lang="en-US" altLang="en-US" dirty="0">
                <a:solidFill>
                  <a:srgbClr val="000000"/>
                </a:solidFill>
                <a:latin typeface="+mj-lt"/>
              </a:rPr>
              <a:t>75% cases: </a:t>
            </a:r>
            <a:r>
              <a:rPr lang="ja-JP" altLang="en-US">
                <a:solidFill>
                  <a:srgbClr val="000000"/>
                </a:solidFill>
                <a:latin typeface="+mj-lt"/>
              </a:rPr>
              <a:t>“</a:t>
            </a:r>
            <a:r>
              <a:rPr lang="en-US" altLang="ja-JP" dirty="0">
                <a:solidFill>
                  <a:srgbClr val="000000"/>
                </a:solidFill>
                <a:latin typeface="+mj-lt"/>
              </a:rPr>
              <a:t>de novo</a:t>
            </a:r>
            <a:r>
              <a:rPr lang="ja-JP" altLang="en-US">
                <a:solidFill>
                  <a:srgbClr val="000000"/>
                </a:solidFill>
                <a:latin typeface="+mj-lt"/>
              </a:rPr>
              <a:t>”</a:t>
            </a:r>
            <a:r>
              <a:rPr lang="en-US" altLang="ja-JP" dirty="0">
                <a:solidFill>
                  <a:srgbClr val="000000"/>
                </a:solidFill>
                <a:latin typeface="+mj-lt"/>
              </a:rPr>
              <a:t> mutation early in embryogenesis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0000"/>
                </a:solidFill>
                <a:latin typeface="+mj-lt"/>
              </a:rPr>
              <a:t>Median time to diagnosis: 14-16 months</a:t>
            </a:r>
          </a:p>
        </p:txBody>
      </p:sp>
      <p:sp>
        <p:nvSpPr>
          <p:cNvPr id="20483" name="Slide Number Placeholder 3">
            <a:extLst>
              <a:ext uri="{FF2B5EF4-FFF2-40B4-BE49-F238E27FC236}">
                <a16:creationId xmlns:a16="http://schemas.microsoft.com/office/drawing/2014/main" id="{6B49886D-E2FD-C149-89E2-BE2C871DC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BDA224-759A-4BB5-9A94-C09FF052618D}" type="slidenum">
              <a:rPr lang="en-US" smtClean="0"/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E168237-E0AE-D44B-9D76-4BF0DFC98C7A}"/>
              </a:ext>
            </a:extLst>
          </p:cNvPr>
          <p:cNvSpPr txBox="1"/>
          <p:nvPr/>
        </p:nvSpPr>
        <p:spPr>
          <a:xfrm>
            <a:off x="8774718" y="45522"/>
            <a:ext cx="3417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Basic Science and Pathophysiology</a:t>
            </a:r>
          </a:p>
        </p:txBody>
      </p:sp>
    </p:spTree>
    <p:extLst>
      <p:ext uri="{BB962C8B-B14F-4D97-AF65-F5344CB8AC3E}">
        <p14:creationId xmlns:p14="http://schemas.microsoft.com/office/powerpoint/2010/main" val="19343667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>
            <a:extLst>
              <a:ext uri="{FF2B5EF4-FFF2-40B4-BE49-F238E27FC236}">
                <a16:creationId xmlns:a16="http://schemas.microsoft.com/office/drawing/2014/main" id="{8D23F00B-5085-6845-969B-EE87D5918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 dirty="0"/>
              <a:t>Retinoblastoma</a:t>
            </a:r>
            <a:br>
              <a:rPr lang="en-US" altLang="en-US" b="1" dirty="0"/>
            </a:br>
            <a:r>
              <a:rPr lang="en-US" altLang="en-US" sz="3200" b="1" dirty="0"/>
              <a:t>Biology</a:t>
            </a:r>
            <a:endParaRPr lang="en-US" altLang="en-US" b="1" dirty="0"/>
          </a:p>
        </p:txBody>
      </p:sp>
      <p:sp>
        <p:nvSpPr>
          <p:cNvPr id="21506" name="Content Placeholder 2">
            <a:extLst>
              <a:ext uri="{FF2B5EF4-FFF2-40B4-BE49-F238E27FC236}">
                <a16:creationId xmlns:a16="http://schemas.microsoft.com/office/drawing/2014/main" id="{DBE98782-61A7-9A43-A08C-94C6DA5F2B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dirty="0">
                <a:latin typeface="+mj-lt"/>
                <a:ea typeface="ＭＳ Ｐゴシック" charset="0"/>
              </a:rPr>
              <a:t>Biallelic inactivation of </a:t>
            </a:r>
            <a:r>
              <a:rPr lang="en-US" i="1" dirty="0">
                <a:latin typeface="+mj-lt"/>
                <a:ea typeface="ＭＳ Ｐゴシック" charset="0"/>
              </a:rPr>
              <a:t>RB1</a:t>
            </a:r>
            <a:r>
              <a:rPr lang="en-US" dirty="0">
                <a:latin typeface="+mj-lt"/>
                <a:ea typeface="ＭＳ Ｐゴシック" charset="0"/>
              </a:rPr>
              <a:t> almost universal</a:t>
            </a:r>
          </a:p>
          <a:p>
            <a:pPr lvl="1">
              <a:buClr>
                <a:schemeClr val="accent1"/>
              </a:buClr>
              <a:buFont typeface="Arial" charset="0"/>
              <a:buChar char="–"/>
              <a:defRPr/>
            </a:pPr>
            <a:r>
              <a:rPr lang="en-US" dirty="0">
                <a:latin typeface="+mj-lt"/>
                <a:ea typeface="ＭＳ Ｐゴシック" charset="0"/>
              </a:rPr>
              <a:t>First hit is </a:t>
            </a:r>
            <a:r>
              <a:rPr lang="en-US" u="sng" dirty="0">
                <a:latin typeface="+mj-lt"/>
                <a:ea typeface="ＭＳ Ｐゴシック" charset="0"/>
              </a:rPr>
              <a:t>germline</a:t>
            </a:r>
            <a:r>
              <a:rPr lang="en-US" dirty="0">
                <a:latin typeface="+mj-lt"/>
                <a:ea typeface="ＭＳ Ｐゴシック" charset="0"/>
              </a:rPr>
              <a:t> in heritable form and </a:t>
            </a:r>
            <a:r>
              <a:rPr lang="en-US" u="sng" dirty="0">
                <a:latin typeface="+mj-lt"/>
                <a:ea typeface="ＭＳ Ｐゴシック" charset="0"/>
              </a:rPr>
              <a:t>somatic</a:t>
            </a:r>
            <a:r>
              <a:rPr lang="en-US" dirty="0">
                <a:latin typeface="+mj-lt"/>
                <a:ea typeface="ＭＳ Ｐゴシック" charset="0"/>
              </a:rPr>
              <a:t> in sporadic non-heritable form</a:t>
            </a:r>
          </a:p>
          <a:p>
            <a:pPr lvl="2">
              <a:buClr>
                <a:schemeClr val="accent1"/>
              </a:buClr>
              <a:buFont typeface="Arial" charset="0"/>
              <a:buChar char="–"/>
              <a:defRPr/>
            </a:pPr>
            <a:r>
              <a:rPr lang="en-US" dirty="0">
                <a:latin typeface="+mj-lt"/>
                <a:ea typeface="ＭＳ Ｐゴシック" charset="0"/>
              </a:rPr>
              <a:t>Germline </a:t>
            </a:r>
            <a:r>
              <a:rPr lang="en-US" i="1" dirty="0">
                <a:latin typeface="+mj-lt"/>
                <a:ea typeface="ＭＳ Ｐゴシック" charset="0"/>
              </a:rPr>
              <a:t>RB1</a:t>
            </a:r>
            <a:r>
              <a:rPr lang="en-US" dirty="0">
                <a:latin typeface="+mj-lt"/>
                <a:ea typeface="ＭＳ Ｐゴシック" charset="0"/>
              </a:rPr>
              <a:t> mutations often occur in paternal allele (paternal environmental exposures)</a:t>
            </a:r>
          </a:p>
          <a:p>
            <a:pPr lvl="2">
              <a:buClr>
                <a:schemeClr val="accent1"/>
              </a:buClr>
              <a:buFont typeface="Arial" charset="0"/>
              <a:buChar char="–"/>
              <a:defRPr/>
            </a:pPr>
            <a:r>
              <a:rPr lang="en-US" dirty="0">
                <a:latin typeface="+mj-lt"/>
                <a:ea typeface="ＭＳ Ｐゴシック" charset="0"/>
              </a:rPr>
              <a:t>Germline </a:t>
            </a:r>
            <a:r>
              <a:rPr lang="en-US" i="1" dirty="0">
                <a:latin typeface="+mj-lt"/>
                <a:ea typeface="ＭＳ Ｐゴシック" charset="0"/>
              </a:rPr>
              <a:t>RB1</a:t>
            </a:r>
            <a:r>
              <a:rPr lang="en-US" dirty="0">
                <a:latin typeface="+mj-lt"/>
                <a:ea typeface="ＭＳ Ｐゴシック" charset="0"/>
              </a:rPr>
              <a:t> deletions (3-5%) are associated with intellectual disability and dysmorphic features (13q- syndrome)</a:t>
            </a:r>
          </a:p>
          <a:p>
            <a:pPr lvl="1">
              <a:buClr>
                <a:schemeClr val="accent1"/>
              </a:buClr>
              <a:buFont typeface="Arial" charset="0"/>
              <a:buChar char="–"/>
              <a:defRPr/>
            </a:pPr>
            <a:r>
              <a:rPr lang="en-US" dirty="0">
                <a:latin typeface="+mj-lt"/>
                <a:ea typeface="ＭＳ Ｐゴシック" charset="0"/>
              </a:rPr>
              <a:t>Additional events required for transformation</a:t>
            </a:r>
          </a:p>
          <a:p>
            <a:pPr lvl="2"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dirty="0">
                <a:latin typeface="+mj-lt"/>
                <a:ea typeface="ＭＳ Ｐゴシック" charset="0"/>
              </a:rPr>
              <a:t>P53 pathway: </a:t>
            </a:r>
            <a:r>
              <a:rPr lang="en-US" i="1" dirty="0">
                <a:latin typeface="+mj-lt"/>
                <a:ea typeface="ＭＳ Ｐゴシック" charset="0"/>
              </a:rPr>
              <a:t>MDM2</a:t>
            </a:r>
            <a:r>
              <a:rPr lang="en-US" dirty="0">
                <a:latin typeface="+mj-lt"/>
                <a:ea typeface="ＭＳ Ｐゴシック" charset="0"/>
              </a:rPr>
              <a:t> and </a:t>
            </a:r>
            <a:r>
              <a:rPr lang="en-US" i="1" dirty="0">
                <a:latin typeface="+mj-lt"/>
                <a:ea typeface="ＭＳ Ｐゴシック" charset="0"/>
              </a:rPr>
              <a:t>MDM4</a:t>
            </a:r>
            <a:r>
              <a:rPr lang="en-US" dirty="0">
                <a:latin typeface="+mj-lt"/>
                <a:ea typeface="ＭＳ Ｐゴシック" charset="0"/>
              </a:rPr>
              <a:t> amplification</a:t>
            </a:r>
          </a:p>
          <a:p>
            <a:pPr lvl="2"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dirty="0">
                <a:latin typeface="+mj-lt"/>
                <a:ea typeface="ＭＳ Ｐゴシック" charset="0"/>
              </a:rPr>
              <a:t>Epigenetics </a:t>
            </a:r>
          </a:p>
          <a:p>
            <a:pPr lvl="3">
              <a:buClr>
                <a:schemeClr val="accent1"/>
              </a:buClr>
              <a:buFont typeface="Arial" charset="0"/>
              <a:buChar char="–"/>
              <a:defRPr/>
            </a:pPr>
            <a:r>
              <a:rPr lang="en-US" i="1" dirty="0">
                <a:latin typeface="+mj-lt"/>
                <a:ea typeface="ＭＳ Ｐゴシック" charset="0"/>
              </a:rPr>
              <a:t>BCOR</a:t>
            </a:r>
            <a:r>
              <a:rPr lang="en-US" dirty="0">
                <a:latin typeface="+mj-lt"/>
                <a:ea typeface="ＭＳ Ｐゴシック" charset="0"/>
              </a:rPr>
              <a:t> mutations</a:t>
            </a:r>
          </a:p>
          <a:p>
            <a:pPr lvl="3">
              <a:buClr>
                <a:schemeClr val="accent1"/>
              </a:buClr>
              <a:buFont typeface="Arial" charset="0"/>
              <a:buChar char="–"/>
              <a:defRPr/>
            </a:pPr>
            <a:r>
              <a:rPr lang="en-US" i="1" dirty="0">
                <a:latin typeface="+mj-lt"/>
                <a:ea typeface="ＭＳ Ｐゴシック" charset="0"/>
              </a:rPr>
              <a:t>SYK</a:t>
            </a:r>
            <a:r>
              <a:rPr lang="en-US" dirty="0">
                <a:latin typeface="+mj-lt"/>
                <a:ea typeface="ＭＳ Ｐゴシック" charset="0"/>
              </a:rPr>
              <a:t> </a:t>
            </a:r>
            <a:r>
              <a:rPr lang="en-US" dirty="0" err="1">
                <a:latin typeface="+mj-lt"/>
                <a:ea typeface="ＭＳ Ｐゴシック" charset="0"/>
              </a:rPr>
              <a:t>upregulation</a:t>
            </a:r>
            <a:endParaRPr lang="en-US" dirty="0">
              <a:latin typeface="+mj-lt"/>
              <a:ea typeface="ＭＳ Ｐゴシック" charset="0"/>
            </a:endParaRPr>
          </a:p>
          <a:p>
            <a:pPr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dirty="0">
                <a:latin typeface="+mj-lt"/>
                <a:ea typeface="ＭＳ Ｐゴシック" charset="0"/>
              </a:rPr>
              <a:t>Wild type </a:t>
            </a:r>
            <a:r>
              <a:rPr lang="en-US" i="1" dirty="0">
                <a:latin typeface="+mj-lt"/>
                <a:ea typeface="ＭＳ Ｐゴシック" charset="0"/>
              </a:rPr>
              <a:t>RB1</a:t>
            </a:r>
            <a:r>
              <a:rPr lang="en-US" dirty="0">
                <a:latin typeface="+mj-lt"/>
                <a:ea typeface="ＭＳ Ｐゴシック" charset="0"/>
              </a:rPr>
              <a:t> (1.5%): </a:t>
            </a:r>
            <a:r>
              <a:rPr lang="en-US" i="1" dirty="0">
                <a:latin typeface="+mj-lt"/>
                <a:ea typeface="ＭＳ Ｐゴシック" charset="0"/>
              </a:rPr>
              <a:t>MYCN</a:t>
            </a:r>
            <a:r>
              <a:rPr lang="en-US" dirty="0">
                <a:latin typeface="+mj-lt"/>
                <a:ea typeface="ＭＳ Ｐゴシック" charset="0"/>
              </a:rPr>
              <a:t> amplification</a:t>
            </a:r>
          </a:p>
          <a:p>
            <a:pPr lvl="1"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dirty="0">
                <a:latin typeface="+mj-lt"/>
                <a:ea typeface="ＭＳ Ｐゴシック" charset="0"/>
              </a:rPr>
              <a:t>Associated with worse outcome</a:t>
            </a:r>
          </a:p>
          <a:p>
            <a:pPr marL="0" indent="0">
              <a:buClr>
                <a:schemeClr val="accent1"/>
              </a:buClr>
              <a:buNone/>
              <a:defRPr/>
            </a:pPr>
            <a:endParaRPr lang="en-US" dirty="0">
              <a:latin typeface="+mj-lt"/>
              <a:ea typeface="ＭＳ Ｐゴシック" charset="0"/>
            </a:endParaRPr>
          </a:p>
        </p:txBody>
      </p:sp>
      <p:sp>
        <p:nvSpPr>
          <p:cNvPr id="21507" name="Slide Number Placeholder 3">
            <a:extLst>
              <a:ext uri="{FF2B5EF4-FFF2-40B4-BE49-F238E27FC236}">
                <a16:creationId xmlns:a16="http://schemas.microsoft.com/office/drawing/2014/main" id="{AF149C9F-8F7A-8541-8262-3AF8CEEDA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BDA224-759A-4BB5-9A94-C09FF052618D}" type="slidenum">
              <a:rPr lang="en-US" smtClean="0"/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D89249-3EA6-1A4E-875B-DF06735D1142}"/>
              </a:ext>
            </a:extLst>
          </p:cNvPr>
          <p:cNvSpPr txBox="1"/>
          <p:nvPr/>
        </p:nvSpPr>
        <p:spPr>
          <a:xfrm>
            <a:off x="8774718" y="45522"/>
            <a:ext cx="3417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Basic Science and Pathophysiology</a:t>
            </a:r>
          </a:p>
        </p:txBody>
      </p:sp>
    </p:spTree>
    <p:extLst>
      <p:ext uri="{BB962C8B-B14F-4D97-AF65-F5344CB8AC3E}">
        <p14:creationId xmlns:p14="http://schemas.microsoft.com/office/powerpoint/2010/main" val="492555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le 1">
            <a:extLst>
              <a:ext uri="{FF2B5EF4-FFF2-40B4-BE49-F238E27FC236}">
                <a16:creationId xmlns:a16="http://schemas.microsoft.com/office/drawing/2014/main" id="{F6FD4AAA-7F05-5046-A31F-7F5BA16DC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altLang="en-US" sz="4000" b="1" dirty="0"/>
              <a:t>Genetics and Genetic Counseling</a:t>
            </a:r>
            <a:br>
              <a:rPr lang="en-US" altLang="en-US" sz="4000" b="1" dirty="0"/>
            </a:br>
            <a:r>
              <a:rPr lang="en-US" altLang="en-US" sz="3200" b="1" dirty="0"/>
              <a:t>Heritable Retinoblastoma</a:t>
            </a:r>
            <a:endParaRPr lang="en-US" altLang="en-US" sz="4000" b="1" dirty="0">
              <a:latin typeface="Arial Narrow" panose="020B0604020202020204" pitchFamily="34" charset="0"/>
            </a:endParaRPr>
          </a:p>
        </p:txBody>
      </p:sp>
      <p:sp>
        <p:nvSpPr>
          <p:cNvPr id="60418" name="Content Placeholder 2">
            <a:extLst>
              <a:ext uri="{FF2B5EF4-FFF2-40B4-BE49-F238E27FC236}">
                <a16:creationId xmlns:a16="http://schemas.microsoft.com/office/drawing/2014/main" id="{EBBA12E4-08F6-6649-B7EE-87F26EB5DC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1"/>
              </a:buClr>
            </a:pPr>
            <a:r>
              <a:rPr lang="en-US" altLang="en-US" u="sng" dirty="0">
                <a:latin typeface="+mj-lt"/>
              </a:rPr>
              <a:t>Facts to remember</a:t>
            </a:r>
          </a:p>
          <a:p>
            <a:pPr lvl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i="1" dirty="0">
                <a:latin typeface="+mj-lt"/>
              </a:rPr>
              <a:t>RB1</a:t>
            </a:r>
            <a:r>
              <a:rPr lang="en-US" altLang="en-US" dirty="0">
                <a:latin typeface="+mj-lt"/>
              </a:rPr>
              <a:t> germline mutation </a:t>
            </a:r>
            <a:r>
              <a:rPr lang="en-US" altLang="en-US" dirty="0">
                <a:latin typeface="+mj-lt"/>
                <a:sym typeface="Wingdings" pitchFamily="2" charset="2"/>
              </a:rPr>
              <a:t>is associated with &gt;90% penetrance to develop RB</a:t>
            </a:r>
          </a:p>
          <a:p>
            <a:pPr lvl="2">
              <a:buClr>
                <a:schemeClr val="accent1"/>
              </a:buClr>
            </a:pPr>
            <a:r>
              <a:rPr lang="en-US" altLang="en-US" dirty="0">
                <a:latin typeface="+mj-lt"/>
                <a:sym typeface="Wingdings" pitchFamily="2" charset="2"/>
              </a:rPr>
              <a:t>“Silent carriers” are very rare</a:t>
            </a:r>
          </a:p>
          <a:p>
            <a:pPr lvl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sym typeface="Wingdings" pitchFamily="2" charset="2"/>
              </a:rPr>
              <a:t>All patients with bilateral RB have a </a:t>
            </a:r>
            <a:r>
              <a:rPr lang="en-US" altLang="en-US" i="1" dirty="0">
                <a:latin typeface="+mj-lt"/>
                <a:sym typeface="Wingdings" pitchFamily="2" charset="2"/>
              </a:rPr>
              <a:t>RB1 </a:t>
            </a:r>
            <a:r>
              <a:rPr lang="en-US" altLang="en-US" dirty="0">
                <a:latin typeface="+mj-lt"/>
                <a:sym typeface="Wingdings" pitchFamily="2" charset="2"/>
              </a:rPr>
              <a:t>germline mutation</a:t>
            </a:r>
          </a:p>
          <a:p>
            <a:pPr lvl="2">
              <a:buClr>
                <a:schemeClr val="accent1"/>
              </a:buClr>
            </a:pPr>
            <a:r>
              <a:rPr lang="en-US" altLang="en-US" dirty="0">
                <a:latin typeface="+mj-lt"/>
                <a:sym typeface="Wingdings" pitchFamily="2" charset="2"/>
              </a:rPr>
              <a:t>25% inherited, 75% </a:t>
            </a:r>
            <a:r>
              <a:rPr lang="ja-JP" altLang="en-US">
                <a:latin typeface="+mj-lt"/>
                <a:sym typeface="Wingdings" pitchFamily="2" charset="2"/>
              </a:rPr>
              <a:t>‘</a:t>
            </a:r>
            <a:r>
              <a:rPr lang="en-US" altLang="ja-JP" dirty="0">
                <a:latin typeface="+mj-lt"/>
                <a:sym typeface="Wingdings" pitchFamily="2" charset="2"/>
              </a:rPr>
              <a:t>de novo</a:t>
            </a:r>
            <a:r>
              <a:rPr lang="ja-JP" altLang="en-US">
                <a:latin typeface="+mj-lt"/>
                <a:sym typeface="Wingdings" pitchFamily="2" charset="2"/>
              </a:rPr>
              <a:t>’</a:t>
            </a:r>
            <a:endParaRPr lang="en-US" altLang="ja-JP" dirty="0">
              <a:latin typeface="+mj-lt"/>
              <a:sym typeface="Wingdings" pitchFamily="2" charset="2"/>
            </a:endParaRPr>
          </a:p>
          <a:p>
            <a:pPr lvl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u="sng" dirty="0">
                <a:latin typeface="+mj-lt"/>
                <a:sym typeface="Wingdings" pitchFamily="2" charset="2"/>
              </a:rPr>
              <a:t>BUT:</a:t>
            </a:r>
          </a:p>
          <a:p>
            <a:pPr lvl="2">
              <a:buClr>
                <a:schemeClr val="accent1"/>
              </a:buClr>
            </a:pPr>
            <a:r>
              <a:rPr lang="en-US" altLang="en-US" dirty="0">
                <a:latin typeface="+mj-lt"/>
                <a:sym typeface="Wingdings" pitchFamily="2" charset="2"/>
              </a:rPr>
              <a:t>15% of patients with unilateral RB carry a mutation</a:t>
            </a:r>
          </a:p>
          <a:p>
            <a:pPr lvl="2">
              <a:buClr>
                <a:schemeClr val="accent1"/>
              </a:buClr>
            </a:pPr>
            <a:r>
              <a:rPr lang="en-US" altLang="en-US" dirty="0">
                <a:latin typeface="+mj-lt"/>
                <a:sym typeface="Wingdings" pitchFamily="2" charset="2"/>
              </a:rPr>
              <a:t>15% of patients with germline mutation develop unilateral RB</a:t>
            </a:r>
          </a:p>
          <a:p>
            <a:pPr lvl="2">
              <a:buClr>
                <a:schemeClr val="accent1"/>
              </a:buClr>
            </a:pPr>
            <a:r>
              <a:rPr lang="en-US" altLang="en-US" dirty="0">
                <a:latin typeface="+mj-lt"/>
                <a:sym typeface="Wingdings" pitchFamily="2" charset="2"/>
              </a:rPr>
              <a:t>Mosaics for </a:t>
            </a:r>
            <a:r>
              <a:rPr lang="en-US" altLang="en-US" i="1" dirty="0">
                <a:latin typeface="+mj-lt"/>
                <a:sym typeface="Wingdings" pitchFamily="2" charset="2"/>
              </a:rPr>
              <a:t>RB1</a:t>
            </a:r>
            <a:r>
              <a:rPr lang="en-US" altLang="en-US" dirty="0">
                <a:latin typeface="+mj-lt"/>
                <a:sym typeface="Wingdings" pitchFamily="2" charset="2"/>
              </a:rPr>
              <a:t> mutation exist</a:t>
            </a:r>
          </a:p>
          <a:p>
            <a:pPr lvl="3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sym typeface="Wingdings" pitchFamily="2" charset="2"/>
              </a:rPr>
              <a:t>Mutation occurs in late embryogenesis</a:t>
            </a:r>
          </a:p>
          <a:p>
            <a:pPr lvl="3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sym typeface="Wingdings" pitchFamily="2" charset="2"/>
              </a:rPr>
              <a:t>Variable tissue expression</a:t>
            </a:r>
          </a:p>
          <a:p>
            <a:pPr lvl="3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sym typeface="Wingdings" pitchFamily="2" charset="2"/>
              </a:rPr>
              <a:t>10% of patients with sporadic (‘de novo’) bilateral RB</a:t>
            </a:r>
            <a:endParaRPr lang="en-US" altLang="en-US" dirty="0">
              <a:latin typeface="+mj-lt"/>
            </a:endParaRPr>
          </a:p>
        </p:txBody>
      </p:sp>
      <p:sp>
        <p:nvSpPr>
          <p:cNvPr id="60419" name="Slide Number Placeholder 3">
            <a:extLst>
              <a:ext uri="{FF2B5EF4-FFF2-40B4-BE49-F238E27FC236}">
                <a16:creationId xmlns:a16="http://schemas.microsoft.com/office/drawing/2014/main" id="{7C20E361-EDF2-5645-BF86-20010FF53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BDA224-759A-4BB5-9A94-C09FF052618D}" type="slidenum">
              <a:rPr lang="en-US" smtClean="0"/>
              <a:pPr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5852EC-CF7A-B34D-8B05-F688AD4BC881}"/>
              </a:ext>
            </a:extLst>
          </p:cNvPr>
          <p:cNvSpPr txBox="1"/>
          <p:nvPr/>
        </p:nvSpPr>
        <p:spPr>
          <a:xfrm>
            <a:off x="8774718" y="45522"/>
            <a:ext cx="3444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Epidemiology and Risk Assessment</a:t>
            </a:r>
          </a:p>
        </p:txBody>
      </p:sp>
    </p:spTree>
    <p:extLst>
      <p:ext uri="{BB962C8B-B14F-4D97-AF65-F5344CB8AC3E}">
        <p14:creationId xmlns:p14="http://schemas.microsoft.com/office/powerpoint/2010/main" val="4219594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2">
            <a:extLst>
              <a:ext uri="{FF2B5EF4-FFF2-40B4-BE49-F238E27FC236}">
                <a16:creationId xmlns:a16="http://schemas.microsoft.com/office/drawing/2014/main" id="{AE9E40CC-612B-5E46-8567-2D768187A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altLang="en-US" sz="4000" b="1" dirty="0"/>
              <a:t>Genetics and Genetic Counseling</a:t>
            </a:r>
            <a:br>
              <a:rPr lang="en-US" altLang="en-US" sz="4000" b="1" dirty="0"/>
            </a:br>
            <a:r>
              <a:rPr lang="en-US" altLang="en-US" sz="3200" b="1" dirty="0"/>
              <a:t>Heritable Retinoblastoma</a:t>
            </a:r>
            <a:endParaRPr lang="en-US" altLang="en-US" sz="4000" b="1" dirty="0">
              <a:solidFill>
                <a:srgbClr val="99CCFF"/>
              </a:solidFill>
            </a:endParaRPr>
          </a:p>
        </p:txBody>
      </p:sp>
      <p:sp>
        <p:nvSpPr>
          <p:cNvPr id="61442" name="Rectangle 3">
            <a:extLst>
              <a:ext uri="{FF2B5EF4-FFF2-40B4-BE49-F238E27FC236}">
                <a16:creationId xmlns:a16="http://schemas.microsoft.com/office/drawing/2014/main" id="{7246E0F7-F4E3-4549-AC07-8C14C80757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Clr>
                <a:schemeClr val="accent1"/>
              </a:buClr>
            </a:pPr>
            <a:r>
              <a:rPr lang="en-US" altLang="en-US" sz="2400" dirty="0">
                <a:latin typeface="+mj-lt"/>
              </a:rPr>
              <a:t>Genetic counseling and proposal for genetic testing is indicated in </a:t>
            </a:r>
            <a:r>
              <a:rPr lang="en-US" altLang="en-US" sz="2400" u="sng" dirty="0">
                <a:latin typeface="+mj-lt"/>
              </a:rPr>
              <a:t>all patients</a:t>
            </a:r>
            <a:r>
              <a:rPr lang="en-US" altLang="en-US" sz="2400" dirty="0">
                <a:latin typeface="+mj-lt"/>
              </a:rPr>
              <a:t> with retinoblastoma and their families, regardless of laterality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>
                <a:latin typeface="+mj-lt"/>
              </a:rPr>
              <a:t>Mutations are distributed throughout the 27 exons of the </a:t>
            </a:r>
            <a:r>
              <a:rPr lang="en-US" altLang="en-US" sz="2000" i="1" dirty="0">
                <a:latin typeface="+mj-lt"/>
              </a:rPr>
              <a:t>RB1</a:t>
            </a:r>
            <a:r>
              <a:rPr lang="en-US" altLang="en-US" sz="2000" dirty="0">
                <a:latin typeface="+mj-lt"/>
              </a:rPr>
              <a:t> gene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>
                <a:latin typeface="+mj-lt"/>
              </a:rPr>
              <a:t>No single mutational </a:t>
            </a:r>
            <a:r>
              <a:rPr lang="ja-JP" altLang="en-US" sz="2000">
                <a:latin typeface="+mj-lt"/>
              </a:rPr>
              <a:t>“</a:t>
            </a:r>
            <a:r>
              <a:rPr lang="en-US" altLang="ja-JP" sz="2000" dirty="0">
                <a:latin typeface="+mj-lt"/>
              </a:rPr>
              <a:t>hotspot</a:t>
            </a:r>
            <a:r>
              <a:rPr lang="ja-JP" altLang="en-US" sz="2000">
                <a:latin typeface="+mj-lt"/>
              </a:rPr>
              <a:t>”</a:t>
            </a:r>
            <a:endParaRPr lang="en-US" altLang="ja-JP" sz="2000" dirty="0">
              <a:latin typeface="+mj-lt"/>
            </a:endParaRPr>
          </a:p>
          <a:p>
            <a:pPr lvl="1">
              <a:buClr>
                <a:schemeClr val="accent1"/>
              </a:buClr>
            </a:pPr>
            <a:r>
              <a:rPr lang="en-US" altLang="en-US" sz="2000" dirty="0">
                <a:latin typeface="+mj-lt"/>
              </a:rPr>
              <a:t>A single genetic test is unlikely to detect all germline RB gene mutations</a:t>
            </a:r>
          </a:p>
          <a:p>
            <a:pPr lvl="2">
              <a:buClr>
                <a:schemeClr val="accent1"/>
              </a:buClr>
            </a:pPr>
            <a:r>
              <a:rPr lang="en-US" altLang="en-US" sz="1600" dirty="0">
                <a:latin typeface="+mj-lt"/>
              </a:rPr>
              <a:t>Sequencing + FISH + QM-PCR + Methylation + MLPA</a:t>
            </a:r>
          </a:p>
          <a:p>
            <a:pPr lvl="2">
              <a:buClr>
                <a:schemeClr val="accent1"/>
              </a:buClr>
            </a:pPr>
            <a:r>
              <a:rPr lang="en-US" altLang="en-US" sz="1600" dirty="0">
                <a:latin typeface="+mj-lt"/>
              </a:rPr>
              <a:t>Current</a:t>
            </a:r>
            <a:r>
              <a:rPr lang="en-US" altLang="en-US" dirty="0">
                <a:latin typeface="+mj-lt"/>
              </a:rPr>
              <a:t> </a:t>
            </a:r>
            <a:r>
              <a:rPr lang="en-US" altLang="en-US" sz="1600" dirty="0">
                <a:latin typeface="+mj-lt"/>
              </a:rPr>
              <a:t>methods: 90-95% sensitivity</a:t>
            </a:r>
            <a:endParaRPr lang="en-US" altLang="en-US" dirty="0">
              <a:latin typeface="+mj-lt"/>
            </a:endParaRPr>
          </a:p>
          <a:p>
            <a:pPr lvl="1">
              <a:buClr>
                <a:schemeClr val="accent1"/>
              </a:buClr>
            </a:pPr>
            <a:r>
              <a:rPr lang="en-US" altLang="en-US" sz="2000" dirty="0">
                <a:latin typeface="+mj-lt"/>
              </a:rPr>
              <a:t>Specific mutation of the proband is needed to screen relatives</a:t>
            </a:r>
          </a:p>
          <a:p>
            <a:pPr>
              <a:buClr>
                <a:schemeClr val="accent1"/>
              </a:buClr>
            </a:pPr>
            <a:r>
              <a:rPr lang="en-US" altLang="en-US" sz="2400" dirty="0">
                <a:latin typeface="+mj-lt"/>
              </a:rPr>
              <a:t>All offspring and newborn siblings MUST be screened at birth and every 4 weeks until genetic testing is complete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>
                <a:latin typeface="+mj-lt"/>
              </a:rPr>
              <a:t>Babies with positive testing (</a:t>
            </a:r>
            <a:r>
              <a:rPr lang="en-US" altLang="en-US" sz="2000" i="1" dirty="0">
                <a:latin typeface="+mj-lt"/>
              </a:rPr>
              <a:t>RB1</a:t>
            </a:r>
            <a:r>
              <a:rPr lang="en-US" altLang="en-US" sz="2000" dirty="0">
                <a:latin typeface="+mj-lt"/>
              </a:rPr>
              <a:t> mutation) require dilated eye exams every 4 weeks due to high penetrance of mutation</a:t>
            </a:r>
            <a:endParaRPr lang="en-US" altLang="en-US" sz="1600" dirty="0">
              <a:latin typeface="+mj-lt"/>
            </a:endParaRPr>
          </a:p>
          <a:p>
            <a:pPr eaLnBrk="1" hangingPunct="1">
              <a:buClr>
                <a:schemeClr val="accent1"/>
              </a:buClr>
              <a:buFont typeface="Arial" panose="020B0604020202020204" pitchFamily="34" charset="0"/>
              <a:buNone/>
            </a:pPr>
            <a:endParaRPr lang="en-US" altLang="en-US" sz="2400" dirty="0">
              <a:latin typeface="+mj-lt"/>
            </a:endParaRPr>
          </a:p>
        </p:txBody>
      </p:sp>
      <p:sp>
        <p:nvSpPr>
          <p:cNvPr id="61443" name="Slide Number Placeholder 3">
            <a:extLst>
              <a:ext uri="{FF2B5EF4-FFF2-40B4-BE49-F238E27FC236}">
                <a16:creationId xmlns:a16="http://schemas.microsoft.com/office/drawing/2014/main" id="{FEB2BFDE-4854-774F-8E5B-ECC5DD81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BDA224-759A-4BB5-9A94-C09FF052618D}" type="slidenum">
              <a:rPr lang="en-US" smtClean="0"/>
              <a:pPr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E71E074-98D9-474D-B8AA-ACF2D117A3EF}"/>
              </a:ext>
            </a:extLst>
          </p:cNvPr>
          <p:cNvSpPr txBox="1"/>
          <p:nvPr/>
        </p:nvSpPr>
        <p:spPr>
          <a:xfrm>
            <a:off x="8774718" y="45522"/>
            <a:ext cx="3444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Epidemiology and Risk Assessment</a:t>
            </a:r>
          </a:p>
        </p:txBody>
      </p:sp>
    </p:spTree>
    <p:extLst>
      <p:ext uri="{BB962C8B-B14F-4D97-AF65-F5344CB8AC3E}">
        <p14:creationId xmlns:p14="http://schemas.microsoft.com/office/powerpoint/2010/main" val="3919629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>
            <a:extLst>
              <a:ext uri="{FF2B5EF4-FFF2-40B4-BE49-F238E27FC236}">
                <a16:creationId xmlns:a16="http://schemas.microsoft.com/office/drawing/2014/main" id="{A9D0E415-C825-FD4F-9A5C-1CE811015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altLang="en-US" sz="4000" b="1" dirty="0"/>
              <a:t>Retinoblastoma</a:t>
            </a:r>
            <a:br>
              <a:rPr lang="en-US" altLang="en-US" b="1" dirty="0"/>
            </a:br>
            <a:r>
              <a:rPr lang="en-US" altLang="en-US" sz="3200" b="1" dirty="0"/>
              <a:t>Clinical Presentation</a:t>
            </a:r>
            <a:endParaRPr lang="en-US" altLang="en-US" b="1" dirty="0"/>
          </a:p>
        </p:txBody>
      </p:sp>
      <p:sp>
        <p:nvSpPr>
          <p:cNvPr id="22532" name="Slide Number Placeholder 4">
            <a:extLst>
              <a:ext uri="{FF2B5EF4-FFF2-40B4-BE49-F238E27FC236}">
                <a16:creationId xmlns:a16="http://schemas.microsoft.com/office/drawing/2014/main" id="{F6306EDD-599E-7E41-A267-3EC278A42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BDA224-759A-4BB5-9A94-C09FF052618D}" type="slidenum">
              <a:rPr lang="en-US" smtClean="0"/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graphicFrame>
        <p:nvGraphicFramePr>
          <p:cNvPr id="22530" name="Object 2">
            <a:extLst>
              <a:ext uri="{FF2B5EF4-FFF2-40B4-BE49-F238E27FC236}">
                <a16:creationId xmlns:a16="http://schemas.microsoft.com/office/drawing/2014/main" id="{6B917B49-0220-674E-86B6-78770A49EA2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39982" y="2147455"/>
          <a:ext cx="4495800" cy="312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2" imgW="6096000" imgH="4235450" progId="MSPhotoEd.3">
                  <p:embed/>
                </p:oleObj>
              </mc:Choice>
              <mc:Fallback>
                <p:oleObj name="Photo Editor Photo" r:id="rId2" imgW="6096000" imgH="4235450" progId="MSPhotoEd.3">
                  <p:embed/>
                  <p:pic>
                    <p:nvPicPr>
                      <p:cNvPr id="22530" name="Object 2">
                        <a:extLst>
                          <a:ext uri="{FF2B5EF4-FFF2-40B4-BE49-F238E27FC236}">
                            <a16:creationId xmlns:a16="http://schemas.microsoft.com/office/drawing/2014/main" id="{6B917B49-0220-674E-86B6-78770A49EA2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9982" y="2147455"/>
                        <a:ext cx="4495800" cy="312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1" name="TextBox 4">
            <a:extLst>
              <a:ext uri="{FF2B5EF4-FFF2-40B4-BE49-F238E27FC236}">
                <a16:creationId xmlns:a16="http://schemas.microsoft.com/office/drawing/2014/main" id="{356A044B-D33A-7543-A0C0-7579B4A384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06837" y="1595437"/>
            <a:ext cx="3581400" cy="526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u="sng" dirty="0">
                <a:latin typeface="+mj-lt"/>
              </a:rPr>
              <a:t>Intraocular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+mj-lt"/>
              </a:rPr>
              <a:t>Leukocoria	65-75%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+mj-lt"/>
              </a:rPr>
              <a:t>Strabismus	10-15%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+mj-lt"/>
              </a:rPr>
              <a:t>Nystagmus	5-10%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 dirty="0">
              <a:latin typeface="+mj-lt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u="sng" dirty="0">
                <a:latin typeface="+mj-lt"/>
              </a:rPr>
              <a:t>Advanced Intraocular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 err="1">
                <a:latin typeface="+mj-lt"/>
              </a:rPr>
              <a:t>Buphthalmos</a:t>
            </a:r>
            <a:endParaRPr lang="en-US" altLang="en-US" sz="2400" dirty="0">
              <a:latin typeface="+mj-lt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+mj-lt"/>
              </a:rPr>
              <a:t>Glaucoma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+mj-lt"/>
              </a:rPr>
              <a:t>Periorbital cellulitis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 dirty="0">
              <a:latin typeface="+mj-lt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u="sng" dirty="0">
                <a:latin typeface="+mj-lt"/>
              </a:rPr>
              <a:t>Extraocular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+mj-lt"/>
              </a:rPr>
              <a:t>Proptosis + LN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+mj-lt"/>
              </a:rPr>
              <a:t>Metastases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+mj-lt"/>
              </a:rPr>
              <a:t>	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BA24A2E-3811-C84C-B7BC-14BD77222910}"/>
              </a:ext>
            </a:extLst>
          </p:cNvPr>
          <p:cNvSpPr txBox="1"/>
          <p:nvPr/>
        </p:nvSpPr>
        <p:spPr>
          <a:xfrm>
            <a:off x="10139692" y="43934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Diagnosis</a:t>
            </a:r>
          </a:p>
        </p:txBody>
      </p:sp>
    </p:spTree>
    <p:extLst>
      <p:ext uri="{BB962C8B-B14F-4D97-AF65-F5344CB8AC3E}">
        <p14:creationId xmlns:p14="http://schemas.microsoft.com/office/powerpoint/2010/main" val="1690176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>
            <a:extLst>
              <a:ext uri="{FF2B5EF4-FFF2-40B4-BE49-F238E27FC236}">
                <a16:creationId xmlns:a16="http://schemas.microsoft.com/office/drawing/2014/main" id="{53A7FE4A-0B0E-6049-9A58-A0B896B03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en-US" altLang="en-US" sz="4000" b="1" dirty="0"/>
              <a:t>Retinoblastoma</a:t>
            </a:r>
            <a:br>
              <a:rPr lang="en-US" altLang="en-US" b="1" dirty="0"/>
            </a:br>
            <a:r>
              <a:rPr lang="en-US" altLang="en-US" sz="3200" b="1" dirty="0"/>
              <a:t>Evaluation</a:t>
            </a:r>
            <a:endParaRPr lang="en-US" altLang="en-US" b="1" dirty="0"/>
          </a:p>
        </p:txBody>
      </p:sp>
      <p:sp>
        <p:nvSpPr>
          <p:cNvPr id="23554" name="Rectangle 3">
            <a:extLst>
              <a:ext uri="{FF2B5EF4-FFF2-40B4-BE49-F238E27FC236}">
                <a16:creationId xmlns:a16="http://schemas.microsoft.com/office/drawing/2014/main" id="{8784BFCD-3C3D-8949-97B3-237DE2F47CF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77091" y="1543050"/>
            <a:ext cx="11610109" cy="4633913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dirty="0">
                <a:latin typeface="+mj-lt"/>
                <a:ea typeface="ＭＳ Ｐゴシック" charset="0"/>
                <a:cs typeface="Calibri" charset="0"/>
              </a:rPr>
              <a:t>Examination under anesthesia (both eyes)</a:t>
            </a:r>
          </a:p>
          <a:p>
            <a:pPr lvl="1" eaLnBrk="1" hangingPunct="1">
              <a:lnSpc>
                <a:spcPct val="80000"/>
              </a:lnSpc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dirty="0">
                <a:latin typeface="+mj-lt"/>
                <a:ea typeface="ＭＳ Ｐゴシック" charset="0"/>
                <a:cs typeface="Calibri" charset="0"/>
              </a:rPr>
              <a:t>Direct visualization of the tumor(s)</a:t>
            </a:r>
          </a:p>
          <a:p>
            <a:pPr lvl="1" eaLnBrk="1" hangingPunct="1">
              <a:lnSpc>
                <a:spcPct val="80000"/>
              </a:lnSpc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dirty="0">
                <a:latin typeface="+mj-lt"/>
                <a:ea typeface="ＭＳ Ｐゴシック" charset="0"/>
                <a:cs typeface="Calibri" charset="0"/>
              </a:rPr>
              <a:t>Evaluation of corneal diameters and intraocular pressure</a:t>
            </a:r>
          </a:p>
          <a:p>
            <a:pPr eaLnBrk="1" hangingPunct="1">
              <a:lnSpc>
                <a:spcPct val="80000"/>
              </a:lnSpc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dirty="0">
                <a:latin typeface="+mj-lt"/>
                <a:ea typeface="ＭＳ Ｐゴシック" charset="0"/>
                <a:cs typeface="Calibri" charset="0"/>
              </a:rPr>
              <a:t>Imaging:</a:t>
            </a:r>
          </a:p>
          <a:p>
            <a:pPr lvl="1" eaLnBrk="1" hangingPunct="1">
              <a:lnSpc>
                <a:spcPct val="80000"/>
              </a:lnSpc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dirty="0">
                <a:latin typeface="+mj-lt"/>
                <a:ea typeface="ＭＳ Ｐゴシック" charset="0"/>
                <a:cs typeface="Calibri" charset="0"/>
              </a:rPr>
              <a:t>Ocular US</a:t>
            </a:r>
          </a:p>
          <a:p>
            <a:pPr lvl="1" eaLnBrk="1" hangingPunct="1">
              <a:lnSpc>
                <a:spcPct val="80000"/>
              </a:lnSpc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dirty="0">
                <a:latin typeface="+mj-lt"/>
                <a:ea typeface="ＭＳ Ｐゴシック" charset="0"/>
                <a:cs typeface="Calibri" charset="0"/>
              </a:rPr>
              <a:t>MRI orbits and brain</a:t>
            </a:r>
          </a:p>
          <a:p>
            <a:pPr lvl="2" eaLnBrk="1" hangingPunct="1">
              <a:lnSpc>
                <a:spcPct val="80000"/>
              </a:lnSpc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dirty="0">
                <a:latin typeface="+mj-lt"/>
                <a:ea typeface="ＭＳ Ｐゴシック" charset="0"/>
                <a:cs typeface="Calibri" charset="0"/>
              </a:rPr>
              <a:t>Evaluation of optic nerve prior to </a:t>
            </a:r>
            <a:r>
              <a:rPr lang="en-US" dirty="0" err="1">
                <a:latin typeface="+mj-lt"/>
                <a:ea typeface="ＭＳ Ｐゴシック" charset="0"/>
                <a:cs typeface="Calibri" charset="0"/>
              </a:rPr>
              <a:t>enucleation</a:t>
            </a:r>
            <a:endParaRPr lang="en-US" dirty="0">
              <a:latin typeface="+mj-lt"/>
              <a:ea typeface="ＭＳ Ｐゴシック" charset="0"/>
              <a:cs typeface="Calibri" charset="0"/>
            </a:endParaRPr>
          </a:p>
          <a:p>
            <a:pPr lvl="2" eaLnBrk="1" hangingPunct="1">
              <a:lnSpc>
                <a:spcPct val="80000"/>
              </a:lnSpc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dirty="0">
                <a:latin typeface="+mj-lt"/>
                <a:ea typeface="ＭＳ Ｐゴシック" charset="0"/>
                <a:cs typeface="Calibri" charset="0"/>
              </a:rPr>
              <a:t>Evaluation of CNS (Trilateral RB)</a:t>
            </a:r>
          </a:p>
          <a:p>
            <a:pPr eaLnBrk="1" hangingPunct="1">
              <a:lnSpc>
                <a:spcPct val="80000"/>
              </a:lnSpc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dirty="0">
                <a:latin typeface="+mj-lt"/>
                <a:ea typeface="ＭＳ Ｐゴシック" charset="0"/>
                <a:cs typeface="Calibri" charset="0"/>
              </a:rPr>
              <a:t>Bone scan, bone marrow aspirate/biopsy and CSF cytology</a:t>
            </a:r>
          </a:p>
          <a:p>
            <a:pPr lvl="1" eaLnBrk="1" hangingPunct="1">
              <a:lnSpc>
                <a:spcPct val="80000"/>
              </a:lnSpc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dirty="0">
                <a:latin typeface="+mj-lt"/>
                <a:ea typeface="ＭＳ Ｐゴシック" charset="0"/>
                <a:cs typeface="Calibri" charset="0"/>
              </a:rPr>
              <a:t>Only if advanced disease: high-risk histology after </a:t>
            </a:r>
            <a:r>
              <a:rPr lang="en-US" dirty="0" err="1">
                <a:latin typeface="+mj-lt"/>
                <a:ea typeface="ＭＳ Ｐゴシック" charset="0"/>
                <a:cs typeface="Calibri" charset="0"/>
              </a:rPr>
              <a:t>enucleation</a:t>
            </a:r>
            <a:r>
              <a:rPr lang="en-US" dirty="0">
                <a:latin typeface="+mj-lt"/>
                <a:ea typeface="ＭＳ Ｐゴシック" charset="0"/>
                <a:cs typeface="Calibri" charset="0"/>
              </a:rPr>
              <a:t>, or </a:t>
            </a:r>
            <a:r>
              <a:rPr lang="en-US" dirty="0" err="1">
                <a:latin typeface="+mj-lt"/>
                <a:ea typeface="ＭＳ Ｐゴシック" charset="0"/>
                <a:cs typeface="Calibri" charset="0"/>
              </a:rPr>
              <a:t>extraocular</a:t>
            </a:r>
            <a:r>
              <a:rPr lang="en-US" dirty="0">
                <a:latin typeface="+mj-lt"/>
                <a:ea typeface="ＭＳ Ｐゴシック" charset="0"/>
                <a:cs typeface="Calibri" charset="0"/>
              </a:rPr>
              <a:t> retinoblastoma</a:t>
            </a:r>
          </a:p>
          <a:p>
            <a:pPr eaLnBrk="1" hangingPunct="1">
              <a:lnSpc>
                <a:spcPct val="80000"/>
              </a:lnSpc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dirty="0">
                <a:latin typeface="+mj-lt"/>
                <a:ea typeface="ＭＳ Ｐゴシック" charset="0"/>
                <a:cs typeface="Calibri" charset="0"/>
              </a:rPr>
              <a:t>Genetic counseling</a:t>
            </a:r>
          </a:p>
          <a:p>
            <a:pPr marL="457200" lvl="1" indent="0">
              <a:lnSpc>
                <a:spcPct val="80000"/>
              </a:lnSpc>
              <a:buClr>
                <a:schemeClr val="accent1"/>
              </a:buClr>
              <a:buNone/>
              <a:defRPr/>
            </a:pPr>
            <a:endParaRPr lang="en-US" dirty="0">
              <a:latin typeface="+mj-lt"/>
              <a:ea typeface="ＭＳ Ｐゴシック" charset="0"/>
              <a:cs typeface="Calibri" charset="0"/>
            </a:endParaRPr>
          </a:p>
        </p:txBody>
      </p:sp>
      <p:sp>
        <p:nvSpPr>
          <p:cNvPr id="23555" name="Slide Number Placeholder 3">
            <a:extLst>
              <a:ext uri="{FF2B5EF4-FFF2-40B4-BE49-F238E27FC236}">
                <a16:creationId xmlns:a16="http://schemas.microsoft.com/office/drawing/2014/main" id="{C008940A-918B-6844-BDF8-3E5570AAF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BDA224-759A-4BB5-9A94-C09FF052618D}" type="slidenum">
              <a:rPr lang="en-US" smtClean="0"/>
              <a:pPr>
                <a:spcBef>
                  <a:spcPct val="0"/>
                </a:spcBef>
                <a:buFontTx/>
                <a:buNone/>
              </a:pPr>
              <a:t>9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A677EB-6A72-7042-9E0A-A88F7DC4A1B9}"/>
              </a:ext>
            </a:extLst>
          </p:cNvPr>
          <p:cNvSpPr txBox="1"/>
          <p:nvPr/>
        </p:nvSpPr>
        <p:spPr>
          <a:xfrm>
            <a:off x="10139692" y="43934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Diagnosis</a:t>
            </a:r>
          </a:p>
        </p:txBody>
      </p:sp>
    </p:spTree>
    <p:extLst>
      <p:ext uri="{BB962C8B-B14F-4D97-AF65-F5344CB8AC3E}">
        <p14:creationId xmlns:p14="http://schemas.microsoft.com/office/powerpoint/2010/main" val="6800894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A156A716-7857-D34B-9CDB-2C2B37804448}" vid="{94BA6E4C-853C-4A43-B92C-A561C3530A9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5e0533bb-bfdf-45c4-9e5c-1558b0841ffd">
      <UserInfo>
        <DisplayName>ACL_ASPHO-F</DisplayName>
        <AccountId>2384</AccountId>
        <AccountType/>
      </UserInfo>
      <UserInfo>
        <DisplayName>Dominic Sawaya</DisplayName>
        <AccountId>872</AccountId>
        <AccountType/>
      </UserInfo>
      <UserInfo>
        <DisplayName>System Account</DisplayName>
        <AccountId>1073741823</AccountId>
        <AccountType/>
      </UserInfo>
      <UserInfo>
        <DisplayName>AMC_Helpdesk_Admins</DisplayName>
        <AccountId>13</AccountId>
        <AccountType/>
      </UserInfo>
    </SharedWithUsers>
    <TaxCatchAll xmlns="5e0533bb-bfdf-45c4-9e5c-1558b0841ffd" xsi:nil="true"/>
    <lcf76f155ced4ddcb4097134ff3c332f xmlns="9c46be9e-554d-43f0-bc75-21fbb32bf30c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9A214DB234C54691908C6F3DF6D4DB" ma:contentTypeVersion="16" ma:contentTypeDescription="Create a new document." ma:contentTypeScope="" ma:versionID="50ed737f5f2bd7ceaa98a187e0ccaa75">
  <xsd:schema xmlns:xsd="http://www.w3.org/2001/XMLSchema" xmlns:xs="http://www.w3.org/2001/XMLSchema" xmlns:p="http://schemas.microsoft.com/office/2006/metadata/properties" xmlns:ns2="5e0533bb-bfdf-45c4-9e5c-1558b0841ffd" xmlns:ns3="9c46be9e-554d-43f0-bc75-21fbb32bf30c" targetNamespace="http://schemas.microsoft.com/office/2006/metadata/properties" ma:root="true" ma:fieldsID="23697daaef9795037ab5ec31f3c509ee" ns2:_="" ns3:_="">
    <xsd:import namespace="5e0533bb-bfdf-45c4-9e5c-1558b0841ffd"/>
    <xsd:import namespace="9c46be9e-554d-43f0-bc75-21fbb32bf30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0533bb-bfdf-45c4-9e5c-1558b0841ff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f2caf26-25ad-42a2-bb61-6898ce245ac9}" ma:internalName="TaxCatchAll" ma:showField="CatchAllData" ma:web="5e0533bb-bfdf-45c4-9e5c-1558b0841ff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46be9e-554d-43f0-bc75-21fbb32bf30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9e17280-6357-4f01-98d8-aff652f5469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C8F7992-1BA5-4944-BD18-DE144823D70A}">
  <ds:schemaRefs>
    <ds:schemaRef ds:uri="http://schemas.microsoft.com/office/2006/metadata/properties"/>
    <ds:schemaRef ds:uri="http://schemas.microsoft.com/office/infopath/2007/PartnerControls"/>
    <ds:schemaRef ds:uri="5e0533bb-bfdf-45c4-9e5c-1558b0841ffd"/>
    <ds:schemaRef ds:uri="9c46be9e-554d-43f0-bc75-21fbb32bf30c"/>
  </ds:schemaRefs>
</ds:datastoreItem>
</file>

<file path=customXml/itemProps2.xml><?xml version="1.0" encoding="utf-8"?>
<ds:datastoreItem xmlns:ds="http://schemas.openxmlformats.org/officeDocument/2006/customXml" ds:itemID="{725FD405-D571-4D01-9415-6F8C006FD0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e0533bb-bfdf-45c4-9e5c-1558b0841ffd"/>
    <ds:schemaRef ds:uri="9c46be9e-554d-43f0-bc75-21fbb32bf30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5BBDFDE-AB53-453C-8D8F-74EEC9EF9CC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3659</TotalTime>
  <Words>2492</Words>
  <Application>Microsoft Office PowerPoint</Application>
  <PresentationFormat>Widescreen</PresentationFormat>
  <Paragraphs>525</Paragraphs>
  <Slides>35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Arial</vt:lpstr>
      <vt:lpstr>Arial Narrow</vt:lpstr>
      <vt:lpstr>Calibri</vt:lpstr>
      <vt:lpstr>Calibri Light</vt:lpstr>
      <vt:lpstr>Office Theme</vt:lpstr>
      <vt:lpstr>Photo Editor Photo</vt:lpstr>
      <vt:lpstr>Retinoblastoma</vt:lpstr>
      <vt:lpstr>This talk will follow the topical structure suggested by the ABP:</vt:lpstr>
      <vt:lpstr>Retinoblastoma </vt:lpstr>
      <vt:lpstr>Retinoblastoma Two Clinical Forms</vt:lpstr>
      <vt:lpstr>Retinoblastoma Biology</vt:lpstr>
      <vt:lpstr>Genetics and Genetic Counseling Heritable Retinoblastoma</vt:lpstr>
      <vt:lpstr>Genetics and Genetic Counseling Heritable Retinoblastoma</vt:lpstr>
      <vt:lpstr>Retinoblastoma Clinical Presentation</vt:lpstr>
      <vt:lpstr>Retinoblastoma Evaluation</vt:lpstr>
      <vt:lpstr>Retinoblastoma Differential Diagnosis</vt:lpstr>
      <vt:lpstr>PowerPoint Presentation</vt:lpstr>
      <vt:lpstr>International Retinoblastoma Classification System</vt:lpstr>
      <vt:lpstr>International Retinoblastoma Staging System</vt:lpstr>
      <vt:lpstr>Retinoblastoma Treatment</vt:lpstr>
      <vt:lpstr>Retinoblastoma Treatment</vt:lpstr>
      <vt:lpstr>Retinoblastoma Treatment</vt:lpstr>
      <vt:lpstr>Retinoblastoma Treatment</vt:lpstr>
      <vt:lpstr>Retinoblastoma Treatment</vt:lpstr>
      <vt:lpstr>Treatment of Retinoblastoma Ocular Salvage vs. Enucleation</vt:lpstr>
      <vt:lpstr>Treatment of Retinoblastoma Ocular Salvage vs. Enucleation</vt:lpstr>
      <vt:lpstr>Treatment of Retinoblastoma Ocular Salvage vs. Enucleation</vt:lpstr>
      <vt:lpstr>Treatment of Retinoblastoma Ocular Salvage vs. Enucleation: Histopathological Examination</vt:lpstr>
      <vt:lpstr>PowerPoint Presentation</vt:lpstr>
      <vt:lpstr>Retinoblastoma Treatment</vt:lpstr>
      <vt:lpstr>Treatment of Unilateral Retinoblastoma</vt:lpstr>
      <vt:lpstr>PowerPoint Presentation</vt:lpstr>
      <vt:lpstr>Retinoblastoma Treatment</vt:lpstr>
      <vt:lpstr>Treatment of Bilateral Retinoblastoma Key Concepts to Consider</vt:lpstr>
      <vt:lpstr>Treatment of Bilateral Retinoblastoma</vt:lpstr>
      <vt:lpstr>PowerPoint Presentation</vt:lpstr>
      <vt:lpstr>Retinoblastoma Treatment</vt:lpstr>
      <vt:lpstr>Extraocular Retinoblastoma</vt:lpstr>
      <vt:lpstr>Long Term Effects</vt:lpstr>
      <vt:lpstr>Second Malignancies in Retinoblastoma Survivors</vt:lpstr>
      <vt:lpstr>Trilateral Retinoblastoma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Sonya Jones</dc:creator>
  <cp:lastModifiedBy>Cassie McGarigle</cp:lastModifiedBy>
  <cp:revision>74</cp:revision>
  <dcterms:created xsi:type="dcterms:W3CDTF">2020-10-02T16:01:30Z</dcterms:created>
  <dcterms:modified xsi:type="dcterms:W3CDTF">2022-09-01T14:35:33Z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r8>100</vt:r8>
  </property>
  <property fmtid="{D5CDD505-2E9C-101B-9397-08002B2CF9AE}" pid="3" name="ContentTypeId">
    <vt:lpwstr>0x010100579A214DB234C54691908C6F3DF6D4DB</vt:lpwstr>
  </property>
</Properties>
</file>