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5"/>
  </p:notesMasterIdLst>
  <p:sldIdLst>
    <p:sldId id="256" r:id="rId5"/>
    <p:sldId id="257" r:id="rId6"/>
    <p:sldId id="338" r:id="rId7"/>
    <p:sldId id="432" r:id="rId8"/>
    <p:sldId id="430" r:id="rId9"/>
    <p:sldId id="429" r:id="rId10"/>
    <p:sldId id="342" r:id="rId11"/>
    <p:sldId id="343" r:id="rId12"/>
    <p:sldId id="341" r:id="rId13"/>
    <p:sldId id="344" r:id="rId14"/>
    <p:sldId id="345" r:id="rId15"/>
    <p:sldId id="347" r:id="rId16"/>
    <p:sldId id="349" r:id="rId17"/>
    <p:sldId id="350" r:id="rId18"/>
    <p:sldId id="351" r:id="rId19"/>
    <p:sldId id="355" r:id="rId20"/>
    <p:sldId id="433" r:id="rId21"/>
    <p:sldId id="411" r:id="rId22"/>
    <p:sldId id="403" r:id="rId23"/>
    <p:sldId id="396" r:id="rId24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637" autoAdjust="0"/>
    <p:restoredTop sz="82139" autoAdjust="0"/>
  </p:normalViewPr>
  <p:slideViewPr>
    <p:cSldViewPr snapToGrid="0" snapToObjects="1">
      <p:cViewPr varScale="1">
        <p:scale>
          <a:sx n="93" d="100"/>
          <a:sy n="93" d="100"/>
        </p:scale>
        <p:origin x="9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ssie McGarigle" userId="4ca557e4-d419-4850-84b3-46fb6a8c477f" providerId="ADAL" clId="{FC4BB428-A1A2-4967-8B3B-3AD9E96E8B28}"/>
    <pc:docChg chg="custSel delSld modSld">
      <pc:chgData name="Cassie McGarigle" userId="4ca557e4-d419-4850-84b3-46fb6a8c477f" providerId="ADAL" clId="{FC4BB428-A1A2-4967-8B3B-3AD9E96E8B28}" dt="2022-09-01T14:37:24.223" v="117" actId="6549"/>
      <pc:docMkLst>
        <pc:docMk/>
      </pc:docMkLst>
      <pc:sldChg chg="modSp mod">
        <pc:chgData name="Cassie McGarigle" userId="4ca557e4-d419-4850-84b3-46fb6a8c477f" providerId="ADAL" clId="{FC4BB428-A1A2-4967-8B3B-3AD9E96E8B28}" dt="2022-09-01T14:37:24.223" v="117" actId="6549"/>
        <pc:sldMkLst>
          <pc:docMk/>
          <pc:sldMk cId="0" sldId="256"/>
        </pc:sldMkLst>
        <pc:spChg chg="mod">
          <ac:chgData name="Cassie McGarigle" userId="4ca557e4-d419-4850-84b3-46fb6a8c477f" providerId="ADAL" clId="{FC4BB428-A1A2-4967-8B3B-3AD9E96E8B28}" dt="2022-09-01T14:37:24.223" v="117" actId="6549"/>
          <ac:spMkLst>
            <pc:docMk/>
            <pc:sldMk cId="0" sldId="256"/>
            <ac:spMk id="14337" creationId="{98B250AD-5EEA-C24D-8F00-A6428F0E3A78}"/>
          </ac:spMkLst>
        </pc:spChg>
      </pc:sldChg>
      <pc:sldChg chg="del">
        <pc:chgData name="Cassie McGarigle" userId="4ca557e4-d419-4850-84b3-46fb6a8c477f" providerId="ADAL" clId="{FC4BB428-A1A2-4967-8B3B-3AD9E96E8B28}" dt="2022-09-01T14:31:26.741" v="0" actId="47"/>
        <pc:sldMkLst>
          <pc:docMk/>
          <pc:sldMk cId="296535553" sldId="267"/>
        </pc:sldMkLst>
      </pc:sldChg>
      <pc:sldChg chg="del">
        <pc:chgData name="Cassie McGarigle" userId="4ca557e4-d419-4850-84b3-46fb6a8c477f" providerId="ADAL" clId="{FC4BB428-A1A2-4967-8B3B-3AD9E96E8B28}" dt="2022-09-01T14:31:31.565" v="10" actId="47"/>
        <pc:sldMkLst>
          <pc:docMk/>
          <pc:sldMk cId="1796736701" sldId="271"/>
        </pc:sldMkLst>
      </pc:sldChg>
      <pc:sldChg chg="del">
        <pc:chgData name="Cassie McGarigle" userId="4ca557e4-d419-4850-84b3-46fb6a8c477f" providerId="ADAL" clId="{FC4BB428-A1A2-4967-8B3B-3AD9E96E8B28}" dt="2022-09-01T14:31:31.913" v="11" actId="47"/>
        <pc:sldMkLst>
          <pc:docMk/>
          <pc:sldMk cId="2866500275" sldId="272"/>
        </pc:sldMkLst>
      </pc:sldChg>
      <pc:sldChg chg="del">
        <pc:chgData name="Cassie McGarigle" userId="4ca557e4-d419-4850-84b3-46fb6a8c477f" providerId="ADAL" clId="{FC4BB428-A1A2-4967-8B3B-3AD9E96E8B28}" dt="2022-09-01T14:31:32.213" v="12" actId="47"/>
        <pc:sldMkLst>
          <pc:docMk/>
          <pc:sldMk cId="2794125728" sldId="273"/>
        </pc:sldMkLst>
      </pc:sldChg>
      <pc:sldChg chg="del">
        <pc:chgData name="Cassie McGarigle" userId="4ca557e4-d419-4850-84b3-46fb6a8c477f" providerId="ADAL" clId="{FC4BB428-A1A2-4967-8B3B-3AD9E96E8B28}" dt="2022-09-01T14:31:32.499" v="13" actId="47"/>
        <pc:sldMkLst>
          <pc:docMk/>
          <pc:sldMk cId="3260466031" sldId="275"/>
        </pc:sldMkLst>
      </pc:sldChg>
      <pc:sldChg chg="del">
        <pc:chgData name="Cassie McGarigle" userId="4ca557e4-d419-4850-84b3-46fb6a8c477f" providerId="ADAL" clId="{FC4BB428-A1A2-4967-8B3B-3AD9E96E8B28}" dt="2022-09-01T14:31:33.047" v="15" actId="47"/>
        <pc:sldMkLst>
          <pc:docMk/>
          <pc:sldMk cId="511927027" sldId="276"/>
        </pc:sldMkLst>
      </pc:sldChg>
      <pc:sldChg chg="del">
        <pc:chgData name="Cassie McGarigle" userId="4ca557e4-d419-4850-84b3-46fb6a8c477f" providerId="ADAL" clId="{FC4BB428-A1A2-4967-8B3B-3AD9E96E8B28}" dt="2022-09-01T14:31:35.122" v="21" actId="47"/>
        <pc:sldMkLst>
          <pc:docMk/>
          <pc:sldMk cId="3506915493" sldId="280"/>
        </pc:sldMkLst>
      </pc:sldChg>
      <pc:sldChg chg="del">
        <pc:chgData name="Cassie McGarigle" userId="4ca557e4-d419-4850-84b3-46fb6a8c477f" providerId="ADAL" clId="{FC4BB428-A1A2-4967-8B3B-3AD9E96E8B28}" dt="2022-09-01T14:31:35.438" v="22" actId="47"/>
        <pc:sldMkLst>
          <pc:docMk/>
          <pc:sldMk cId="3594846900" sldId="283"/>
        </pc:sldMkLst>
      </pc:sldChg>
      <pc:sldChg chg="del">
        <pc:chgData name="Cassie McGarigle" userId="4ca557e4-d419-4850-84b3-46fb6a8c477f" providerId="ADAL" clId="{FC4BB428-A1A2-4967-8B3B-3AD9E96E8B28}" dt="2022-09-01T14:31:36.476" v="25" actId="47"/>
        <pc:sldMkLst>
          <pc:docMk/>
          <pc:sldMk cId="3199485740" sldId="287"/>
        </pc:sldMkLst>
      </pc:sldChg>
      <pc:sldChg chg="del">
        <pc:chgData name="Cassie McGarigle" userId="4ca557e4-d419-4850-84b3-46fb6a8c477f" providerId="ADAL" clId="{FC4BB428-A1A2-4967-8B3B-3AD9E96E8B28}" dt="2022-09-01T14:31:37.464" v="28" actId="47"/>
        <pc:sldMkLst>
          <pc:docMk/>
          <pc:sldMk cId="783535153" sldId="288"/>
        </pc:sldMkLst>
      </pc:sldChg>
      <pc:sldChg chg="del">
        <pc:chgData name="Cassie McGarigle" userId="4ca557e4-d419-4850-84b3-46fb6a8c477f" providerId="ADAL" clId="{FC4BB428-A1A2-4967-8B3B-3AD9E96E8B28}" dt="2022-09-01T14:31:37.854" v="29" actId="47"/>
        <pc:sldMkLst>
          <pc:docMk/>
          <pc:sldMk cId="1729526314" sldId="289"/>
        </pc:sldMkLst>
      </pc:sldChg>
      <pc:sldChg chg="del">
        <pc:chgData name="Cassie McGarigle" userId="4ca557e4-d419-4850-84b3-46fb6a8c477f" providerId="ADAL" clId="{FC4BB428-A1A2-4967-8B3B-3AD9E96E8B28}" dt="2022-09-01T14:31:30.513" v="6" actId="47"/>
        <pc:sldMkLst>
          <pc:docMk/>
          <pc:sldMk cId="4219594198" sldId="290"/>
        </pc:sldMkLst>
      </pc:sldChg>
      <pc:sldChg chg="del">
        <pc:chgData name="Cassie McGarigle" userId="4ca557e4-d419-4850-84b3-46fb6a8c477f" providerId="ADAL" clId="{FC4BB428-A1A2-4967-8B3B-3AD9E96E8B28}" dt="2022-09-01T14:31:30.783" v="7" actId="47"/>
        <pc:sldMkLst>
          <pc:docMk/>
          <pc:sldMk cId="391962967" sldId="294"/>
        </pc:sldMkLst>
      </pc:sldChg>
      <pc:sldChg chg="del">
        <pc:chgData name="Cassie McGarigle" userId="4ca557e4-d419-4850-84b3-46fb6a8c477f" providerId="ADAL" clId="{FC4BB428-A1A2-4967-8B3B-3AD9E96E8B28}" dt="2022-09-01T14:31:39.827" v="34" actId="47"/>
        <pc:sldMkLst>
          <pc:docMk/>
          <pc:sldMk cId="1165191523" sldId="300"/>
        </pc:sldMkLst>
      </pc:sldChg>
      <pc:sldChg chg="del">
        <pc:chgData name="Cassie McGarigle" userId="4ca557e4-d419-4850-84b3-46fb6a8c477f" providerId="ADAL" clId="{FC4BB428-A1A2-4967-8B3B-3AD9E96E8B28}" dt="2022-09-01T14:31:40.260" v="35" actId="47"/>
        <pc:sldMkLst>
          <pc:docMk/>
          <pc:sldMk cId="1247741905" sldId="301"/>
        </pc:sldMkLst>
      </pc:sldChg>
      <pc:sldChg chg="del">
        <pc:chgData name="Cassie McGarigle" userId="4ca557e4-d419-4850-84b3-46fb6a8c477f" providerId="ADAL" clId="{FC4BB428-A1A2-4967-8B3B-3AD9E96E8B28}" dt="2022-09-01T14:31:41.748" v="37" actId="47"/>
        <pc:sldMkLst>
          <pc:docMk/>
          <pc:sldMk cId="1267702031" sldId="302"/>
        </pc:sldMkLst>
      </pc:sldChg>
      <pc:sldChg chg="del">
        <pc:chgData name="Cassie McGarigle" userId="4ca557e4-d419-4850-84b3-46fb6a8c477f" providerId="ADAL" clId="{FC4BB428-A1A2-4967-8B3B-3AD9E96E8B28}" dt="2022-09-01T14:31:42.096" v="38" actId="47"/>
        <pc:sldMkLst>
          <pc:docMk/>
          <pc:sldMk cId="3957784802" sldId="307"/>
        </pc:sldMkLst>
      </pc:sldChg>
      <pc:sldChg chg="del">
        <pc:chgData name="Cassie McGarigle" userId="4ca557e4-d419-4850-84b3-46fb6a8c477f" providerId="ADAL" clId="{FC4BB428-A1A2-4967-8B3B-3AD9E96E8B28}" dt="2022-09-01T14:31:43.221" v="40" actId="47"/>
        <pc:sldMkLst>
          <pc:docMk/>
          <pc:sldMk cId="520480099" sldId="308"/>
        </pc:sldMkLst>
      </pc:sldChg>
      <pc:sldChg chg="del">
        <pc:chgData name="Cassie McGarigle" userId="4ca557e4-d419-4850-84b3-46fb6a8c477f" providerId="ADAL" clId="{FC4BB428-A1A2-4967-8B3B-3AD9E96E8B28}" dt="2022-09-01T14:31:43.553" v="41" actId="47"/>
        <pc:sldMkLst>
          <pc:docMk/>
          <pc:sldMk cId="2350350661" sldId="309"/>
        </pc:sldMkLst>
      </pc:sldChg>
      <pc:sldChg chg="del">
        <pc:chgData name="Cassie McGarigle" userId="4ca557e4-d419-4850-84b3-46fb6a8c477f" providerId="ADAL" clId="{FC4BB428-A1A2-4967-8B3B-3AD9E96E8B28}" dt="2022-09-01T14:31:43.854" v="42" actId="47"/>
        <pc:sldMkLst>
          <pc:docMk/>
          <pc:sldMk cId="3081158320" sldId="316"/>
        </pc:sldMkLst>
      </pc:sldChg>
      <pc:sldChg chg="del">
        <pc:chgData name="Cassie McGarigle" userId="4ca557e4-d419-4850-84b3-46fb6a8c477f" providerId="ADAL" clId="{FC4BB428-A1A2-4967-8B3B-3AD9E96E8B28}" dt="2022-09-01T14:31:44.223" v="43" actId="47"/>
        <pc:sldMkLst>
          <pc:docMk/>
          <pc:sldMk cId="1268423965" sldId="317"/>
        </pc:sldMkLst>
      </pc:sldChg>
      <pc:sldChg chg="del">
        <pc:chgData name="Cassie McGarigle" userId="4ca557e4-d419-4850-84b3-46fb6a8c477f" providerId="ADAL" clId="{FC4BB428-A1A2-4967-8B3B-3AD9E96E8B28}" dt="2022-09-01T14:31:44.887" v="45" actId="47"/>
        <pc:sldMkLst>
          <pc:docMk/>
          <pc:sldMk cId="3139945317" sldId="320"/>
        </pc:sldMkLst>
      </pc:sldChg>
      <pc:sldChg chg="del">
        <pc:chgData name="Cassie McGarigle" userId="4ca557e4-d419-4850-84b3-46fb6a8c477f" providerId="ADAL" clId="{FC4BB428-A1A2-4967-8B3B-3AD9E96E8B28}" dt="2022-09-01T14:31:42.465" v="39" actId="47"/>
        <pc:sldMkLst>
          <pc:docMk/>
          <pc:sldMk cId="1989463700" sldId="321"/>
        </pc:sldMkLst>
      </pc:sldChg>
      <pc:sldChg chg="del">
        <pc:chgData name="Cassie McGarigle" userId="4ca557e4-d419-4850-84b3-46fb6a8c477f" providerId="ADAL" clId="{FC4BB428-A1A2-4967-8B3B-3AD9E96E8B28}" dt="2022-09-01T14:31:44.555" v="44" actId="47"/>
        <pc:sldMkLst>
          <pc:docMk/>
          <pc:sldMk cId="320349174" sldId="322"/>
        </pc:sldMkLst>
      </pc:sldChg>
      <pc:sldChg chg="del">
        <pc:chgData name="Cassie McGarigle" userId="4ca557e4-d419-4850-84b3-46fb6a8c477f" providerId="ADAL" clId="{FC4BB428-A1A2-4967-8B3B-3AD9E96E8B28}" dt="2022-09-01T14:31:45.257" v="46" actId="47"/>
        <pc:sldMkLst>
          <pc:docMk/>
          <pc:sldMk cId="2657953473" sldId="323"/>
        </pc:sldMkLst>
      </pc:sldChg>
      <pc:sldChg chg="del">
        <pc:chgData name="Cassie McGarigle" userId="4ca557e4-d419-4850-84b3-46fb6a8c477f" providerId="ADAL" clId="{FC4BB428-A1A2-4967-8B3B-3AD9E96E8B28}" dt="2022-09-01T14:31:45.576" v="47" actId="47"/>
        <pc:sldMkLst>
          <pc:docMk/>
          <pc:sldMk cId="392242783" sldId="324"/>
        </pc:sldMkLst>
      </pc:sldChg>
      <pc:sldChg chg="del">
        <pc:chgData name="Cassie McGarigle" userId="4ca557e4-d419-4850-84b3-46fb6a8c477f" providerId="ADAL" clId="{FC4BB428-A1A2-4967-8B3B-3AD9E96E8B28}" dt="2022-09-01T14:31:46.282" v="49" actId="47"/>
        <pc:sldMkLst>
          <pc:docMk/>
          <pc:sldMk cId="3002368168" sldId="327"/>
        </pc:sldMkLst>
      </pc:sldChg>
      <pc:sldChg chg="del">
        <pc:chgData name="Cassie McGarigle" userId="4ca557e4-d419-4850-84b3-46fb6a8c477f" providerId="ADAL" clId="{FC4BB428-A1A2-4967-8B3B-3AD9E96E8B28}" dt="2022-09-01T14:31:46.699" v="50" actId="47"/>
        <pc:sldMkLst>
          <pc:docMk/>
          <pc:sldMk cId="2881389189" sldId="328"/>
        </pc:sldMkLst>
      </pc:sldChg>
      <pc:sldChg chg="del">
        <pc:chgData name="Cassie McGarigle" userId="4ca557e4-d419-4850-84b3-46fb6a8c477f" providerId="ADAL" clId="{FC4BB428-A1A2-4967-8B3B-3AD9E96E8B28}" dt="2022-09-01T14:31:47.216" v="51" actId="47"/>
        <pc:sldMkLst>
          <pc:docMk/>
          <pc:sldMk cId="1769077925" sldId="329"/>
        </pc:sldMkLst>
      </pc:sldChg>
      <pc:sldChg chg="del">
        <pc:chgData name="Cassie McGarigle" userId="4ca557e4-d419-4850-84b3-46fb6a8c477f" providerId="ADAL" clId="{FC4BB428-A1A2-4967-8B3B-3AD9E96E8B28}" dt="2022-09-01T14:31:47.638" v="52" actId="47"/>
        <pc:sldMkLst>
          <pc:docMk/>
          <pc:sldMk cId="235412634" sldId="330"/>
        </pc:sldMkLst>
      </pc:sldChg>
      <pc:sldChg chg="del">
        <pc:chgData name="Cassie McGarigle" userId="4ca557e4-d419-4850-84b3-46fb6a8c477f" providerId="ADAL" clId="{FC4BB428-A1A2-4967-8B3B-3AD9E96E8B28}" dt="2022-09-01T14:31:48.888" v="55" actId="47"/>
        <pc:sldMkLst>
          <pc:docMk/>
          <pc:sldMk cId="618134379" sldId="335"/>
        </pc:sldMkLst>
      </pc:sldChg>
      <pc:sldChg chg="del">
        <pc:chgData name="Cassie McGarigle" userId="4ca557e4-d419-4850-84b3-46fb6a8c477f" providerId="ADAL" clId="{FC4BB428-A1A2-4967-8B3B-3AD9E96E8B28}" dt="2022-09-01T14:32:23.296" v="78" actId="47"/>
        <pc:sldMkLst>
          <pc:docMk/>
          <pc:sldMk cId="2398242397" sldId="356"/>
        </pc:sldMkLst>
      </pc:sldChg>
      <pc:sldChg chg="del">
        <pc:chgData name="Cassie McGarigle" userId="4ca557e4-d419-4850-84b3-46fb6a8c477f" providerId="ADAL" clId="{FC4BB428-A1A2-4967-8B3B-3AD9E96E8B28}" dt="2022-09-01T14:31:35.777" v="23" actId="47"/>
        <pc:sldMkLst>
          <pc:docMk/>
          <pc:sldMk cId="362382320" sldId="376"/>
        </pc:sldMkLst>
      </pc:sldChg>
      <pc:sldChg chg="del">
        <pc:chgData name="Cassie McGarigle" userId="4ca557e4-d419-4850-84b3-46fb6a8c477f" providerId="ADAL" clId="{FC4BB428-A1A2-4967-8B3B-3AD9E96E8B28}" dt="2022-09-01T14:31:36.808" v="26" actId="47"/>
        <pc:sldMkLst>
          <pc:docMk/>
          <pc:sldMk cId="3783648611" sldId="377"/>
        </pc:sldMkLst>
      </pc:sldChg>
      <pc:sldChg chg="del">
        <pc:chgData name="Cassie McGarigle" userId="4ca557e4-d419-4850-84b3-46fb6a8c477f" providerId="ADAL" clId="{FC4BB428-A1A2-4967-8B3B-3AD9E96E8B28}" dt="2022-09-01T14:31:38.176" v="30" actId="47"/>
        <pc:sldMkLst>
          <pc:docMk/>
          <pc:sldMk cId="263786754" sldId="378"/>
        </pc:sldMkLst>
      </pc:sldChg>
      <pc:sldChg chg="del">
        <pc:chgData name="Cassie McGarigle" userId="4ca557e4-d419-4850-84b3-46fb6a8c477f" providerId="ADAL" clId="{FC4BB428-A1A2-4967-8B3B-3AD9E96E8B28}" dt="2022-09-01T14:31:33.332" v="16" actId="47"/>
        <pc:sldMkLst>
          <pc:docMk/>
          <pc:sldMk cId="375858748" sldId="388"/>
        </pc:sldMkLst>
      </pc:sldChg>
      <pc:sldChg chg="del">
        <pc:chgData name="Cassie McGarigle" userId="4ca557e4-d419-4850-84b3-46fb6a8c477f" providerId="ADAL" clId="{FC4BB428-A1A2-4967-8B3B-3AD9E96E8B28}" dt="2022-09-01T14:31:33.633" v="17" actId="47"/>
        <pc:sldMkLst>
          <pc:docMk/>
          <pc:sldMk cId="481103304" sldId="390"/>
        </pc:sldMkLst>
      </pc:sldChg>
      <pc:sldChg chg="del">
        <pc:chgData name="Cassie McGarigle" userId="4ca557e4-d419-4850-84b3-46fb6a8c477f" providerId="ADAL" clId="{FC4BB428-A1A2-4967-8B3B-3AD9E96E8B28}" dt="2022-09-01T14:31:38.524" v="31" actId="47"/>
        <pc:sldMkLst>
          <pc:docMk/>
          <pc:sldMk cId="1401449979" sldId="391"/>
        </pc:sldMkLst>
      </pc:sldChg>
      <pc:sldChg chg="del">
        <pc:chgData name="Cassie McGarigle" userId="4ca557e4-d419-4850-84b3-46fb6a8c477f" providerId="ADAL" clId="{FC4BB428-A1A2-4967-8B3B-3AD9E96E8B28}" dt="2022-09-01T14:31:30.250" v="5" actId="47"/>
        <pc:sldMkLst>
          <pc:docMk/>
          <pc:sldMk cId="492555611" sldId="392"/>
        </pc:sldMkLst>
      </pc:sldChg>
      <pc:sldChg chg="del">
        <pc:chgData name="Cassie McGarigle" userId="4ca557e4-d419-4850-84b3-46fb6a8c477f" providerId="ADAL" clId="{FC4BB428-A1A2-4967-8B3B-3AD9E96E8B28}" dt="2022-09-01T14:31:29.747" v="3" actId="47"/>
        <pc:sldMkLst>
          <pc:docMk/>
          <pc:sldMk cId="1110531020" sldId="393"/>
        </pc:sldMkLst>
      </pc:sldChg>
      <pc:sldChg chg="del">
        <pc:chgData name="Cassie McGarigle" userId="4ca557e4-d419-4850-84b3-46fb6a8c477f" providerId="ADAL" clId="{FC4BB428-A1A2-4967-8B3B-3AD9E96E8B28}" dt="2022-09-01T14:31:31.163" v="8" actId="47"/>
        <pc:sldMkLst>
          <pc:docMk/>
          <pc:sldMk cId="169017671" sldId="394"/>
        </pc:sldMkLst>
      </pc:sldChg>
      <pc:sldChg chg="del">
        <pc:chgData name="Cassie McGarigle" userId="4ca557e4-d419-4850-84b3-46fb6a8c477f" providerId="ADAL" clId="{FC4BB428-A1A2-4967-8B3B-3AD9E96E8B28}" dt="2022-09-01T14:31:31.273" v="9" actId="47"/>
        <pc:sldMkLst>
          <pc:docMk/>
          <pc:sldMk cId="680089406" sldId="395"/>
        </pc:sldMkLst>
      </pc:sldChg>
      <pc:sldChg chg="del">
        <pc:chgData name="Cassie McGarigle" userId="4ca557e4-d419-4850-84b3-46fb6a8c477f" providerId="ADAL" clId="{FC4BB428-A1A2-4967-8B3B-3AD9E96E8B28}" dt="2022-09-01T14:31:36.140" v="24" actId="47"/>
        <pc:sldMkLst>
          <pc:docMk/>
          <pc:sldMk cId="1835761814" sldId="407"/>
        </pc:sldMkLst>
      </pc:sldChg>
      <pc:sldChg chg="del">
        <pc:chgData name="Cassie McGarigle" userId="4ca557e4-d419-4850-84b3-46fb6a8c477f" providerId="ADAL" clId="{FC4BB428-A1A2-4967-8B3B-3AD9E96E8B28}" dt="2022-09-01T14:31:37.140" v="27" actId="47"/>
        <pc:sldMkLst>
          <pc:docMk/>
          <pc:sldMk cId="2097471233" sldId="408"/>
        </pc:sldMkLst>
      </pc:sldChg>
      <pc:sldChg chg="del">
        <pc:chgData name="Cassie McGarigle" userId="4ca557e4-d419-4850-84b3-46fb6a8c477f" providerId="ADAL" clId="{FC4BB428-A1A2-4967-8B3B-3AD9E96E8B28}" dt="2022-09-01T14:31:33.987" v="18" actId="47"/>
        <pc:sldMkLst>
          <pc:docMk/>
          <pc:sldMk cId="1062074581" sldId="409"/>
        </pc:sldMkLst>
      </pc:sldChg>
      <pc:sldChg chg="del">
        <pc:chgData name="Cassie McGarigle" userId="4ca557e4-d419-4850-84b3-46fb6a8c477f" providerId="ADAL" clId="{FC4BB428-A1A2-4967-8B3B-3AD9E96E8B28}" dt="2022-09-01T14:31:39.310" v="33" actId="47"/>
        <pc:sldMkLst>
          <pc:docMk/>
          <pc:sldMk cId="3228085390" sldId="413"/>
        </pc:sldMkLst>
      </pc:sldChg>
      <pc:sldChg chg="del">
        <pc:chgData name="Cassie McGarigle" userId="4ca557e4-d419-4850-84b3-46fb6a8c477f" providerId="ADAL" clId="{FC4BB428-A1A2-4967-8B3B-3AD9E96E8B28}" dt="2022-09-01T14:31:49.273" v="56" actId="47"/>
        <pc:sldMkLst>
          <pc:docMk/>
          <pc:sldMk cId="2766260083" sldId="423"/>
        </pc:sldMkLst>
      </pc:sldChg>
      <pc:sldChg chg="del">
        <pc:chgData name="Cassie McGarigle" userId="4ca557e4-d419-4850-84b3-46fb6a8c477f" providerId="ADAL" clId="{FC4BB428-A1A2-4967-8B3B-3AD9E96E8B28}" dt="2022-09-01T14:31:48.101" v="53" actId="47"/>
        <pc:sldMkLst>
          <pc:docMk/>
          <pc:sldMk cId="1572514064" sldId="424"/>
        </pc:sldMkLst>
      </pc:sldChg>
      <pc:sldChg chg="del">
        <pc:chgData name="Cassie McGarigle" userId="4ca557e4-d419-4850-84b3-46fb6a8c477f" providerId="ADAL" clId="{FC4BB428-A1A2-4967-8B3B-3AD9E96E8B28}" dt="2022-09-01T14:32:05.581" v="62" actId="47"/>
        <pc:sldMkLst>
          <pc:docMk/>
          <pc:sldMk cId="1807064987" sldId="425"/>
        </pc:sldMkLst>
      </pc:sldChg>
      <pc:sldChg chg="del">
        <pc:chgData name="Cassie McGarigle" userId="4ca557e4-d419-4850-84b3-46fb6a8c477f" providerId="ADAL" clId="{FC4BB428-A1A2-4967-8B3B-3AD9E96E8B28}" dt="2022-09-01T14:32:06.790" v="63" actId="47"/>
        <pc:sldMkLst>
          <pc:docMk/>
          <pc:sldMk cId="2568917364" sldId="426"/>
        </pc:sldMkLst>
      </pc:sldChg>
      <pc:sldChg chg="del">
        <pc:chgData name="Cassie McGarigle" userId="4ca557e4-d419-4850-84b3-46fb6a8c477f" providerId="ADAL" clId="{FC4BB428-A1A2-4967-8B3B-3AD9E96E8B28}" dt="2022-09-01T14:32:08.663" v="64" actId="47"/>
        <pc:sldMkLst>
          <pc:docMk/>
          <pc:sldMk cId="3076605559" sldId="427"/>
        </pc:sldMkLst>
      </pc:sldChg>
      <pc:sldChg chg="del">
        <pc:chgData name="Cassie McGarigle" userId="4ca557e4-d419-4850-84b3-46fb6a8c477f" providerId="ADAL" clId="{FC4BB428-A1A2-4967-8B3B-3AD9E96E8B28}" dt="2022-09-01T14:32:09.280" v="65" actId="47"/>
        <pc:sldMkLst>
          <pc:docMk/>
          <pc:sldMk cId="3962210061" sldId="428"/>
        </pc:sldMkLst>
      </pc:sldChg>
      <pc:sldChg chg="del">
        <pc:chgData name="Cassie McGarigle" userId="4ca557e4-d419-4850-84b3-46fb6a8c477f" providerId="ADAL" clId="{FC4BB428-A1A2-4967-8B3B-3AD9E96E8B28}" dt="2022-09-01T14:31:48.518" v="54" actId="47"/>
        <pc:sldMkLst>
          <pc:docMk/>
          <pc:sldMk cId="2322840883" sldId="431"/>
        </pc:sldMkLst>
      </pc:sldChg>
      <pc:sldChg chg="del">
        <pc:chgData name="Cassie McGarigle" userId="4ca557e4-d419-4850-84b3-46fb6a8c477f" providerId="ADAL" clId="{FC4BB428-A1A2-4967-8B3B-3AD9E96E8B28}" dt="2022-09-01T14:31:28.791" v="1" actId="47"/>
        <pc:sldMkLst>
          <pc:docMk/>
          <pc:sldMk cId="1349958165" sldId="441"/>
        </pc:sldMkLst>
      </pc:sldChg>
      <pc:sldChg chg="del">
        <pc:chgData name="Cassie McGarigle" userId="4ca557e4-d419-4850-84b3-46fb6a8c477f" providerId="ADAL" clId="{FC4BB428-A1A2-4967-8B3B-3AD9E96E8B28}" dt="2022-09-01T14:31:30.017" v="4" actId="47"/>
        <pc:sldMkLst>
          <pc:docMk/>
          <pc:sldMk cId="1934366780" sldId="443"/>
        </pc:sldMkLst>
      </pc:sldChg>
      <pc:sldChg chg="del">
        <pc:chgData name="Cassie McGarigle" userId="4ca557e4-d419-4850-84b3-46fb6a8c477f" providerId="ADAL" clId="{FC4BB428-A1A2-4967-8B3B-3AD9E96E8B28}" dt="2022-09-01T14:31:32.762" v="14" actId="47"/>
        <pc:sldMkLst>
          <pc:docMk/>
          <pc:sldMk cId="3283900848" sldId="444"/>
        </pc:sldMkLst>
      </pc:sldChg>
      <pc:sldChg chg="del">
        <pc:chgData name="Cassie McGarigle" userId="4ca557e4-d419-4850-84b3-46fb6a8c477f" providerId="ADAL" clId="{FC4BB428-A1A2-4967-8B3B-3AD9E96E8B28}" dt="2022-09-01T14:31:45.943" v="48" actId="47"/>
        <pc:sldMkLst>
          <pc:docMk/>
          <pc:sldMk cId="580916292" sldId="446"/>
        </pc:sldMkLst>
      </pc:sldChg>
      <pc:sldChg chg="del">
        <pc:chgData name="Cassie McGarigle" userId="4ca557e4-d419-4850-84b3-46fb6a8c477f" providerId="ADAL" clId="{FC4BB428-A1A2-4967-8B3B-3AD9E96E8B28}" dt="2022-09-01T14:31:29.377" v="2" actId="47"/>
        <pc:sldMkLst>
          <pc:docMk/>
          <pc:sldMk cId="2944322734" sldId="448"/>
        </pc:sldMkLst>
      </pc:sldChg>
      <pc:sldChg chg="del">
        <pc:chgData name="Cassie McGarigle" userId="4ca557e4-d419-4850-84b3-46fb6a8c477f" providerId="ADAL" clId="{FC4BB428-A1A2-4967-8B3B-3AD9E96E8B28}" dt="2022-09-01T14:32:04.841" v="61" actId="47"/>
        <pc:sldMkLst>
          <pc:docMk/>
          <pc:sldMk cId="1982410274" sldId="449"/>
        </pc:sldMkLst>
      </pc:sldChg>
      <pc:sldChg chg="del">
        <pc:chgData name="Cassie McGarigle" userId="4ca557e4-d419-4850-84b3-46fb6a8c477f" providerId="ADAL" clId="{FC4BB428-A1A2-4967-8B3B-3AD9E96E8B28}" dt="2022-09-01T14:32:10.083" v="66" actId="47"/>
        <pc:sldMkLst>
          <pc:docMk/>
          <pc:sldMk cId="481174893" sldId="450"/>
        </pc:sldMkLst>
      </pc:sldChg>
      <pc:sldChg chg="del">
        <pc:chgData name="Cassie McGarigle" userId="4ca557e4-d419-4850-84b3-46fb6a8c477f" providerId="ADAL" clId="{FC4BB428-A1A2-4967-8B3B-3AD9E96E8B28}" dt="2022-09-01T14:32:12.052" v="67" actId="47"/>
        <pc:sldMkLst>
          <pc:docMk/>
          <pc:sldMk cId="2523828753" sldId="451"/>
        </pc:sldMkLst>
      </pc:sldChg>
      <pc:sldChg chg="del">
        <pc:chgData name="Cassie McGarigle" userId="4ca557e4-d419-4850-84b3-46fb6a8c477f" providerId="ADAL" clId="{FC4BB428-A1A2-4967-8B3B-3AD9E96E8B28}" dt="2022-09-01T14:32:12.668" v="68" actId="47"/>
        <pc:sldMkLst>
          <pc:docMk/>
          <pc:sldMk cId="3219683423" sldId="452"/>
        </pc:sldMkLst>
      </pc:sldChg>
      <pc:sldChg chg="del">
        <pc:chgData name="Cassie McGarigle" userId="4ca557e4-d419-4850-84b3-46fb6a8c477f" providerId="ADAL" clId="{FC4BB428-A1A2-4967-8B3B-3AD9E96E8B28}" dt="2022-09-01T14:32:13.439" v="69" actId="47"/>
        <pc:sldMkLst>
          <pc:docMk/>
          <pc:sldMk cId="3478570602" sldId="453"/>
        </pc:sldMkLst>
      </pc:sldChg>
      <pc:sldChg chg="del">
        <pc:chgData name="Cassie McGarigle" userId="4ca557e4-d419-4850-84b3-46fb6a8c477f" providerId="ADAL" clId="{FC4BB428-A1A2-4967-8B3B-3AD9E96E8B28}" dt="2022-09-01T14:32:15.758" v="70" actId="47"/>
        <pc:sldMkLst>
          <pc:docMk/>
          <pc:sldMk cId="3242441682" sldId="454"/>
        </pc:sldMkLst>
      </pc:sldChg>
      <pc:sldChg chg="del">
        <pc:chgData name="Cassie McGarigle" userId="4ca557e4-d419-4850-84b3-46fb6a8c477f" providerId="ADAL" clId="{FC4BB428-A1A2-4967-8B3B-3AD9E96E8B28}" dt="2022-09-01T14:32:16.243" v="71" actId="47"/>
        <pc:sldMkLst>
          <pc:docMk/>
          <pc:sldMk cId="2022780742" sldId="455"/>
        </pc:sldMkLst>
      </pc:sldChg>
      <pc:sldChg chg="del">
        <pc:chgData name="Cassie McGarigle" userId="4ca557e4-d419-4850-84b3-46fb6a8c477f" providerId="ADAL" clId="{FC4BB428-A1A2-4967-8B3B-3AD9E96E8B28}" dt="2022-09-01T14:32:16.776" v="72" actId="47"/>
        <pc:sldMkLst>
          <pc:docMk/>
          <pc:sldMk cId="462858474" sldId="456"/>
        </pc:sldMkLst>
      </pc:sldChg>
      <pc:sldChg chg="del">
        <pc:chgData name="Cassie McGarigle" userId="4ca557e4-d419-4850-84b3-46fb6a8c477f" providerId="ADAL" clId="{FC4BB428-A1A2-4967-8B3B-3AD9E96E8B28}" dt="2022-09-01T14:32:17.324" v="73" actId="47"/>
        <pc:sldMkLst>
          <pc:docMk/>
          <pc:sldMk cId="1592066856" sldId="457"/>
        </pc:sldMkLst>
      </pc:sldChg>
      <pc:sldChg chg="del">
        <pc:chgData name="Cassie McGarigle" userId="4ca557e4-d419-4850-84b3-46fb6a8c477f" providerId="ADAL" clId="{FC4BB428-A1A2-4967-8B3B-3AD9E96E8B28}" dt="2022-09-01T14:32:19.452" v="74" actId="47"/>
        <pc:sldMkLst>
          <pc:docMk/>
          <pc:sldMk cId="3958187032" sldId="458"/>
        </pc:sldMkLst>
      </pc:sldChg>
      <pc:sldChg chg="del">
        <pc:chgData name="Cassie McGarigle" userId="4ca557e4-d419-4850-84b3-46fb6a8c477f" providerId="ADAL" clId="{FC4BB428-A1A2-4967-8B3B-3AD9E96E8B28}" dt="2022-09-01T14:32:20.101" v="75" actId="47"/>
        <pc:sldMkLst>
          <pc:docMk/>
          <pc:sldMk cId="2473281321" sldId="459"/>
        </pc:sldMkLst>
      </pc:sldChg>
      <pc:sldChg chg="del">
        <pc:chgData name="Cassie McGarigle" userId="4ca557e4-d419-4850-84b3-46fb6a8c477f" providerId="ADAL" clId="{FC4BB428-A1A2-4967-8B3B-3AD9E96E8B28}" dt="2022-09-01T14:32:20.619" v="76" actId="47"/>
        <pc:sldMkLst>
          <pc:docMk/>
          <pc:sldMk cId="814653657" sldId="460"/>
        </pc:sldMkLst>
      </pc:sldChg>
      <pc:sldChg chg="del">
        <pc:chgData name="Cassie McGarigle" userId="4ca557e4-d419-4850-84b3-46fb6a8c477f" providerId="ADAL" clId="{FC4BB428-A1A2-4967-8B3B-3AD9E96E8B28}" dt="2022-09-01T14:32:22.593" v="77" actId="47"/>
        <pc:sldMkLst>
          <pc:docMk/>
          <pc:sldMk cId="2510664001" sldId="461"/>
        </pc:sldMkLst>
      </pc:sldChg>
      <pc:sldChg chg="del">
        <pc:chgData name="Cassie McGarigle" userId="4ca557e4-d419-4850-84b3-46fb6a8c477f" providerId="ADAL" clId="{FC4BB428-A1A2-4967-8B3B-3AD9E96E8B28}" dt="2022-09-01T14:31:41.463" v="36" actId="47"/>
        <pc:sldMkLst>
          <pc:docMk/>
          <pc:sldMk cId="1820129044" sldId="463"/>
        </pc:sldMkLst>
      </pc:sldChg>
      <pc:sldChg chg="delSp modSp del mod">
        <pc:chgData name="Cassie McGarigle" userId="4ca557e4-d419-4850-84b3-46fb6a8c477f" providerId="ADAL" clId="{FC4BB428-A1A2-4967-8B3B-3AD9E96E8B28}" dt="2022-09-01T14:37:12.384" v="79" actId="47"/>
        <pc:sldMkLst>
          <pc:docMk/>
          <pc:sldMk cId="1003678" sldId="464"/>
        </pc:sldMkLst>
        <pc:spChg chg="del">
          <ac:chgData name="Cassie McGarigle" userId="4ca557e4-d419-4850-84b3-46fb6a8c477f" providerId="ADAL" clId="{FC4BB428-A1A2-4967-8B3B-3AD9E96E8B28}" dt="2022-09-01T14:31:52.650" v="57" actId="478"/>
          <ac:spMkLst>
            <pc:docMk/>
            <pc:sldMk cId="1003678" sldId="464"/>
            <ac:spMk id="4" creationId="{8B917402-FCCF-4248-AF80-0C6600BEA423}"/>
          </ac:spMkLst>
        </pc:spChg>
        <pc:spChg chg="del">
          <ac:chgData name="Cassie McGarigle" userId="4ca557e4-d419-4850-84b3-46fb6a8c477f" providerId="ADAL" clId="{FC4BB428-A1A2-4967-8B3B-3AD9E96E8B28}" dt="2022-09-01T14:31:53.583" v="58" actId="478"/>
          <ac:spMkLst>
            <pc:docMk/>
            <pc:sldMk cId="1003678" sldId="464"/>
            <ac:spMk id="5" creationId="{2C0230C6-DFD8-6347-9E98-E832453865FF}"/>
          </ac:spMkLst>
        </pc:spChg>
        <pc:spChg chg="mod">
          <ac:chgData name="Cassie McGarigle" userId="4ca557e4-d419-4850-84b3-46fb6a8c477f" providerId="ADAL" clId="{FC4BB428-A1A2-4967-8B3B-3AD9E96E8B28}" dt="2022-09-01T14:31:56.391" v="59" actId="1076"/>
          <ac:spMkLst>
            <pc:docMk/>
            <pc:sldMk cId="1003678" sldId="464"/>
            <ac:spMk id="6" creationId="{81B82011-98E3-AC42-9110-257FE2336643}"/>
          </ac:spMkLst>
        </pc:spChg>
        <pc:spChg chg="del">
          <ac:chgData name="Cassie McGarigle" userId="4ca557e4-d419-4850-84b3-46fb6a8c477f" providerId="ADAL" clId="{FC4BB428-A1A2-4967-8B3B-3AD9E96E8B28}" dt="2022-09-01T14:31:57.498" v="60" actId="478"/>
          <ac:spMkLst>
            <pc:docMk/>
            <pc:sldMk cId="1003678" sldId="464"/>
            <ac:spMk id="8" creationId="{AFA8A072-D5EE-964C-8BF8-F2BD0B100D8E}"/>
          </ac:spMkLst>
        </pc:spChg>
      </pc:sldChg>
      <pc:sldChg chg="del">
        <pc:chgData name="Cassie McGarigle" userId="4ca557e4-d419-4850-84b3-46fb6a8c477f" providerId="ADAL" clId="{FC4BB428-A1A2-4967-8B3B-3AD9E96E8B28}" dt="2022-09-01T14:31:34.736" v="20" actId="47"/>
        <pc:sldMkLst>
          <pc:docMk/>
          <pc:sldMk cId="2878248723" sldId="465"/>
        </pc:sldMkLst>
      </pc:sldChg>
      <pc:sldChg chg="del">
        <pc:chgData name="Cassie McGarigle" userId="4ca557e4-d419-4850-84b3-46fb6a8c477f" providerId="ADAL" clId="{FC4BB428-A1A2-4967-8B3B-3AD9E96E8B28}" dt="2022-09-01T14:31:38.941" v="32" actId="47"/>
        <pc:sldMkLst>
          <pc:docMk/>
          <pc:sldMk cId="3438675966" sldId="466"/>
        </pc:sldMkLst>
      </pc:sldChg>
      <pc:sldChg chg="del">
        <pc:chgData name="Cassie McGarigle" userId="4ca557e4-d419-4850-84b3-46fb6a8c477f" providerId="ADAL" clId="{FC4BB428-A1A2-4967-8B3B-3AD9E96E8B28}" dt="2022-09-01T14:31:34.373" v="19" actId="47"/>
        <pc:sldMkLst>
          <pc:docMk/>
          <pc:sldMk cId="1741122002" sldId="46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36A4D4E-EAE7-7E49-BEFC-A32F0206852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4518DB-7365-D241-AEC3-569855C98F8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C818220-48CA-6844-9D09-AF8B1B42C2D1}" type="datetimeFigureOut">
              <a:rPr lang="en-US"/>
              <a:pPr>
                <a:defRPr/>
              </a:pPr>
              <a:t>9/1/2022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7D432EDA-EF5A-BC41-B70B-227EA61C0CE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4A465F36-AD7C-8D46-BB53-CD0925CD1C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F102F8-F876-4046-BCCD-4C47047B4B7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793351-D7EC-A044-BCFE-3DCAF74C38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F979DDF-C658-664E-ADA9-A03C6D4B74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Rectangle 7">
            <a:extLst>
              <a:ext uri="{FF2B5EF4-FFF2-40B4-BE49-F238E27FC236}">
                <a16:creationId xmlns:a16="http://schemas.microsoft.com/office/drawing/2014/main" id="{493A4652-B216-AF46-8C09-B08445EB50F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6CB2BFC-254B-3249-9869-71FFE2C3C68B}" type="slidenum">
              <a:rPr lang="en-US" altLang="en-US" smtClean="0"/>
              <a:pPr>
                <a:spcBef>
                  <a:spcPct val="0"/>
                </a:spcBef>
              </a:pPr>
              <a:t>3</a:t>
            </a:fld>
            <a:endParaRPr lang="en-US" altLang="en-US"/>
          </a:p>
        </p:txBody>
      </p:sp>
      <p:sp>
        <p:nvSpPr>
          <p:cNvPr id="103426" name="Rectangle 2">
            <a:extLst>
              <a:ext uri="{FF2B5EF4-FFF2-40B4-BE49-F238E27FC236}">
                <a16:creationId xmlns:a16="http://schemas.microsoft.com/office/drawing/2014/main" id="{8D26777A-A572-BC4A-B28A-1CAB57736AC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Rectangle 3">
            <a:extLst>
              <a:ext uri="{FF2B5EF4-FFF2-40B4-BE49-F238E27FC236}">
                <a16:creationId xmlns:a16="http://schemas.microsoft.com/office/drawing/2014/main" id="{A67C010D-DD60-1C4F-A247-6D148EF204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8238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Rectangle 7">
            <a:extLst>
              <a:ext uri="{FF2B5EF4-FFF2-40B4-BE49-F238E27FC236}">
                <a16:creationId xmlns:a16="http://schemas.microsoft.com/office/drawing/2014/main" id="{3236E407-287E-FD46-89D5-0987B9D78A2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B8A849F-926E-2241-918E-3547AE1CF490}" type="slidenum">
              <a:rPr lang="en-US" altLang="en-US" smtClean="0"/>
              <a:pPr>
                <a:spcBef>
                  <a:spcPct val="0"/>
                </a:spcBef>
              </a:pPr>
              <a:t>7</a:t>
            </a:fld>
            <a:endParaRPr lang="en-US" altLang="en-US"/>
          </a:p>
        </p:txBody>
      </p:sp>
      <p:sp>
        <p:nvSpPr>
          <p:cNvPr id="109570" name="Rectangle 2">
            <a:extLst>
              <a:ext uri="{FF2B5EF4-FFF2-40B4-BE49-F238E27FC236}">
                <a16:creationId xmlns:a16="http://schemas.microsoft.com/office/drawing/2014/main" id="{761922DA-4C88-6042-A1FC-DD54F30F08C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7388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9571" name="Rectangle 3">
            <a:extLst>
              <a:ext uri="{FF2B5EF4-FFF2-40B4-BE49-F238E27FC236}">
                <a16:creationId xmlns:a16="http://schemas.microsoft.com/office/drawing/2014/main" id="{CF7E020A-9088-CE48-9A7E-1FA400D4A5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32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9730" tIns="44865" rIns="89730" bIns="4486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483920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Rectangle 7">
            <a:extLst>
              <a:ext uri="{FF2B5EF4-FFF2-40B4-BE49-F238E27FC236}">
                <a16:creationId xmlns:a16="http://schemas.microsoft.com/office/drawing/2014/main" id="{584C47A0-A8D7-3B45-958C-EC052E9F1E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137A7DDB-1856-604B-B4F7-A4374B3E49AF}" type="slidenum">
              <a:rPr lang="en-US" altLang="en-US" smtClean="0"/>
              <a:pPr>
                <a:spcBef>
                  <a:spcPct val="0"/>
                </a:spcBef>
              </a:pPr>
              <a:t>8</a:t>
            </a:fld>
            <a:endParaRPr lang="en-US" altLang="en-US"/>
          </a:p>
        </p:txBody>
      </p:sp>
      <p:sp>
        <p:nvSpPr>
          <p:cNvPr id="111618" name="Rectangle 2">
            <a:extLst>
              <a:ext uri="{FF2B5EF4-FFF2-40B4-BE49-F238E27FC236}">
                <a16:creationId xmlns:a16="http://schemas.microsoft.com/office/drawing/2014/main" id="{670ED2EF-0E74-B042-A19C-B20E18CDDE7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1619" name="Rectangle 3">
            <a:extLst>
              <a:ext uri="{FF2B5EF4-FFF2-40B4-BE49-F238E27FC236}">
                <a16:creationId xmlns:a16="http://schemas.microsoft.com/office/drawing/2014/main" id="{7A4FFDBA-712F-254E-A6AD-E2B31C3168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676183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Rectangle 7">
            <a:extLst>
              <a:ext uri="{FF2B5EF4-FFF2-40B4-BE49-F238E27FC236}">
                <a16:creationId xmlns:a16="http://schemas.microsoft.com/office/drawing/2014/main" id="{9D5E8050-621A-6748-AF9B-670DF743EFB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4C242D69-B2DB-1A49-8CF4-0DE563320D9C}" type="slidenum">
              <a:rPr lang="en-US" altLang="en-US" smtClean="0"/>
              <a:pPr>
                <a:spcBef>
                  <a:spcPct val="0"/>
                </a:spcBef>
              </a:pPr>
              <a:t>9</a:t>
            </a:fld>
            <a:endParaRPr lang="en-US" altLang="en-US"/>
          </a:p>
        </p:txBody>
      </p:sp>
      <p:sp>
        <p:nvSpPr>
          <p:cNvPr id="107522" name="Rectangle 2">
            <a:extLst>
              <a:ext uri="{FF2B5EF4-FFF2-40B4-BE49-F238E27FC236}">
                <a16:creationId xmlns:a16="http://schemas.microsoft.com/office/drawing/2014/main" id="{D8BCA07B-A5FD-4C4A-AA9B-47E070F0FD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7388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7523" name="Rectangle 3">
            <a:extLst>
              <a:ext uri="{FF2B5EF4-FFF2-40B4-BE49-F238E27FC236}">
                <a16:creationId xmlns:a16="http://schemas.microsoft.com/office/drawing/2014/main" id="{9FD2353C-1355-264C-9663-349CF26896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32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9730" tIns="44865" rIns="89730" bIns="4486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93335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1" name="Rectangle 7">
            <a:extLst>
              <a:ext uri="{FF2B5EF4-FFF2-40B4-BE49-F238E27FC236}">
                <a16:creationId xmlns:a16="http://schemas.microsoft.com/office/drawing/2014/main" id="{E5F4C1A2-BF51-AF47-A2D5-C3FACDB4D27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609FDBE6-E1F9-5247-B29F-33D8C13899FF}" type="slidenum">
              <a:rPr lang="en-US" altLang="en-US" smtClean="0"/>
              <a:pPr>
                <a:spcBef>
                  <a:spcPct val="0"/>
                </a:spcBef>
              </a:pPr>
              <a:t>12</a:t>
            </a:fld>
            <a:endParaRPr lang="en-US" altLang="en-US"/>
          </a:p>
        </p:txBody>
      </p:sp>
      <p:sp>
        <p:nvSpPr>
          <p:cNvPr id="117762" name="Rectangle 2">
            <a:extLst>
              <a:ext uri="{FF2B5EF4-FFF2-40B4-BE49-F238E27FC236}">
                <a16:creationId xmlns:a16="http://schemas.microsoft.com/office/drawing/2014/main" id="{2B091305-9A19-634C-A622-08787201151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7763" name="Rectangle 3">
            <a:extLst>
              <a:ext uri="{FF2B5EF4-FFF2-40B4-BE49-F238E27FC236}">
                <a16:creationId xmlns:a16="http://schemas.microsoft.com/office/drawing/2014/main" id="{D8DF4AF3-F612-7B42-9A9C-A3C4045896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056519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3" name="Rectangle 7">
            <a:extLst>
              <a:ext uri="{FF2B5EF4-FFF2-40B4-BE49-F238E27FC236}">
                <a16:creationId xmlns:a16="http://schemas.microsoft.com/office/drawing/2014/main" id="{5A83EE0E-6082-D84E-99FF-073A05567A8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7509A50F-FD94-C44E-8BD6-4E783E7B5CC3}" type="slidenum">
              <a:rPr lang="en-US" altLang="en-US" smtClean="0"/>
              <a:pPr>
                <a:spcBef>
                  <a:spcPct val="0"/>
                </a:spcBef>
              </a:pPr>
              <a:t>16</a:t>
            </a:fld>
            <a:endParaRPr lang="en-US" altLang="en-US"/>
          </a:p>
        </p:txBody>
      </p:sp>
      <p:sp>
        <p:nvSpPr>
          <p:cNvPr id="125954" name="Rectangle 2">
            <a:extLst>
              <a:ext uri="{FF2B5EF4-FFF2-40B4-BE49-F238E27FC236}">
                <a16:creationId xmlns:a16="http://schemas.microsoft.com/office/drawing/2014/main" id="{B8556196-EA9C-7441-902B-F417AE3B869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93700" y="692150"/>
            <a:ext cx="6070600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5955" name="Rectangle 3">
            <a:extLst>
              <a:ext uri="{FF2B5EF4-FFF2-40B4-BE49-F238E27FC236}">
                <a16:creationId xmlns:a16="http://schemas.microsoft.com/office/drawing/2014/main" id="{DB280471-E9F4-2447-A614-F0C26D728C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24803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195456" y="257695"/>
            <a:ext cx="6833060" cy="3252268"/>
          </a:xfrm>
        </p:spPr>
        <p:txBody>
          <a:bodyPr anchor="b"/>
          <a:lstStyle>
            <a:lvl1pPr algn="ctr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Session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195456" y="3740583"/>
            <a:ext cx="6833059" cy="1671925"/>
          </a:xfrm>
        </p:spPr>
        <p:txBody>
          <a:bodyPr/>
          <a:lstStyle>
            <a:lvl1pPr marL="0" indent="0" algn="ctr">
              <a:buNone/>
              <a:defRPr sz="28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Speaker Name</a:t>
            </a:r>
            <a:br>
              <a:rPr lang="en-US" dirty="0"/>
            </a:br>
            <a:r>
              <a:rPr lang="en-US" b="0" dirty="0"/>
              <a:t>Speaker Institution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437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F26B3C-DD9A-5F47-92DC-8D0C2397D3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E1822369-DD4F-A64F-8FBE-460AAB12AF27}" type="datetimeFigureOut">
              <a:rPr lang="en-US"/>
              <a:pPr>
                <a:defRPr/>
              </a:pPr>
              <a:t>9/1/2022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A99C88-5FC5-3C45-B4A6-CD23B4019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C170D4-10D2-FC49-8933-460869B08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2E15B82-B716-3E4F-A62D-764CBC6164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773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AEB4BA-77F7-854C-9381-CCB6772643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33E251E4-A4F5-8049-9403-568B14079F31}" type="datetimeFigureOut">
              <a:rPr lang="en-US"/>
              <a:pPr>
                <a:defRPr/>
              </a:pPr>
              <a:t>9/1/2022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1FDA10-CF2C-E94E-B88E-E5C766CC7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A8CB88-E26B-2746-81F1-E61FAFAA9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221FD50D-FD06-CC41-9B36-AE578ECBC5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653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51631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69732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7091" y="1825625"/>
            <a:ext cx="5742709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7150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72202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617" y="365125"/>
            <a:ext cx="11665527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618" y="1681163"/>
            <a:ext cx="573895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618" y="2505075"/>
            <a:ext cx="5738958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76118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76118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7597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87618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2217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5564" y="332509"/>
            <a:ext cx="4476461" cy="172489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332509"/>
            <a:ext cx="6172200" cy="553647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5564" y="2057400"/>
            <a:ext cx="4476461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5185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543B04-3909-9F45-BCD9-03CE9A6E19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FEE9921-C18A-604F-9069-8A997880C8BA}" type="datetimeFigureOut">
              <a:rPr lang="en-US"/>
              <a:pPr>
                <a:defRPr/>
              </a:pPr>
              <a:t>9/1/2022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D2B96B-090F-4348-BB84-288C0C15C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1F4324-0123-B845-8B65-CB856CF8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C18D5A93-B5B0-5D49-BF64-FE44E597D0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289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3F5FBAF6-927D-8E42-806C-9682F08AD1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77091" y="365125"/>
            <a:ext cx="11610109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BC715126-FB0B-C442-B926-BAAEB1BFAC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77091" y="1825625"/>
            <a:ext cx="11610109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 kern="1200">
          <a:solidFill>
            <a:schemeClr val="bg2">
              <a:lumMod val="25000"/>
            </a:schemeClr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>
            <a:extLst>
              <a:ext uri="{FF2B5EF4-FFF2-40B4-BE49-F238E27FC236}">
                <a16:creationId xmlns:a16="http://schemas.microsoft.com/office/drawing/2014/main" id="{98B250AD-5EEA-C24D-8F00-A6428F0E3A7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11775" y="1122363"/>
            <a:ext cx="6564313" cy="2387600"/>
          </a:xfrm>
        </p:spPr>
        <p:txBody>
          <a:bodyPr/>
          <a:lstStyle/>
          <a:p>
            <a:r>
              <a:rPr lang="en-US" altLang="en-US" sz="4400" dirty="0"/>
              <a:t>Germ Cell Tumors</a:t>
            </a:r>
          </a:p>
        </p:txBody>
      </p:sp>
      <p:sp>
        <p:nvSpPr>
          <p:cNvPr id="14338" name="Subtitle 2">
            <a:extLst>
              <a:ext uri="{FF2B5EF4-FFF2-40B4-BE49-F238E27FC236}">
                <a16:creationId xmlns:a16="http://schemas.microsoft.com/office/drawing/2014/main" id="{252F0D66-137E-FE47-8C21-F6B35E5632DD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311775" y="3602038"/>
            <a:ext cx="6564313" cy="1655762"/>
          </a:xfrm>
        </p:spPr>
        <p:txBody>
          <a:bodyPr/>
          <a:lstStyle/>
          <a:p>
            <a:r>
              <a:rPr lang="en-US" altLang="en-US" sz="2400" dirty="0"/>
              <a:t>Carlos Rodriguez-Galindo, MD</a:t>
            </a:r>
          </a:p>
          <a:p>
            <a:r>
              <a:rPr lang="en-US" altLang="en-US" sz="2400" dirty="0"/>
              <a:t>St. Jude Children’s Research Hospital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Rectangle 2">
            <a:extLst>
              <a:ext uri="{FF2B5EF4-FFF2-40B4-BE49-F238E27FC236}">
                <a16:creationId xmlns:a16="http://schemas.microsoft.com/office/drawing/2014/main" id="{64B388F0-6EBA-1F42-9E24-ECF5CF73F7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b="1" dirty="0">
                <a:solidFill>
                  <a:srgbClr val="000000"/>
                </a:solidFill>
              </a:rPr>
              <a:t>Pediatric Germ Cell Tumors</a:t>
            </a:r>
            <a:br>
              <a:rPr lang="en-US" altLang="en-US" sz="4000" b="1" dirty="0">
                <a:solidFill>
                  <a:srgbClr val="000000"/>
                </a:solidFill>
              </a:rPr>
            </a:br>
            <a:r>
              <a:rPr lang="en-US" altLang="en-US" sz="2800" b="1" dirty="0">
                <a:solidFill>
                  <a:srgbClr val="000000"/>
                </a:solidFill>
              </a:rPr>
              <a:t>Histology and Tumor Markers</a:t>
            </a:r>
          </a:p>
        </p:txBody>
      </p:sp>
      <p:graphicFrame>
        <p:nvGraphicFramePr>
          <p:cNvPr id="479235" name="Group 3">
            <a:extLst>
              <a:ext uri="{FF2B5EF4-FFF2-40B4-BE49-F238E27FC236}">
                <a16:creationId xmlns:a16="http://schemas.microsoft.com/office/drawing/2014/main" id="{F9058DDA-5F97-0249-819A-7AF7023B071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4598791"/>
              </p:ext>
            </p:extLst>
          </p:nvPr>
        </p:nvGraphicFramePr>
        <p:xfrm>
          <a:off x="838200" y="1626845"/>
          <a:ext cx="10515600" cy="4114801"/>
        </p:xfrm>
        <a:graphic>
          <a:graphicData uri="http://schemas.openxmlformats.org/drawingml/2006/table">
            <a:tbl>
              <a:tblPr/>
              <a:tblGrid>
                <a:gridCol w="42841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183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13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87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Histology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+mj-lt"/>
                        <a:ea typeface="ＭＳ Ｐゴシック" charset="0"/>
                        <a:cs typeface="Calibri" charset="0"/>
                      </a:endParaRPr>
                    </a:p>
                  </a:txBody>
                  <a:tcPr marL="116840" marR="11684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Serum AFP</a:t>
                      </a: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+mj-lt"/>
                        <a:ea typeface="ＭＳ Ｐゴシック" charset="0"/>
                        <a:cs typeface="Calibri" charset="0"/>
                      </a:endParaRPr>
                    </a:p>
                  </a:txBody>
                  <a:tcPr marL="116840" marR="11684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Serum B-HCG</a:t>
                      </a: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+mj-lt"/>
                        <a:ea typeface="ＭＳ Ｐゴシック" charset="0"/>
                        <a:cs typeface="Calibri" charset="0"/>
                      </a:endParaRPr>
                    </a:p>
                  </a:txBody>
                  <a:tcPr marL="116840" marR="11684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8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Yolk sac tumor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ＭＳ Ｐゴシック" charset="0"/>
                        <a:cs typeface="Calibri" charset="0"/>
                      </a:endParaRPr>
                    </a:p>
                  </a:txBody>
                  <a:tcPr marL="116840" marR="11684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++++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ＭＳ Ｐゴシック" charset="0"/>
                        <a:cs typeface="Calibri" charset="0"/>
                      </a:endParaRPr>
                    </a:p>
                  </a:txBody>
                  <a:tcPr marL="116840" marR="11684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-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ＭＳ Ｐゴシック" charset="0"/>
                        <a:cs typeface="Calibri" charset="0"/>
                      </a:endParaRPr>
                    </a:p>
                  </a:txBody>
                  <a:tcPr marL="116840" marR="11684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7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Choriocarcinoma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ＭＳ Ｐゴシック" charset="0"/>
                        <a:cs typeface="Calibri" charset="0"/>
                      </a:endParaRPr>
                    </a:p>
                  </a:txBody>
                  <a:tcPr marL="116840" marR="11684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-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ＭＳ Ｐゴシック" charset="0"/>
                        <a:cs typeface="Calibri" charset="0"/>
                      </a:endParaRPr>
                    </a:p>
                  </a:txBody>
                  <a:tcPr marL="116840" marR="11684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++++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ＭＳ Ｐゴシック" charset="0"/>
                        <a:cs typeface="Calibri" charset="0"/>
                      </a:endParaRPr>
                    </a:p>
                  </a:txBody>
                  <a:tcPr marL="116840" marR="11684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7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Embryonal carcinoma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ＭＳ Ｐゴシック" charset="0"/>
                        <a:cs typeface="Calibri" charset="0"/>
                      </a:endParaRPr>
                    </a:p>
                  </a:txBody>
                  <a:tcPr marL="116840" marR="11684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+/-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ＭＳ Ｐゴシック" charset="0"/>
                        <a:cs typeface="Calibri" charset="0"/>
                      </a:endParaRPr>
                    </a:p>
                  </a:txBody>
                  <a:tcPr marL="116840" marR="11684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+/-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ＭＳ Ｐゴシック" charset="0"/>
                        <a:cs typeface="Calibri" charset="0"/>
                      </a:endParaRPr>
                    </a:p>
                  </a:txBody>
                  <a:tcPr marL="116840" marR="11684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7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Germinoma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ＭＳ Ｐゴシック" charset="0"/>
                        <a:cs typeface="Calibri" charset="0"/>
                      </a:endParaRPr>
                    </a:p>
                  </a:txBody>
                  <a:tcPr marL="116840" marR="11684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-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ＭＳ Ｐゴシック" charset="0"/>
                        <a:cs typeface="Calibri" charset="0"/>
                      </a:endParaRPr>
                    </a:p>
                  </a:txBody>
                  <a:tcPr marL="116840" marR="11684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-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ＭＳ Ｐゴシック" charset="0"/>
                        <a:cs typeface="Calibri" charset="0"/>
                      </a:endParaRPr>
                    </a:p>
                  </a:txBody>
                  <a:tcPr marL="116840" marR="11684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8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Teratoma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ＭＳ Ｐゴシック" charset="0"/>
                        <a:cs typeface="Calibri" charset="0"/>
                      </a:endParaRPr>
                    </a:p>
                  </a:txBody>
                  <a:tcPr marL="116840" marR="11684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-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ＭＳ Ｐゴシック" charset="0"/>
                        <a:cs typeface="Calibri" charset="0"/>
                      </a:endParaRPr>
                    </a:p>
                  </a:txBody>
                  <a:tcPr marL="116840" marR="11684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-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ＭＳ Ｐゴシック" charset="0"/>
                        <a:cs typeface="Calibri" charset="0"/>
                      </a:endParaRPr>
                    </a:p>
                  </a:txBody>
                  <a:tcPr marL="116840" marR="11684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7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Immature teratoma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ＭＳ Ｐゴシック" charset="0"/>
                        <a:cs typeface="Calibri" charset="0"/>
                      </a:endParaRPr>
                    </a:p>
                  </a:txBody>
                  <a:tcPr marL="116840" marR="11684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+/-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ＭＳ Ｐゴシック" charset="0"/>
                        <a:cs typeface="Calibri" charset="0"/>
                      </a:endParaRPr>
                    </a:p>
                  </a:txBody>
                  <a:tcPr marL="116840" marR="11684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-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ＭＳ Ｐゴシック" charset="0"/>
                        <a:cs typeface="Calibri" charset="0"/>
                      </a:endParaRPr>
                    </a:p>
                  </a:txBody>
                  <a:tcPr marL="116840" marR="11684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12677" name="Slide Number Placeholder 4">
            <a:extLst>
              <a:ext uri="{FF2B5EF4-FFF2-40B4-BE49-F238E27FC236}">
                <a16:creationId xmlns:a16="http://schemas.microsoft.com/office/drawing/2014/main" id="{29A93113-F1BF-CF48-AEFA-BC7111C9B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6BDA224-759A-4BB5-9A94-C09FF052618D}" type="slidenum">
              <a:rPr lang="en-US" smtClean="0"/>
              <a:pPr>
                <a:spcBef>
                  <a:spcPct val="0"/>
                </a:spcBef>
                <a:buFontTx/>
                <a:buNone/>
              </a:pPr>
              <a:t>10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2676" name="Text Box 37">
            <a:extLst>
              <a:ext uri="{FF2B5EF4-FFF2-40B4-BE49-F238E27FC236}">
                <a16:creationId xmlns:a16="http://schemas.microsoft.com/office/drawing/2014/main" id="{0599715C-C0FE-5C46-9C71-CCD97C9927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5862638"/>
            <a:ext cx="4343400" cy="646112"/>
          </a:xfrm>
          <a:prstGeom prst="rect">
            <a:avLst/>
          </a:prstGeom>
          <a:noFill/>
          <a:ln w="9525">
            <a:solidFill>
              <a:srgbClr val="4F81B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+mj-lt"/>
              </a:rPr>
              <a:t>AFP: Developmental changes in &lt; 12 months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+mj-lt"/>
              </a:rPr>
              <a:t>Dysgerminomas: May have elevated PLAP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C202BB-C532-2541-8310-D0698DB5CF95}"/>
              </a:ext>
            </a:extLst>
          </p:cNvPr>
          <p:cNvSpPr txBox="1"/>
          <p:nvPr/>
        </p:nvSpPr>
        <p:spPr>
          <a:xfrm>
            <a:off x="9444232" y="45074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Diagnosis</a:t>
            </a:r>
          </a:p>
        </p:txBody>
      </p:sp>
    </p:spTree>
    <p:extLst>
      <p:ext uri="{BB962C8B-B14F-4D97-AF65-F5344CB8AC3E}">
        <p14:creationId xmlns:p14="http://schemas.microsoft.com/office/powerpoint/2010/main" val="25079581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Rectangle 2">
            <a:extLst>
              <a:ext uri="{FF2B5EF4-FFF2-40B4-BE49-F238E27FC236}">
                <a16:creationId xmlns:a16="http://schemas.microsoft.com/office/drawing/2014/main" id="{1EB16F14-5D20-2F4D-9947-86619127A6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b="1" dirty="0"/>
              <a:t>Pediatric Germ Cell Tumors</a:t>
            </a:r>
            <a:br>
              <a:rPr lang="en-US" altLang="en-US" sz="4000" b="1" dirty="0"/>
            </a:br>
            <a:r>
              <a:rPr lang="en-US" altLang="en-US" sz="3200" b="1" dirty="0"/>
              <a:t>Tumor Marker Kinetics</a:t>
            </a:r>
          </a:p>
        </p:txBody>
      </p:sp>
      <p:sp>
        <p:nvSpPr>
          <p:cNvPr id="113666" name="Content Placeholder 1">
            <a:extLst>
              <a:ext uri="{FF2B5EF4-FFF2-40B4-BE49-F238E27FC236}">
                <a16:creationId xmlns:a16="http://schemas.microsoft.com/office/drawing/2014/main" id="{451E313B-BFFD-D549-B19C-BC5810112A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742" y="1599366"/>
            <a:ext cx="10515600" cy="4943065"/>
          </a:xfrm>
        </p:spPr>
        <p:txBody>
          <a:bodyPr>
            <a:normAutofit lnSpcReduction="10000"/>
          </a:bodyPr>
          <a:lstStyle/>
          <a:p>
            <a:pPr>
              <a:buClr>
                <a:schemeClr val="accent1"/>
              </a:buClr>
            </a:pPr>
            <a:r>
              <a:rPr lang="en-US" altLang="en-US" sz="1800" b="1" dirty="0">
                <a:latin typeface="+mj-lt"/>
              </a:rPr>
              <a:t>Alpha-Fetoprotein</a:t>
            </a:r>
          </a:p>
          <a:p>
            <a:pPr lvl="1">
              <a:buClr>
                <a:schemeClr val="accent1"/>
              </a:buClr>
            </a:pPr>
            <a:r>
              <a:rPr lang="en-US" altLang="en-US" sz="1600" dirty="0">
                <a:latin typeface="+mj-lt"/>
              </a:rPr>
              <a:t>Normal values</a:t>
            </a:r>
          </a:p>
          <a:p>
            <a:pPr lvl="2">
              <a:buClr>
                <a:schemeClr val="accent1"/>
              </a:buClr>
            </a:pPr>
            <a:r>
              <a:rPr lang="en-US" altLang="en-US" sz="1400" dirty="0">
                <a:latin typeface="+mj-lt"/>
              </a:rPr>
              <a:t>Newborn &gt; 40,000 ng/mL (&gt; 100,000 in </a:t>
            </a:r>
            <a:r>
              <a:rPr lang="en-US" altLang="en-US" sz="1400" dirty="0" err="1">
                <a:latin typeface="+mj-lt"/>
              </a:rPr>
              <a:t>preterms</a:t>
            </a:r>
            <a:r>
              <a:rPr lang="en-US" altLang="en-US" sz="1400" dirty="0">
                <a:latin typeface="+mj-lt"/>
              </a:rPr>
              <a:t>)</a:t>
            </a:r>
          </a:p>
          <a:p>
            <a:pPr lvl="2">
              <a:buClr>
                <a:schemeClr val="accent1"/>
              </a:buClr>
            </a:pPr>
            <a:r>
              <a:rPr lang="en-US" altLang="en-US" sz="1400" dirty="0">
                <a:latin typeface="+mj-lt"/>
              </a:rPr>
              <a:t>Adult levels (&lt;10) reached by 8-12 months</a:t>
            </a:r>
          </a:p>
          <a:p>
            <a:pPr lvl="1">
              <a:buClr>
                <a:schemeClr val="accent1"/>
              </a:buClr>
            </a:pPr>
            <a:r>
              <a:rPr lang="en-US" altLang="en-US" sz="1600" dirty="0">
                <a:latin typeface="+mj-lt"/>
              </a:rPr>
              <a:t>t ½ = 5-7 days (important for monitoring response to therapy)</a:t>
            </a:r>
          </a:p>
          <a:p>
            <a:pPr lvl="2">
              <a:buClr>
                <a:schemeClr val="accent1"/>
              </a:buClr>
            </a:pPr>
            <a:r>
              <a:rPr lang="en-US" altLang="en-US" sz="1400" dirty="0">
                <a:latin typeface="+mj-lt"/>
              </a:rPr>
              <a:t>But: wide variability in t ½ in the first year of life</a:t>
            </a:r>
          </a:p>
          <a:p>
            <a:pPr lvl="2">
              <a:buClr>
                <a:schemeClr val="accent1"/>
              </a:buClr>
            </a:pPr>
            <a:r>
              <a:rPr lang="en-US" altLang="en-US" sz="1400" dirty="0">
                <a:latin typeface="+mj-lt"/>
              </a:rPr>
              <a:t>Difficulties in interpreting absolute levels and decay during infancy</a:t>
            </a:r>
          </a:p>
          <a:p>
            <a:pPr lvl="1">
              <a:buClr>
                <a:schemeClr val="accent1"/>
              </a:buClr>
            </a:pPr>
            <a:r>
              <a:rPr lang="en-US" altLang="en-US" sz="1600" dirty="0">
                <a:latin typeface="+mj-lt"/>
              </a:rPr>
              <a:t>Elevation in levels of AFP suggests active disease, </a:t>
            </a:r>
            <a:r>
              <a:rPr lang="en-US" altLang="en-US" sz="1600" u="sng" dirty="0">
                <a:latin typeface="+mj-lt"/>
              </a:rPr>
              <a:t>BUT</a:t>
            </a:r>
          </a:p>
          <a:p>
            <a:pPr lvl="2">
              <a:buClr>
                <a:schemeClr val="accent1"/>
              </a:buClr>
            </a:pPr>
            <a:r>
              <a:rPr lang="en-US" altLang="en-US" sz="1400" dirty="0">
                <a:latin typeface="+mj-lt"/>
              </a:rPr>
              <a:t>Infants may have slow rebound in AFP after completing chemotherapy</a:t>
            </a:r>
          </a:p>
          <a:p>
            <a:pPr lvl="2">
              <a:buClr>
                <a:schemeClr val="accent1"/>
              </a:buClr>
            </a:pPr>
            <a:r>
              <a:rPr lang="en-US" altLang="en-US" sz="1400" dirty="0">
                <a:latin typeface="+mj-lt"/>
              </a:rPr>
              <a:t>Abrupt increase in AFP may occur after initiation of therapy (tumor lysis)</a:t>
            </a:r>
          </a:p>
          <a:p>
            <a:pPr lvl="2">
              <a:buClr>
                <a:schemeClr val="accent1"/>
              </a:buClr>
            </a:pPr>
            <a:r>
              <a:rPr lang="en-US" altLang="en-US" sz="1400" dirty="0">
                <a:latin typeface="+mj-lt"/>
              </a:rPr>
              <a:t>Spurious persistence of elevated AFP may occur in alterations of liver function (viral hepatitis, cholestasis secondary to anesthesia, exposure to phenytoin)</a:t>
            </a:r>
          </a:p>
          <a:p>
            <a:pPr lvl="2">
              <a:buClr>
                <a:schemeClr val="accent1"/>
              </a:buClr>
            </a:pPr>
            <a:r>
              <a:rPr lang="en-US" altLang="en-US" sz="1400" dirty="0">
                <a:latin typeface="+mj-lt"/>
              </a:rPr>
              <a:t>Other malignancies may also cause elevation of AFP (hepatoblastoma, </a:t>
            </a:r>
            <a:r>
              <a:rPr lang="en-US" altLang="en-US" sz="1400" dirty="0" err="1">
                <a:latin typeface="+mj-lt"/>
              </a:rPr>
              <a:t>pancreatoblastoma</a:t>
            </a:r>
            <a:r>
              <a:rPr lang="en-US" altLang="en-US" sz="1400" dirty="0">
                <a:latin typeface="+mj-lt"/>
              </a:rPr>
              <a:t>)</a:t>
            </a:r>
          </a:p>
          <a:p>
            <a:pPr>
              <a:buClr>
                <a:schemeClr val="accent1"/>
              </a:buClr>
            </a:pPr>
            <a:r>
              <a:rPr lang="en-US" altLang="en-US" sz="1800" b="1" dirty="0">
                <a:latin typeface="+mj-lt"/>
              </a:rPr>
              <a:t>Beta-HCG</a:t>
            </a:r>
          </a:p>
          <a:p>
            <a:pPr lvl="1">
              <a:buClr>
                <a:schemeClr val="accent1"/>
              </a:buClr>
            </a:pPr>
            <a:r>
              <a:rPr lang="en-US" altLang="en-US" sz="1600" dirty="0">
                <a:latin typeface="+mj-lt"/>
              </a:rPr>
              <a:t>Normal values &lt; 5 IU/mL</a:t>
            </a:r>
          </a:p>
          <a:p>
            <a:pPr lvl="1">
              <a:buClr>
                <a:schemeClr val="accent1"/>
              </a:buClr>
            </a:pPr>
            <a:r>
              <a:rPr lang="en-US" altLang="en-US" sz="1600" dirty="0">
                <a:latin typeface="+mj-lt"/>
              </a:rPr>
              <a:t>t ½ = 24-36 hours</a:t>
            </a:r>
          </a:p>
          <a:p>
            <a:pPr lvl="1">
              <a:buClr>
                <a:schemeClr val="accent1"/>
              </a:buClr>
            </a:pPr>
            <a:r>
              <a:rPr lang="en-US" altLang="en-US" sz="1600" dirty="0">
                <a:latin typeface="+mj-lt"/>
              </a:rPr>
              <a:t>Elevation of levels of B-HCG suggest active disease, </a:t>
            </a:r>
            <a:r>
              <a:rPr lang="en-US" altLang="en-US" sz="1600" u="sng" dirty="0">
                <a:latin typeface="+mj-lt"/>
              </a:rPr>
              <a:t>BUT</a:t>
            </a:r>
          </a:p>
          <a:p>
            <a:pPr lvl="2">
              <a:buClr>
                <a:schemeClr val="accent1"/>
              </a:buClr>
            </a:pPr>
            <a:r>
              <a:rPr lang="en-US" altLang="en-US" sz="1400" dirty="0">
                <a:latin typeface="+mj-lt"/>
              </a:rPr>
              <a:t>Iatrogenic hypogonadism may cause elevation of Luteinizing Hormone, which has immunologic cross-reactivity with B-HCG</a:t>
            </a:r>
          </a:p>
          <a:p>
            <a:pPr lvl="2">
              <a:buClr>
                <a:schemeClr val="accent1"/>
              </a:buClr>
            </a:pPr>
            <a:r>
              <a:rPr lang="en-US" altLang="en-US" sz="1400" dirty="0">
                <a:latin typeface="+mj-lt"/>
              </a:rPr>
              <a:t>Other malignancies may also cause elevation of B-HCG  (multiple myeloma and other adult-type malignancies)</a:t>
            </a:r>
          </a:p>
        </p:txBody>
      </p:sp>
      <p:sp>
        <p:nvSpPr>
          <p:cNvPr id="113667" name="Slide Number Placeholder 6">
            <a:extLst>
              <a:ext uri="{FF2B5EF4-FFF2-40B4-BE49-F238E27FC236}">
                <a16:creationId xmlns:a16="http://schemas.microsoft.com/office/drawing/2014/main" id="{000E9E23-4E50-734F-8136-95178DFAB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6BDA224-759A-4BB5-9A94-C09FF052618D}" type="slidenum">
              <a:rPr lang="en-US" smtClean="0"/>
              <a:pPr>
                <a:spcBef>
                  <a:spcPct val="0"/>
                </a:spcBef>
                <a:buFontTx/>
                <a:buNone/>
              </a:pPr>
              <a:t>11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752C53-E562-E540-A3C7-F1C33E19369E}"/>
              </a:ext>
            </a:extLst>
          </p:cNvPr>
          <p:cNvSpPr txBox="1"/>
          <p:nvPr/>
        </p:nvSpPr>
        <p:spPr>
          <a:xfrm>
            <a:off x="9444232" y="45074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Diagnosis</a:t>
            </a:r>
          </a:p>
        </p:txBody>
      </p:sp>
    </p:spTree>
    <p:extLst>
      <p:ext uri="{BB962C8B-B14F-4D97-AF65-F5344CB8AC3E}">
        <p14:creationId xmlns:p14="http://schemas.microsoft.com/office/powerpoint/2010/main" val="1762640766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53" name="Rectangle 2">
            <a:extLst>
              <a:ext uri="{FF2B5EF4-FFF2-40B4-BE49-F238E27FC236}">
                <a16:creationId xmlns:a16="http://schemas.microsoft.com/office/drawing/2014/main" id="{467061BE-ECF4-4A43-A389-7B3F4532B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en-US" altLang="en-US" sz="4000" b="1" dirty="0">
                <a:solidFill>
                  <a:srgbClr val="000000"/>
                </a:solidFill>
              </a:rPr>
              <a:t>Pediatric Germ Cell Tumors</a:t>
            </a:r>
            <a:br>
              <a:rPr lang="en-US" altLang="en-US" sz="4000" b="1" dirty="0">
                <a:solidFill>
                  <a:srgbClr val="000000"/>
                </a:solidFill>
              </a:rPr>
            </a:br>
            <a:r>
              <a:rPr lang="en-US" altLang="en-US" sz="3200" b="1" dirty="0">
                <a:solidFill>
                  <a:srgbClr val="000000"/>
                </a:solidFill>
              </a:rPr>
              <a:t>Staging</a:t>
            </a:r>
            <a:endParaRPr lang="en-US" altLang="en-US" sz="4000" b="1" dirty="0">
              <a:solidFill>
                <a:srgbClr val="000000"/>
              </a:solidFill>
            </a:endParaRPr>
          </a:p>
        </p:txBody>
      </p:sp>
      <p:graphicFrame>
        <p:nvGraphicFramePr>
          <p:cNvPr id="483331" name="Group 3">
            <a:extLst>
              <a:ext uri="{FF2B5EF4-FFF2-40B4-BE49-F238E27FC236}">
                <a16:creationId xmlns:a16="http://schemas.microsoft.com/office/drawing/2014/main" id="{9F804852-FADB-174F-8ACB-A723366139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5705862"/>
              </p:ext>
            </p:extLst>
          </p:nvPr>
        </p:nvGraphicFramePr>
        <p:xfrm>
          <a:off x="838200" y="1666601"/>
          <a:ext cx="10515600" cy="4251327"/>
        </p:xfrm>
        <a:graphic>
          <a:graphicData uri="http://schemas.openxmlformats.org/drawingml/2006/table">
            <a:tbl>
              <a:tblPr/>
              <a:tblGrid>
                <a:gridCol w="17626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529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364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+mj-lt"/>
                          <a:cs typeface="Calibri"/>
                        </a:rPr>
                        <a:t>Stage</a:t>
                      </a:r>
                    </a:p>
                  </a:txBody>
                  <a:tcPr marL="124425" marR="124425" marT="45715" marB="45715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+mj-lt"/>
                          <a:cs typeface="Calibri"/>
                        </a:rPr>
                        <a:t>Description</a:t>
                      </a:r>
                    </a:p>
                  </a:txBody>
                  <a:tcPr marL="124425" marR="124425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380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+mj-lt"/>
                          <a:cs typeface="Calibri"/>
                        </a:rPr>
                        <a:t>I</a:t>
                      </a:r>
                    </a:p>
                  </a:txBody>
                  <a:tcPr marL="124425" marR="124425" marT="45715" marB="45715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Calibri"/>
                        </a:rPr>
                        <a:t>Complete resection with normalization of tumor markers within expected half-life.</a:t>
                      </a:r>
                    </a:p>
                  </a:txBody>
                  <a:tcPr marL="124425" marR="124425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29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+mj-lt"/>
                          <a:cs typeface="Calibri"/>
                        </a:rPr>
                        <a:t>II</a:t>
                      </a:r>
                    </a:p>
                  </a:txBody>
                  <a:tcPr marL="124425" marR="124425" marT="45715" marB="45715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Calibri"/>
                        </a:rPr>
                        <a:t>Microscopic residual disease: persistent marker elevation; lymph nodes &lt; 2 cms</a:t>
                      </a:r>
                    </a:p>
                  </a:txBody>
                  <a:tcPr marL="124425" marR="124425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8870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+mj-lt"/>
                          <a:cs typeface="Calibri"/>
                        </a:rPr>
                        <a:t>III</a:t>
                      </a:r>
                    </a:p>
                  </a:txBody>
                  <a:tcPr marL="124425" marR="124425" marT="45715" marB="45715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Calibri"/>
                        </a:rPr>
                        <a:t>Gross residual disease: lymph nodes </a:t>
                      </a:r>
                      <a:r>
                        <a:rPr kumimoji="0" lang="en-US" sz="24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Calibri"/>
                        </a:rPr>
                        <a:t>&gt;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Calibri"/>
                        </a:rPr>
                        <a:t> 2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Calibri"/>
                        </a:rPr>
                        <a:t>cms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Calibri"/>
                        </a:rPr>
                        <a:t> (or &gt; 1 - &lt; 2 cm that fail to resolve within 4-6 weeks); no extra-abdominal or visceral metastases</a:t>
                      </a:r>
                    </a:p>
                  </a:txBody>
                  <a:tcPr marL="124425" marR="124425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22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+mj-lt"/>
                          <a:cs typeface="Calibri"/>
                        </a:rPr>
                        <a:t>IV</a:t>
                      </a:r>
                    </a:p>
                  </a:txBody>
                  <a:tcPr marL="124425" marR="124425" marT="45715" marB="45715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Calibri"/>
                        </a:rPr>
                        <a:t>Distant metastases</a:t>
                      </a:r>
                    </a:p>
                  </a:txBody>
                  <a:tcPr marL="124425" marR="124425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16752" name="Slide Number Placeholder 4">
            <a:extLst>
              <a:ext uri="{FF2B5EF4-FFF2-40B4-BE49-F238E27FC236}">
                <a16:creationId xmlns:a16="http://schemas.microsoft.com/office/drawing/2014/main" id="{29CC149D-D5C2-7F4D-B2CB-DDFF3DED3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6BDA224-759A-4BB5-9A94-C09FF052618D}" type="slidenum">
              <a:rPr lang="en-US" smtClean="0"/>
              <a:pPr>
                <a:spcBef>
                  <a:spcPct val="0"/>
                </a:spcBef>
                <a:buFontTx/>
                <a:buNone/>
              </a:pPr>
              <a:t>12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649565-1053-AF44-8436-6DD903BC43FD}"/>
              </a:ext>
            </a:extLst>
          </p:cNvPr>
          <p:cNvSpPr txBox="1"/>
          <p:nvPr/>
        </p:nvSpPr>
        <p:spPr>
          <a:xfrm>
            <a:off x="9444232" y="45074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Diagnosis</a:t>
            </a:r>
          </a:p>
        </p:txBody>
      </p:sp>
    </p:spTree>
    <p:extLst>
      <p:ext uri="{BB962C8B-B14F-4D97-AF65-F5344CB8AC3E}">
        <p14:creationId xmlns:p14="http://schemas.microsoft.com/office/powerpoint/2010/main" val="16467986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Rectangle 2">
            <a:extLst>
              <a:ext uri="{FF2B5EF4-FFF2-40B4-BE49-F238E27FC236}">
                <a16:creationId xmlns:a16="http://schemas.microsoft.com/office/drawing/2014/main" id="{A91B83CB-C58C-5D4F-9686-2A5B29E61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altLang="en-US" sz="4000" b="1" dirty="0">
                <a:solidFill>
                  <a:srgbClr val="000000"/>
                </a:solidFill>
              </a:rPr>
              <a:t>Pediatric Germ Cell Tumors</a:t>
            </a:r>
            <a:br>
              <a:rPr lang="en-US" altLang="en-US" sz="4000" b="1" dirty="0">
                <a:solidFill>
                  <a:srgbClr val="000000"/>
                </a:solidFill>
              </a:rPr>
            </a:br>
            <a:r>
              <a:rPr lang="en-US" altLang="en-US" sz="3200" b="1" dirty="0">
                <a:solidFill>
                  <a:srgbClr val="000000"/>
                </a:solidFill>
              </a:rPr>
              <a:t>Staging of Testicular Tumors</a:t>
            </a:r>
            <a:endParaRPr lang="en-US" altLang="en-US" sz="4000" b="1" dirty="0">
              <a:solidFill>
                <a:srgbClr val="000000"/>
              </a:solidFill>
            </a:endParaRPr>
          </a:p>
        </p:txBody>
      </p:sp>
      <p:sp>
        <p:nvSpPr>
          <p:cNvPr id="119810" name="Rectangle 3">
            <a:extLst>
              <a:ext uri="{FF2B5EF4-FFF2-40B4-BE49-F238E27FC236}">
                <a16:creationId xmlns:a16="http://schemas.microsoft.com/office/drawing/2014/main" id="{08C5A1CC-B843-9D42-BF9B-4BC8FD0A3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53584"/>
            <a:ext cx="10515600" cy="4702766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Inguinal incision and radical orchiectomy with high ligation of cord structures</a:t>
            </a:r>
          </a:p>
          <a:p>
            <a:pPr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Assessment of retroperitoneal lymph nodes by CT </a:t>
            </a:r>
          </a:p>
          <a:p>
            <a:pPr lvl="1"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LN &lt; 1 cm: Negative</a:t>
            </a:r>
          </a:p>
          <a:p>
            <a:pPr lvl="1"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LN 1 to &lt;2 cm: Indeterminate </a:t>
            </a:r>
            <a:r>
              <a:rPr lang="en-US" altLang="en-US" dirty="0">
                <a:latin typeface="+mj-lt"/>
                <a:sym typeface="Wingdings" pitchFamily="2" charset="2"/>
              </a:rPr>
              <a:t> if stage I, f-u in 4-6 weeks, remain stage I if &lt; 1 cm, if stable or increased, consider biopsy or upstage.</a:t>
            </a:r>
          </a:p>
          <a:p>
            <a:pPr lvl="1">
              <a:buClr>
                <a:schemeClr val="accent1"/>
              </a:buClr>
            </a:pPr>
            <a:r>
              <a:rPr lang="en-US" altLang="en-US" dirty="0">
                <a:latin typeface="+mj-lt"/>
                <a:sym typeface="Wingdings" pitchFamily="2" charset="2"/>
              </a:rPr>
              <a:t>LN </a:t>
            </a:r>
            <a:r>
              <a:rPr lang="en-US" altLang="en-US" u="sng" dirty="0">
                <a:latin typeface="+mj-lt"/>
                <a:sym typeface="Wingdings" pitchFamily="2" charset="2"/>
              </a:rPr>
              <a:t>&gt;</a:t>
            </a:r>
            <a:r>
              <a:rPr lang="en-US" altLang="en-US" dirty="0">
                <a:latin typeface="+mj-lt"/>
                <a:sym typeface="Wingdings" pitchFamily="2" charset="2"/>
              </a:rPr>
              <a:t> 2 cm: Metastatic disease</a:t>
            </a:r>
            <a:endParaRPr lang="en-US" altLang="en-US" dirty="0">
              <a:latin typeface="+mj-lt"/>
            </a:endParaRPr>
          </a:p>
          <a:p>
            <a:pPr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In case of scrotal orchiectomy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</a:rPr>
              <a:t>May remain stage I if negative margins and appropriate decline of tumor markers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</a:rPr>
              <a:t>Proximal cord structures should be resected and upstage if disease present</a:t>
            </a:r>
          </a:p>
          <a:p>
            <a:pPr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If scrotal biopsy was performed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</a:rPr>
              <a:t>Scrotum is contaminated </a:t>
            </a:r>
            <a:r>
              <a:rPr lang="en-US" altLang="en-US" dirty="0">
                <a:latin typeface="+mj-lt"/>
                <a:sym typeface="Wingdings" pitchFamily="2" charset="2"/>
              </a:rPr>
              <a:t> stage II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err="1">
                <a:latin typeface="+mj-lt"/>
                <a:sym typeface="Wingdings" pitchFamily="2" charset="2"/>
              </a:rPr>
              <a:t>Hemiscrotectomy</a:t>
            </a:r>
            <a:r>
              <a:rPr lang="en-US" altLang="en-US" dirty="0">
                <a:latin typeface="+mj-lt"/>
                <a:sym typeface="Wingdings" pitchFamily="2" charset="2"/>
              </a:rPr>
              <a:t> is not required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sym typeface="Wingdings" pitchFamily="2" charset="2"/>
              </a:rPr>
              <a:t>Completion orchiectomy should be performed</a:t>
            </a:r>
            <a:endParaRPr lang="en-US" altLang="en-US" dirty="0">
              <a:latin typeface="+mj-lt"/>
            </a:endParaRPr>
          </a:p>
        </p:txBody>
      </p:sp>
      <p:sp>
        <p:nvSpPr>
          <p:cNvPr id="119811" name="Slide Number Placeholder 4">
            <a:extLst>
              <a:ext uri="{FF2B5EF4-FFF2-40B4-BE49-F238E27FC236}">
                <a16:creationId xmlns:a16="http://schemas.microsoft.com/office/drawing/2014/main" id="{95B395AC-6D2A-B04C-9A20-6C8525A95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6BDA224-759A-4BB5-9A94-C09FF052618D}" type="slidenum">
              <a:rPr lang="en-US" smtClean="0"/>
              <a:pPr>
                <a:spcBef>
                  <a:spcPct val="0"/>
                </a:spcBef>
                <a:buFontTx/>
                <a:buNone/>
              </a:pPr>
              <a:t>13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60A88E9-E326-1849-A619-E43B89C9A5D0}"/>
              </a:ext>
            </a:extLst>
          </p:cNvPr>
          <p:cNvSpPr txBox="1"/>
          <p:nvPr/>
        </p:nvSpPr>
        <p:spPr>
          <a:xfrm>
            <a:off x="9444232" y="45074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Diagnosis</a:t>
            </a:r>
          </a:p>
        </p:txBody>
      </p:sp>
    </p:spTree>
    <p:extLst>
      <p:ext uri="{BB962C8B-B14F-4D97-AF65-F5344CB8AC3E}">
        <p14:creationId xmlns:p14="http://schemas.microsoft.com/office/powerpoint/2010/main" val="30653820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3" name="Rectangle 2">
            <a:extLst>
              <a:ext uri="{FF2B5EF4-FFF2-40B4-BE49-F238E27FC236}">
                <a16:creationId xmlns:a16="http://schemas.microsoft.com/office/drawing/2014/main" id="{B8A94660-3EEF-304D-8CAC-2244C41D2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altLang="en-US" sz="4000" b="1" dirty="0">
                <a:solidFill>
                  <a:srgbClr val="000000"/>
                </a:solidFill>
              </a:rPr>
              <a:t>Pediatric Germ Cell Tumors</a:t>
            </a:r>
            <a:br>
              <a:rPr lang="en-US" altLang="en-US" b="1" dirty="0">
                <a:solidFill>
                  <a:srgbClr val="000000"/>
                </a:solidFill>
              </a:rPr>
            </a:br>
            <a:r>
              <a:rPr lang="en-US" altLang="en-US" sz="3200" b="1" dirty="0">
                <a:solidFill>
                  <a:srgbClr val="000000"/>
                </a:solidFill>
              </a:rPr>
              <a:t>Staging of Ovarian Tumors</a:t>
            </a:r>
            <a:endParaRPr lang="en-US" altLang="en-US" b="1" dirty="0">
              <a:solidFill>
                <a:srgbClr val="000000"/>
              </a:solidFill>
            </a:endParaRPr>
          </a:p>
        </p:txBody>
      </p:sp>
      <p:sp>
        <p:nvSpPr>
          <p:cNvPr id="120834" name="Rectangle 3">
            <a:extLst>
              <a:ext uri="{FF2B5EF4-FFF2-40B4-BE49-F238E27FC236}">
                <a16:creationId xmlns:a16="http://schemas.microsoft.com/office/drawing/2014/main" id="{53F21292-2064-0746-894C-94C6B45825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Ovarian GCT are usually large and always friable (risk of intraoperative spill)</a:t>
            </a:r>
          </a:p>
          <a:p>
            <a:pPr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Required components of surgical staging:</a:t>
            </a:r>
          </a:p>
          <a:p>
            <a:pPr marL="914400" lvl="1" indent="-457200">
              <a:buClr>
                <a:schemeClr val="accent1"/>
              </a:buClr>
              <a:buFont typeface="+mj-lt"/>
              <a:buAutoNum type="arabicPeriod"/>
            </a:pPr>
            <a:r>
              <a:rPr lang="en-US" altLang="en-US" dirty="0">
                <a:latin typeface="+mj-lt"/>
              </a:rPr>
              <a:t>Cytological assessment of peritoneal fluid</a:t>
            </a:r>
          </a:p>
          <a:p>
            <a:pPr marL="914400" lvl="1" indent="-457200">
              <a:buClr>
                <a:schemeClr val="accent1"/>
              </a:buClr>
              <a:buFont typeface="+mj-lt"/>
              <a:buAutoNum type="arabicPeriod"/>
            </a:pPr>
            <a:r>
              <a:rPr lang="en-US" altLang="en-US" dirty="0">
                <a:latin typeface="+mj-lt"/>
              </a:rPr>
              <a:t>Inspection and biopsy of any </a:t>
            </a:r>
            <a:r>
              <a:rPr lang="en-US" altLang="en-US" u="sng" dirty="0">
                <a:latin typeface="+mj-lt"/>
              </a:rPr>
              <a:t>abnormal</a:t>
            </a:r>
            <a:r>
              <a:rPr lang="en-US" altLang="en-US" dirty="0">
                <a:latin typeface="+mj-lt"/>
              </a:rPr>
              <a:t> appearing peritoneal surfaces, lymph nodes, </a:t>
            </a:r>
            <a:r>
              <a:rPr lang="en-US" altLang="en-US" dirty="0" err="1">
                <a:latin typeface="+mj-lt"/>
              </a:rPr>
              <a:t>omentum</a:t>
            </a:r>
            <a:r>
              <a:rPr lang="en-US" altLang="en-US" dirty="0">
                <a:latin typeface="+mj-lt"/>
              </a:rPr>
              <a:t>, contralateral ovary</a:t>
            </a:r>
          </a:p>
          <a:p>
            <a:pPr marL="914400" lvl="1" indent="-457200">
              <a:buClr>
                <a:schemeClr val="accent1"/>
              </a:buClr>
              <a:buFont typeface="+mj-lt"/>
              <a:buAutoNum type="arabicPeriod"/>
            </a:pPr>
            <a:r>
              <a:rPr lang="en-US" altLang="en-US" dirty="0">
                <a:latin typeface="+mj-lt"/>
              </a:rPr>
              <a:t>Removal of the primary tumor without violation of the tumor capsule in situ</a:t>
            </a:r>
          </a:p>
          <a:p>
            <a:pPr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Failure to document inspection and confirmation of normal appearance of </a:t>
            </a:r>
            <a:r>
              <a:rPr lang="en-US" altLang="en-US" dirty="0" err="1">
                <a:latin typeface="+mj-lt"/>
              </a:rPr>
              <a:t>omentum</a:t>
            </a:r>
            <a:r>
              <a:rPr lang="en-US" altLang="en-US" dirty="0">
                <a:latin typeface="+mj-lt"/>
              </a:rPr>
              <a:t>, peritoneal surfaces, lymph nodes, and opposite ovary precludes eligibility for surgery only approaches</a:t>
            </a:r>
          </a:p>
          <a:p>
            <a:pPr eaLnBrk="1" hangingPunct="1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None/>
            </a:pPr>
            <a:endParaRPr lang="en-US" altLang="en-US" dirty="0">
              <a:latin typeface="+mj-lt"/>
            </a:endParaRPr>
          </a:p>
        </p:txBody>
      </p:sp>
      <p:sp>
        <p:nvSpPr>
          <p:cNvPr id="120835" name="Slide Number Placeholder 4">
            <a:extLst>
              <a:ext uri="{FF2B5EF4-FFF2-40B4-BE49-F238E27FC236}">
                <a16:creationId xmlns:a16="http://schemas.microsoft.com/office/drawing/2014/main" id="{A8B76AFC-A9E8-5A4B-80AA-323AD4939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6BDA224-759A-4BB5-9A94-C09FF052618D}" type="slidenum">
              <a:rPr lang="en-US" smtClean="0"/>
              <a:pPr>
                <a:spcBef>
                  <a:spcPct val="0"/>
                </a:spcBef>
                <a:buFontTx/>
                <a:buNone/>
              </a:pPr>
              <a:t>14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A3E73C8-B189-FF40-8D11-6D43FC80FF6D}"/>
              </a:ext>
            </a:extLst>
          </p:cNvPr>
          <p:cNvSpPr txBox="1"/>
          <p:nvPr/>
        </p:nvSpPr>
        <p:spPr>
          <a:xfrm>
            <a:off x="9444232" y="45074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Diagnosis</a:t>
            </a:r>
          </a:p>
        </p:txBody>
      </p:sp>
    </p:spTree>
    <p:extLst>
      <p:ext uri="{BB962C8B-B14F-4D97-AF65-F5344CB8AC3E}">
        <p14:creationId xmlns:p14="http://schemas.microsoft.com/office/powerpoint/2010/main" val="610275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7" name="Title 1">
            <a:extLst>
              <a:ext uri="{FF2B5EF4-FFF2-40B4-BE49-F238E27FC236}">
                <a16:creationId xmlns:a16="http://schemas.microsoft.com/office/drawing/2014/main" id="{EA3C8648-5888-AB47-A3D7-B567F2E60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altLang="en-US" sz="4000" b="1" dirty="0"/>
              <a:t>Pediatric Germ Cell Tumors</a:t>
            </a:r>
            <a:br>
              <a:rPr lang="en-US" altLang="en-US" sz="4000" b="1" dirty="0"/>
            </a:br>
            <a:r>
              <a:rPr lang="en-US" altLang="en-US" sz="3200" b="1" dirty="0"/>
              <a:t>Treatment</a:t>
            </a:r>
            <a:endParaRPr lang="en-US" altLang="en-US" sz="4000" b="1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0658FF3-192A-F740-9E46-2B7C54A3A1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1"/>
              </a:buClr>
            </a:pPr>
            <a:r>
              <a:rPr lang="en-US" dirty="0">
                <a:latin typeface="+mj-lt"/>
              </a:rPr>
              <a:t>Stage I gonadal tumors</a:t>
            </a:r>
          </a:p>
          <a:p>
            <a:pPr lvl="1">
              <a:buClr>
                <a:schemeClr val="accent1"/>
              </a:buClr>
            </a:pPr>
            <a:r>
              <a:rPr lang="en-US" dirty="0">
                <a:latin typeface="+mj-lt"/>
              </a:rPr>
              <a:t>Surgery and observation are indicated in the setting of normalization of tumor markers</a:t>
            </a:r>
          </a:p>
          <a:p>
            <a:pPr lvl="2">
              <a:buClr>
                <a:schemeClr val="accent1"/>
              </a:buClr>
            </a:pPr>
            <a:r>
              <a:rPr lang="en-US" dirty="0">
                <a:latin typeface="+mj-lt"/>
              </a:rPr>
              <a:t>Tumor markers are followed monthly to monitor normalization and anticipate recurrence</a:t>
            </a:r>
          </a:p>
          <a:p>
            <a:pPr lvl="2">
              <a:buClr>
                <a:schemeClr val="accent1"/>
              </a:buClr>
            </a:pPr>
            <a:r>
              <a:rPr lang="en-US" dirty="0">
                <a:latin typeface="+mj-lt"/>
              </a:rPr>
              <a:t>If markers fail to normalize </a:t>
            </a:r>
            <a:r>
              <a:rPr lang="en-US" dirty="0">
                <a:latin typeface="+mj-lt"/>
                <a:sym typeface="Wingdings" pitchFamily="2" charset="2"/>
              </a:rPr>
              <a:t> stage II</a:t>
            </a:r>
            <a:endParaRPr lang="en-US" dirty="0">
              <a:latin typeface="+mj-lt"/>
            </a:endParaRPr>
          </a:p>
          <a:p>
            <a:pPr lvl="2">
              <a:buClr>
                <a:schemeClr val="accent1"/>
              </a:buClr>
            </a:pPr>
            <a:r>
              <a:rPr lang="en-US" dirty="0">
                <a:latin typeface="+mj-lt"/>
              </a:rPr>
              <a:t>30% to 50% of patients may recur, but salvage rates are high, and survival is &gt; 95%</a:t>
            </a:r>
          </a:p>
          <a:p>
            <a:pPr>
              <a:buClr>
                <a:schemeClr val="accent1"/>
              </a:buClr>
            </a:pPr>
            <a:r>
              <a:rPr lang="en-US" dirty="0">
                <a:latin typeface="+mj-lt"/>
              </a:rPr>
              <a:t>All others</a:t>
            </a:r>
          </a:p>
          <a:p>
            <a:pPr lvl="1">
              <a:buClr>
                <a:schemeClr val="accent1"/>
              </a:buClr>
            </a:pPr>
            <a:r>
              <a:rPr lang="en-US" dirty="0">
                <a:latin typeface="+mj-lt"/>
              </a:rPr>
              <a:t>Chemotherapy + surgery</a:t>
            </a:r>
          </a:p>
          <a:p>
            <a:pPr lvl="1">
              <a:buClr>
                <a:schemeClr val="accent1"/>
              </a:buClr>
            </a:pPr>
            <a:r>
              <a:rPr lang="en-US" dirty="0">
                <a:latin typeface="+mj-lt"/>
              </a:rPr>
              <a:t>Risk-adapted regimens and intensification under evaluation</a:t>
            </a:r>
          </a:p>
          <a:p>
            <a:pPr lvl="1">
              <a:buClr>
                <a:schemeClr val="accent1"/>
              </a:buClr>
            </a:pPr>
            <a:r>
              <a:rPr lang="en-US" dirty="0">
                <a:latin typeface="+mj-lt"/>
              </a:rPr>
              <a:t>Radiation therapy IS NOT indicated in upfront management of malignant GCT</a:t>
            </a:r>
          </a:p>
        </p:txBody>
      </p:sp>
      <p:sp>
        <p:nvSpPr>
          <p:cNvPr id="121885" name="Slide Number Placeholder 4">
            <a:extLst>
              <a:ext uri="{FF2B5EF4-FFF2-40B4-BE49-F238E27FC236}">
                <a16:creationId xmlns:a16="http://schemas.microsoft.com/office/drawing/2014/main" id="{073BFDF0-CAF5-894A-A798-2E6F9C716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6BDA224-759A-4BB5-9A94-C09FF052618D}" type="slidenum">
              <a:rPr lang="en-US" smtClean="0"/>
              <a:pPr>
                <a:spcBef>
                  <a:spcPct val="0"/>
                </a:spcBef>
                <a:buFontTx/>
                <a:buNone/>
              </a:pPr>
              <a:t>15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7209CE2-6B57-D04A-B01A-CC5E267A306F}"/>
              </a:ext>
            </a:extLst>
          </p:cNvPr>
          <p:cNvSpPr txBox="1"/>
          <p:nvPr/>
        </p:nvSpPr>
        <p:spPr>
          <a:xfrm>
            <a:off x="9198787" y="73303"/>
            <a:ext cx="2876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23706948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29" name="Rectangle 2">
            <a:extLst>
              <a:ext uri="{FF2B5EF4-FFF2-40B4-BE49-F238E27FC236}">
                <a16:creationId xmlns:a16="http://schemas.microsoft.com/office/drawing/2014/main" id="{AE52359A-5656-704E-BBCA-614ABB2E5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sz="4000" b="1" dirty="0"/>
              <a:t>Pediatric Germ Cell Tumors</a:t>
            </a:r>
            <a:br>
              <a:rPr lang="en-US" dirty="0"/>
            </a:br>
            <a:r>
              <a:rPr lang="en-US" sz="3200" b="1" dirty="0"/>
              <a:t>Risk Assignment</a:t>
            </a:r>
            <a:endParaRPr lang="en-US" altLang="en-US" b="1" dirty="0">
              <a:solidFill>
                <a:srgbClr val="000000"/>
              </a:solidFill>
            </a:endParaRPr>
          </a:p>
        </p:txBody>
      </p:sp>
      <p:sp>
        <p:nvSpPr>
          <p:cNvPr id="124930" name="Rectangle 3">
            <a:extLst>
              <a:ext uri="{FF2B5EF4-FFF2-40B4-BE49-F238E27FC236}">
                <a16:creationId xmlns:a16="http://schemas.microsoft.com/office/drawing/2014/main" id="{F1705F74-6989-C745-A818-1F2AE1E8DF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664687" cy="4351338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Patients with stage I GCT represent a low-risk group</a:t>
            </a:r>
          </a:p>
          <a:p>
            <a:pPr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Patients with stage II-IV gonadal GCT appear to be an intermediate risk group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</a:rPr>
              <a:t>However, post-</a:t>
            </a:r>
            <a:r>
              <a:rPr lang="en-US" altLang="en-US" dirty="0" err="1">
                <a:latin typeface="+mj-lt"/>
              </a:rPr>
              <a:t>puberal</a:t>
            </a:r>
            <a:r>
              <a:rPr lang="en-US" altLang="en-US" dirty="0">
                <a:latin typeface="+mj-lt"/>
              </a:rPr>
              <a:t> patients with gonadal tumors have a higher risk of failure </a:t>
            </a:r>
          </a:p>
          <a:p>
            <a:pPr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Patients with advanced extragonadal tumors represent the highest-risk group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</a:rPr>
              <a:t>Older age (post-</a:t>
            </a:r>
            <a:r>
              <a:rPr lang="en-US" altLang="en-US" dirty="0" err="1">
                <a:latin typeface="+mj-lt"/>
              </a:rPr>
              <a:t>puberal</a:t>
            </a:r>
            <a:r>
              <a:rPr lang="en-US" altLang="en-US" dirty="0">
                <a:latin typeface="+mj-lt"/>
              </a:rPr>
              <a:t>) is the factor most predictive for outcome in these patients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</a:rPr>
              <a:t>There is a significant interaction between age and primary site.</a:t>
            </a:r>
          </a:p>
          <a:p>
            <a:pPr lvl="2"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Young patients – sacrococcygeal (better prognosis)</a:t>
            </a:r>
          </a:p>
          <a:p>
            <a:pPr lvl="2"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Older patients – mediastinal (worse prognosis)</a:t>
            </a:r>
          </a:p>
        </p:txBody>
      </p:sp>
      <p:sp>
        <p:nvSpPr>
          <p:cNvPr id="124931" name="Slide Number Placeholder 3">
            <a:extLst>
              <a:ext uri="{FF2B5EF4-FFF2-40B4-BE49-F238E27FC236}">
                <a16:creationId xmlns:a16="http://schemas.microsoft.com/office/drawing/2014/main" id="{DDF7B453-D6F8-724B-B40F-653606437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6BDA224-759A-4BB5-9A94-C09FF052618D}" type="slidenum">
              <a:rPr lang="en-US" smtClean="0"/>
              <a:pPr>
                <a:spcBef>
                  <a:spcPct val="0"/>
                </a:spcBef>
                <a:buFontTx/>
                <a:buNone/>
              </a:pPr>
              <a:t>16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0232B4-F9FE-B543-BF2A-7C9E74B876AF}"/>
              </a:ext>
            </a:extLst>
          </p:cNvPr>
          <p:cNvSpPr txBox="1"/>
          <p:nvPr/>
        </p:nvSpPr>
        <p:spPr>
          <a:xfrm>
            <a:off x="9198787" y="73303"/>
            <a:ext cx="2876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31272459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7" name="Title 1">
            <a:extLst>
              <a:ext uri="{FF2B5EF4-FFF2-40B4-BE49-F238E27FC236}">
                <a16:creationId xmlns:a16="http://schemas.microsoft.com/office/drawing/2014/main" id="{EA3C8648-5888-AB47-A3D7-B567F2E60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altLang="en-US" sz="4000" b="1" dirty="0"/>
              <a:t>Pediatric Germ Cell Tumors</a:t>
            </a:r>
            <a:br>
              <a:rPr lang="en-US" altLang="en-US" sz="4000" b="1" dirty="0"/>
            </a:br>
            <a:r>
              <a:rPr lang="en-US" altLang="en-US" sz="3200" b="1" dirty="0"/>
              <a:t>Treatment</a:t>
            </a:r>
            <a:endParaRPr lang="en-US" altLang="en-US" sz="4000" b="1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5C1DC72-FD9C-9649-BC98-6DDDAEDAC49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940668"/>
              </p:ext>
            </p:extLst>
          </p:nvPr>
        </p:nvGraphicFramePr>
        <p:xfrm>
          <a:off x="838200" y="1825625"/>
          <a:ext cx="10515600" cy="2292351"/>
        </p:xfrm>
        <a:graphic>
          <a:graphicData uri="http://schemas.openxmlformats.org/drawingml/2006/table">
            <a:tbl>
              <a:tblPr/>
              <a:tblGrid>
                <a:gridCol w="1947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946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341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394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15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Risk-Group</a:t>
                      </a: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  <a:ea typeface="ＭＳ Ｐゴシック" charset="0"/>
                        <a:cs typeface="Calibri" charset="0"/>
                      </a:endParaRPr>
                    </a:p>
                  </a:txBody>
                  <a:tcPr marL="116840" marR="116840" marT="45744" marB="45744" horzOverflow="overflow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Stages</a:t>
                      </a: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  <a:ea typeface="ＭＳ Ｐゴシック" charset="0"/>
                        <a:cs typeface="Calibri" charset="0"/>
                      </a:endParaRPr>
                    </a:p>
                  </a:txBody>
                  <a:tcPr marL="116840" marR="116840" marT="45744" marB="45744" horzOverflow="overflow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Treatment</a:t>
                      </a: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  <a:ea typeface="ＭＳ Ｐゴシック" charset="0"/>
                        <a:cs typeface="Calibri" charset="0"/>
                      </a:endParaRPr>
                    </a:p>
                  </a:txBody>
                  <a:tcPr marL="116840" marR="116840" marT="45744" marB="45744" horzOverflow="overflow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Outcome (OS)</a:t>
                      </a: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  <a:ea typeface="ＭＳ Ｐゴシック" charset="0"/>
                        <a:cs typeface="Calibri" charset="0"/>
                      </a:endParaRPr>
                    </a:p>
                  </a:txBody>
                  <a:tcPr marL="116840" marR="116840" marT="45744" marB="45744" horzOverflow="overflow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DE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2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Low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charset="0"/>
                        <a:cs typeface="Calibri" charset="0"/>
                      </a:endParaRPr>
                    </a:p>
                  </a:txBody>
                  <a:tcPr marL="116840" marR="116840" marT="45744" marB="45744" anchor="ctr" horzOverflow="overflow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Stage I immature 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teratoma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ＭＳ Ｐゴシック" charset="0"/>
                        <a:cs typeface="ＭＳ Ｐゴシック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Stage I gonadal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charset="0"/>
                        <a:cs typeface="Calibri" charset="0"/>
                      </a:endParaRPr>
                    </a:p>
                  </a:txBody>
                  <a:tcPr marL="116840" marR="116840" marT="45744" marB="45744" anchor="ctr" horzOverflow="overflow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Surgery only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charset="0"/>
                        <a:cs typeface="Calibri" charset="0"/>
                      </a:endParaRPr>
                    </a:p>
                  </a:txBody>
                  <a:tcPr marL="116840" marR="116840" marT="45744" marB="45744" anchor="ctr" horzOverflow="overflow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&gt; 95%*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charset="0"/>
                        <a:cs typeface="Calibri" charset="0"/>
                      </a:endParaRPr>
                    </a:p>
                  </a:txBody>
                  <a:tcPr marL="116840" marR="116840" marT="45744" marB="45744" anchor="ctr" horzOverflow="overflow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02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Intermediate</a:t>
                      </a: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charset="0"/>
                        <a:cs typeface="Calibri" charset="0"/>
                      </a:endParaRPr>
                    </a:p>
                  </a:txBody>
                  <a:tcPr marL="116840" marR="116840" marT="45744" marB="45744" anchor="ctr" horzOverflow="overflow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Stages II-IV gonadal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Stages I-II extragonadal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charset="0"/>
                        <a:cs typeface="Calibri" charset="0"/>
                      </a:endParaRPr>
                    </a:p>
                  </a:txBody>
                  <a:tcPr marL="116840" marR="116840" marT="45744" marB="45744" anchor="ctr" horzOverflow="overflow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Surgery + Chemotherapy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charset="0"/>
                        <a:cs typeface="Calibri" charset="0"/>
                      </a:endParaRPr>
                    </a:p>
                  </a:txBody>
                  <a:tcPr marL="116840" marR="116840" marT="45744" marB="45744" anchor="ctr" horzOverflow="overflow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&gt; 90%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charset="0"/>
                        <a:cs typeface="Calibri" charset="0"/>
                      </a:endParaRPr>
                    </a:p>
                  </a:txBody>
                  <a:tcPr marL="116840" marR="116840" marT="45744" marB="45744" anchor="ctr" horzOverflow="overflow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02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High</a:t>
                      </a: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charset="0"/>
                        <a:cs typeface="Calibri" charset="0"/>
                      </a:endParaRPr>
                    </a:p>
                  </a:txBody>
                  <a:tcPr marL="116840" marR="116840" marT="45744" marB="45744" anchor="ctr" horzOverflow="overflow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Stages III-IV extragonadal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charset="0"/>
                        <a:cs typeface="Calibri" charset="0"/>
                      </a:endParaRPr>
                    </a:p>
                  </a:txBody>
                  <a:tcPr marL="116840" marR="116840" marT="45744" marB="45744" anchor="ctr" horzOverflow="overflow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Surgery + Chemotherapy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charset="0"/>
                        <a:cs typeface="Calibri" charset="0"/>
                      </a:endParaRPr>
                    </a:p>
                  </a:txBody>
                  <a:tcPr marL="116840" marR="116840" marT="45744" marB="45744" anchor="ctr" horzOverflow="overflow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charset="0"/>
                          <a:cs typeface="ＭＳ Ｐゴシック" charset="0"/>
                        </a:rPr>
                        <a:t>70%-75%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charset="0"/>
                        <a:cs typeface="Calibri" charset="0"/>
                      </a:endParaRPr>
                    </a:p>
                  </a:txBody>
                  <a:tcPr marL="116840" marR="116840" marT="45744" marB="45744" anchor="ctr" horzOverflow="overflow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21885" name="Slide Number Placeholder 4">
            <a:extLst>
              <a:ext uri="{FF2B5EF4-FFF2-40B4-BE49-F238E27FC236}">
                <a16:creationId xmlns:a16="http://schemas.microsoft.com/office/drawing/2014/main" id="{073BFDF0-CAF5-894A-A798-2E6F9C716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6BDA224-759A-4BB5-9A94-C09FF052618D}" type="slidenum">
              <a:rPr lang="en-US" smtClean="0"/>
              <a:pPr>
                <a:spcBef>
                  <a:spcPct val="0"/>
                </a:spcBef>
                <a:buFontTx/>
                <a:buNone/>
              </a:pPr>
              <a:t>17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57BF58-08BD-F240-A44E-DEA5EA6C618E}"/>
              </a:ext>
            </a:extLst>
          </p:cNvPr>
          <p:cNvSpPr txBox="1"/>
          <p:nvPr/>
        </p:nvSpPr>
        <p:spPr>
          <a:xfrm>
            <a:off x="9198787" y="73303"/>
            <a:ext cx="2876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Management and Treatment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21D700D-8F88-6841-9C36-3F7A0431C2A9}"/>
              </a:ext>
            </a:extLst>
          </p:cNvPr>
          <p:cNvSpPr txBox="1"/>
          <p:nvPr/>
        </p:nvSpPr>
        <p:spPr>
          <a:xfrm>
            <a:off x="2728914" y="4457700"/>
            <a:ext cx="77223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j-lt"/>
              </a:rPr>
              <a:t>* Patients with stage I gonadal disease have a ~30%-50% risk of recurrence with surgery only; however, salvage rates with chemotherapy are excellent, thus the recommendation for surgery only and close observation with tumor markers</a:t>
            </a:r>
          </a:p>
        </p:txBody>
      </p:sp>
    </p:spTree>
    <p:extLst>
      <p:ext uri="{BB962C8B-B14F-4D97-AF65-F5344CB8AC3E}">
        <p14:creationId xmlns:p14="http://schemas.microsoft.com/office/powerpoint/2010/main" val="39364044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1" name="Title 1">
            <a:extLst>
              <a:ext uri="{FF2B5EF4-FFF2-40B4-BE49-F238E27FC236}">
                <a16:creationId xmlns:a16="http://schemas.microsoft.com/office/drawing/2014/main" id="{F2AFAB7D-CDD8-684B-B0F7-FB9428794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b="1" dirty="0"/>
              <a:t>Pediatric Germ Cell Tumors</a:t>
            </a:r>
            <a:br>
              <a:rPr lang="en-US" altLang="en-US" sz="3600" b="1" dirty="0"/>
            </a:br>
            <a:r>
              <a:rPr lang="en-US" altLang="en-US" sz="3200" b="1" dirty="0"/>
              <a:t>Treatment</a:t>
            </a:r>
            <a:endParaRPr lang="en-US" alt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FBE3AC-060F-EE4B-8D97-B010E3C135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Clr>
                <a:schemeClr val="accent1"/>
              </a:buClr>
              <a:buFont typeface="Arial" charset="0"/>
              <a:buChar char="•"/>
              <a:defRPr/>
            </a:pPr>
            <a:r>
              <a:rPr lang="en-US" sz="2400" dirty="0">
                <a:latin typeface="+mj-lt"/>
                <a:ea typeface="ＭＳ Ｐゴシック" charset="0"/>
              </a:rPr>
              <a:t>Platinum-containing regimens</a:t>
            </a:r>
          </a:p>
          <a:p>
            <a:pPr lvl="1">
              <a:buClr>
                <a:schemeClr val="accent1"/>
              </a:buClr>
              <a:buFont typeface="Arial" charset="0"/>
              <a:buChar char="–"/>
              <a:defRPr/>
            </a:pPr>
            <a:r>
              <a:rPr lang="en-US" sz="2000" dirty="0" err="1">
                <a:latin typeface="+mj-lt"/>
                <a:ea typeface="ＭＳ Ｐゴシック" charset="0"/>
              </a:rPr>
              <a:t>PEb</a:t>
            </a:r>
            <a:r>
              <a:rPr lang="en-US" sz="2000" dirty="0">
                <a:latin typeface="+mj-lt"/>
                <a:ea typeface="ＭＳ Ｐゴシック" charset="0"/>
              </a:rPr>
              <a:t>: Cisplatin + Etoposide + Bleomycin</a:t>
            </a:r>
          </a:p>
          <a:p>
            <a:pPr lvl="2">
              <a:buClr>
                <a:schemeClr val="accent1"/>
              </a:buClr>
              <a:buFont typeface="Arial" charset="0"/>
              <a:buChar char="•"/>
              <a:defRPr/>
            </a:pPr>
            <a:r>
              <a:rPr lang="en-US" sz="1800" dirty="0">
                <a:latin typeface="+mj-lt"/>
                <a:ea typeface="ＭＳ Ｐゴシック" charset="0"/>
              </a:rPr>
              <a:t>Adult regimen for adolescents: Weekly </a:t>
            </a:r>
            <a:r>
              <a:rPr lang="en-US" sz="1800" dirty="0" err="1">
                <a:latin typeface="+mj-lt"/>
                <a:ea typeface="ＭＳ Ｐゴシック" charset="0"/>
              </a:rPr>
              <a:t>bleomycin</a:t>
            </a:r>
            <a:r>
              <a:rPr lang="en-US" sz="1800" dirty="0">
                <a:latin typeface="+mj-lt"/>
                <a:ea typeface="ＭＳ Ｐゴシック" charset="0"/>
              </a:rPr>
              <a:t> (BEP)</a:t>
            </a:r>
          </a:p>
          <a:p>
            <a:pPr lvl="1">
              <a:buClr>
                <a:schemeClr val="accent1"/>
              </a:buClr>
              <a:buFont typeface="Arial" charset="0"/>
              <a:buChar char="–"/>
              <a:defRPr/>
            </a:pPr>
            <a:r>
              <a:rPr lang="en-US" sz="2000" dirty="0" err="1">
                <a:latin typeface="+mj-lt"/>
                <a:ea typeface="ＭＳ Ｐゴシック" charset="0"/>
              </a:rPr>
              <a:t>CEb</a:t>
            </a:r>
            <a:r>
              <a:rPr lang="en-US" sz="2000" dirty="0">
                <a:latin typeface="+mj-lt"/>
                <a:ea typeface="ＭＳ Ｐゴシック" charset="0"/>
              </a:rPr>
              <a:t>: Carboplatin + Etoposide + Bleomycin</a:t>
            </a:r>
          </a:p>
          <a:p>
            <a:pPr lvl="2">
              <a:buClr>
                <a:schemeClr val="accent1"/>
              </a:buClr>
              <a:buFont typeface="Arial" charset="0"/>
              <a:buChar char="•"/>
              <a:defRPr/>
            </a:pPr>
            <a:r>
              <a:rPr lang="en-US" sz="1800" dirty="0">
                <a:latin typeface="+mj-lt"/>
                <a:ea typeface="ＭＳ Ｐゴシック" charset="0"/>
              </a:rPr>
              <a:t>Used in UK with similar results to PEB</a:t>
            </a:r>
          </a:p>
          <a:p>
            <a:pPr lvl="1">
              <a:buClr>
                <a:schemeClr val="accent1"/>
              </a:buClr>
              <a:defRPr/>
            </a:pPr>
            <a:r>
              <a:rPr lang="en-US" sz="2200" dirty="0">
                <a:latin typeface="+mj-lt"/>
                <a:ea typeface="ＭＳ Ｐゴシック" charset="0"/>
              </a:rPr>
              <a:t>AGCT1531 trial: Randomization Cisplatin </a:t>
            </a:r>
            <a:r>
              <a:rPr lang="en-US" sz="2200" i="1" dirty="0">
                <a:latin typeface="+mj-lt"/>
                <a:ea typeface="ＭＳ Ｐゴシック" charset="0"/>
              </a:rPr>
              <a:t>vs.</a:t>
            </a:r>
            <a:r>
              <a:rPr lang="en-US" sz="2200" dirty="0">
                <a:latin typeface="+mj-lt"/>
                <a:ea typeface="ＭＳ Ｐゴシック" charset="0"/>
              </a:rPr>
              <a:t> Carboplatin</a:t>
            </a:r>
          </a:p>
          <a:p>
            <a:pPr lvl="1">
              <a:buClr>
                <a:schemeClr val="accent1"/>
              </a:buClr>
              <a:buFont typeface="Arial" charset="0"/>
              <a:buChar char="–"/>
              <a:defRPr/>
            </a:pPr>
            <a:r>
              <a:rPr lang="en-US" sz="2000" dirty="0">
                <a:latin typeface="+mj-lt"/>
                <a:ea typeface="ＭＳ Ｐゴシック" charset="0"/>
              </a:rPr>
              <a:t>VIP: </a:t>
            </a:r>
            <a:r>
              <a:rPr lang="en-US" sz="2000" dirty="0" err="1">
                <a:latin typeface="+mj-lt"/>
                <a:ea typeface="ＭＳ Ｐゴシック" charset="0"/>
              </a:rPr>
              <a:t>Etoposide</a:t>
            </a:r>
            <a:r>
              <a:rPr lang="en-US" sz="2000" dirty="0">
                <a:latin typeface="+mj-lt"/>
                <a:ea typeface="ＭＳ Ｐゴシック" charset="0"/>
              </a:rPr>
              <a:t> + </a:t>
            </a:r>
            <a:r>
              <a:rPr lang="en-US" sz="2000" dirty="0" err="1">
                <a:latin typeface="+mj-lt"/>
                <a:ea typeface="ＭＳ Ｐゴシック" charset="0"/>
              </a:rPr>
              <a:t>Ifosfamide</a:t>
            </a:r>
            <a:r>
              <a:rPr lang="en-US" sz="2000" dirty="0">
                <a:latin typeface="+mj-lt"/>
                <a:ea typeface="ＭＳ Ｐゴシック" charset="0"/>
              </a:rPr>
              <a:t> + </a:t>
            </a:r>
            <a:r>
              <a:rPr lang="en-US" sz="2000" dirty="0" err="1">
                <a:latin typeface="+mj-lt"/>
                <a:ea typeface="ＭＳ Ｐゴシック" charset="0"/>
              </a:rPr>
              <a:t>Cisplatin</a:t>
            </a:r>
            <a:endParaRPr lang="en-US" sz="2000" dirty="0">
              <a:latin typeface="+mj-lt"/>
              <a:ea typeface="ＭＳ Ｐゴシック" charset="0"/>
            </a:endParaRPr>
          </a:p>
          <a:p>
            <a:pPr lvl="2">
              <a:buClr>
                <a:schemeClr val="accent1"/>
              </a:buClr>
              <a:buFont typeface="Arial" charset="0"/>
              <a:buChar char="•"/>
              <a:defRPr/>
            </a:pPr>
            <a:r>
              <a:rPr lang="en-US" sz="1800" dirty="0">
                <a:latin typeface="+mj-lt"/>
                <a:ea typeface="ＭＳ Ｐゴシック" charset="0"/>
              </a:rPr>
              <a:t>Consider for </a:t>
            </a:r>
            <a:r>
              <a:rPr lang="en-US" sz="1800" dirty="0" err="1">
                <a:latin typeface="+mj-lt"/>
                <a:ea typeface="ＭＳ Ｐゴシック" charset="0"/>
              </a:rPr>
              <a:t>mediastinal</a:t>
            </a:r>
            <a:r>
              <a:rPr lang="en-US" sz="1800" dirty="0">
                <a:latin typeface="+mj-lt"/>
                <a:ea typeface="ＭＳ Ｐゴシック" charset="0"/>
              </a:rPr>
              <a:t> primaries</a:t>
            </a:r>
          </a:p>
          <a:p>
            <a:pPr lvl="2">
              <a:buClr>
                <a:schemeClr val="accent1"/>
              </a:buClr>
              <a:buFont typeface="Arial" charset="0"/>
              <a:buChar char="•"/>
              <a:defRPr/>
            </a:pPr>
            <a:r>
              <a:rPr lang="en-US" sz="1800" dirty="0">
                <a:latin typeface="+mj-lt"/>
                <a:ea typeface="ＭＳ Ｐゴシック" charset="0"/>
              </a:rPr>
              <a:t>Lower postoperative complication rates (</a:t>
            </a:r>
            <a:r>
              <a:rPr lang="en-US" sz="1800" i="1" dirty="0">
                <a:latin typeface="+mj-lt"/>
                <a:ea typeface="ＭＳ Ｐゴシック" charset="0"/>
              </a:rPr>
              <a:t>vs.</a:t>
            </a:r>
            <a:r>
              <a:rPr lang="en-US" sz="1800" dirty="0">
                <a:latin typeface="+mj-lt"/>
                <a:ea typeface="ＭＳ Ｐゴシック" charset="0"/>
              </a:rPr>
              <a:t> BLEO-containing regimen)</a:t>
            </a:r>
          </a:p>
          <a:p>
            <a:pPr>
              <a:buClr>
                <a:schemeClr val="accent1"/>
              </a:buClr>
              <a:buFont typeface="Arial" charset="0"/>
              <a:buChar char="•"/>
              <a:defRPr/>
            </a:pPr>
            <a:r>
              <a:rPr lang="en-US" sz="2400" dirty="0">
                <a:latin typeface="+mj-lt"/>
                <a:ea typeface="ＭＳ Ｐゴシック" charset="0"/>
              </a:rPr>
              <a:t>Standard approach</a:t>
            </a:r>
          </a:p>
          <a:p>
            <a:pPr lvl="1">
              <a:buClr>
                <a:schemeClr val="accent1"/>
              </a:buClr>
              <a:buFont typeface="Arial" charset="0"/>
              <a:buChar char="–"/>
              <a:defRPr/>
            </a:pPr>
            <a:r>
              <a:rPr lang="en-US" sz="2000" dirty="0">
                <a:latin typeface="+mj-lt"/>
                <a:ea typeface="ＭＳ Ｐゴシック" charset="0"/>
              </a:rPr>
              <a:t>Stage I gonadal: observation</a:t>
            </a:r>
          </a:p>
          <a:p>
            <a:pPr lvl="1">
              <a:buClr>
                <a:schemeClr val="accent1"/>
              </a:buClr>
              <a:buFont typeface="Arial" charset="0"/>
              <a:buChar char="–"/>
              <a:defRPr/>
            </a:pPr>
            <a:r>
              <a:rPr lang="en-US" sz="2000" dirty="0">
                <a:latin typeface="+mj-lt"/>
                <a:ea typeface="ＭＳ Ｐゴシック" charset="0"/>
              </a:rPr>
              <a:t>Stage I extragonadal and stage II: 4 cycles of postoperative chemotherapy</a:t>
            </a:r>
          </a:p>
          <a:p>
            <a:pPr lvl="1">
              <a:buClr>
                <a:schemeClr val="accent1"/>
              </a:buClr>
              <a:buFont typeface="Arial" charset="0"/>
              <a:buChar char="–"/>
              <a:defRPr/>
            </a:pPr>
            <a:r>
              <a:rPr lang="en-US" sz="2000" dirty="0">
                <a:latin typeface="+mj-lt"/>
                <a:ea typeface="ＭＳ Ｐゴシック" charset="0"/>
              </a:rPr>
              <a:t>Stages III-IV: 4 cycles, followed by surgery</a:t>
            </a:r>
          </a:p>
          <a:p>
            <a:pPr lvl="2">
              <a:buClr>
                <a:schemeClr val="accent1"/>
              </a:buClr>
              <a:buFont typeface="Arial" charset="0"/>
              <a:buChar char="•"/>
              <a:defRPr/>
            </a:pPr>
            <a:r>
              <a:rPr lang="en-US" sz="1600" dirty="0">
                <a:latin typeface="+mj-lt"/>
                <a:ea typeface="ＭＳ Ｐゴシック" charset="0"/>
              </a:rPr>
              <a:t>Role of postoperative chemotherapy (2 additional cycles) for residual active disease unclear, currently not recommended</a:t>
            </a:r>
          </a:p>
          <a:p>
            <a:pPr marL="457200" lvl="1" indent="0">
              <a:buClr>
                <a:schemeClr val="accent1"/>
              </a:buClr>
              <a:buNone/>
              <a:defRPr/>
            </a:pPr>
            <a:endParaRPr lang="en-US" sz="2000" dirty="0">
              <a:latin typeface="+mj-lt"/>
              <a:ea typeface="ＭＳ Ｐゴシック" charset="0"/>
            </a:endParaRPr>
          </a:p>
          <a:p>
            <a:pPr marL="914400" lvl="2" indent="0">
              <a:buClr>
                <a:schemeClr val="accent1"/>
              </a:buClr>
              <a:buNone/>
              <a:defRPr/>
            </a:pPr>
            <a:endParaRPr lang="en-US" sz="1800" dirty="0">
              <a:latin typeface="+mj-lt"/>
              <a:ea typeface="ＭＳ Ｐゴシック" charset="0"/>
            </a:endParaRPr>
          </a:p>
          <a:p>
            <a:pPr marL="457200" lvl="1" indent="0">
              <a:buClr>
                <a:schemeClr val="accent1"/>
              </a:buClr>
              <a:buNone/>
              <a:defRPr/>
            </a:pPr>
            <a:endParaRPr lang="en-US" sz="2000" dirty="0">
              <a:latin typeface="+mj-lt"/>
              <a:ea typeface="ＭＳ Ｐゴシック" charset="0"/>
            </a:endParaRPr>
          </a:p>
          <a:p>
            <a:pPr lvl="1">
              <a:buClr>
                <a:schemeClr val="accent1"/>
              </a:buClr>
              <a:buFont typeface="Arial" charset="0"/>
              <a:buChar char="–"/>
              <a:defRPr/>
            </a:pPr>
            <a:endParaRPr lang="en-US" sz="2000" dirty="0">
              <a:latin typeface="+mj-lt"/>
              <a:ea typeface="ＭＳ Ｐゴシック" charset="0"/>
            </a:endParaRPr>
          </a:p>
        </p:txBody>
      </p:sp>
      <p:sp>
        <p:nvSpPr>
          <p:cNvPr id="122883" name="Slide Number Placeholder 3">
            <a:extLst>
              <a:ext uri="{FF2B5EF4-FFF2-40B4-BE49-F238E27FC236}">
                <a16:creationId xmlns:a16="http://schemas.microsoft.com/office/drawing/2014/main" id="{6F91E6C6-1B6C-FE49-876D-70F44045F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6BDA224-759A-4BB5-9A94-C09FF052618D}" type="slidenum">
              <a:rPr lang="en-US" smtClean="0"/>
              <a:pPr>
                <a:spcBef>
                  <a:spcPct val="0"/>
                </a:spcBef>
                <a:buFontTx/>
                <a:buNone/>
              </a:pPr>
              <a:t>18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8DE523-AD23-F84D-BE3F-0FDF26D18D6F}"/>
              </a:ext>
            </a:extLst>
          </p:cNvPr>
          <p:cNvSpPr txBox="1"/>
          <p:nvPr/>
        </p:nvSpPr>
        <p:spPr>
          <a:xfrm>
            <a:off x="9198787" y="73303"/>
            <a:ext cx="2876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27932937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7" name="Title 1">
            <a:extLst>
              <a:ext uri="{FF2B5EF4-FFF2-40B4-BE49-F238E27FC236}">
                <a16:creationId xmlns:a16="http://schemas.microsoft.com/office/drawing/2014/main" id="{64B99CD7-BD0F-584D-B88B-72D6DECA6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Sacrococcygeal GCT</a:t>
            </a:r>
          </a:p>
        </p:txBody>
      </p:sp>
      <p:sp>
        <p:nvSpPr>
          <p:cNvPr id="126978" name="Content Placeholder 2">
            <a:extLst>
              <a:ext uri="{FF2B5EF4-FFF2-40B4-BE49-F238E27FC236}">
                <a16:creationId xmlns:a16="http://schemas.microsoft.com/office/drawing/2014/main" id="{D68B3354-B2E4-224D-8344-6C83170746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2174" y="1484268"/>
            <a:ext cx="5798344" cy="5008607"/>
          </a:xfrm>
        </p:spPr>
        <p:txBody>
          <a:bodyPr>
            <a:normAutofit fontScale="92500" lnSpcReduction="10000"/>
          </a:bodyPr>
          <a:lstStyle/>
          <a:p>
            <a:pPr>
              <a:buClr>
                <a:schemeClr val="accent1"/>
              </a:buClr>
            </a:pPr>
            <a:r>
              <a:rPr lang="en-US" altLang="en-US" sz="2400" dirty="0">
                <a:latin typeface="+mj-lt"/>
              </a:rPr>
              <a:t>1:35,000 live births</a:t>
            </a:r>
          </a:p>
          <a:p>
            <a:pPr>
              <a:buClr>
                <a:schemeClr val="accent1"/>
              </a:buClr>
            </a:pPr>
            <a:r>
              <a:rPr lang="en-US" altLang="en-US" sz="2400" dirty="0">
                <a:latin typeface="+mj-lt"/>
              </a:rPr>
              <a:t>Two distinct clinical patterns:</a:t>
            </a:r>
          </a:p>
          <a:p>
            <a:pPr lvl="1">
              <a:buClr>
                <a:schemeClr val="accent1"/>
              </a:buClr>
            </a:pPr>
            <a:r>
              <a:rPr lang="en-US" altLang="en-US" sz="2000" dirty="0">
                <a:latin typeface="+mj-lt"/>
              </a:rPr>
              <a:t>Large, predominantly external, detected prenatally or at delivery </a:t>
            </a:r>
            <a:r>
              <a:rPr lang="en-US" altLang="en-US" sz="2000" dirty="0">
                <a:latin typeface="+mj-lt"/>
                <a:sym typeface="Wingdings" pitchFamily="2" charset="2"/>
              </a:rPr>
              <a:t></a:t>
            </a:r>
            <a:r>
              <a:rPr lang="en-US" altLang="en-US" sz="2000" dirty="0">
                <a:latin typeface="+mj-lt"/>
              </a:rPr>
              <a:t> rarely malignant (&lt; 10%) or stage I</a:t>
            </a:r>
          </a:p>
          <a:p>
            <a:pPr lvl="1">
              <a:buClr>
                <a:schemeClr val="accent1"/>
              </a:buClr>
            </a:pPr>
            <a:r>
              <a:rPr lang="en-US" altLang="en-US" sz="2000" dirty="0">
                <a:latin typeface="+mj-lt"/>
              </a:rPr>
              <a:t>Older infants, young children, less apparent </a:t>
            </a:r>
            <a:r>
              <a:rPr lang="en-US" altLang="en-US" sz="2000" dirty="0">
                <a:latin typeface="+mj-lt"/>
                <a:sym typeface="Wingdings" pitchFamily="2" charset="2"/>
              </a:rPr>
              <a:t></a:t>
            </a:r>
            <a:r>
              <a:rPr lang="en-US" altLang="en-US" sz="2000" dirty="0">
                <a:latin typeface="+mj-lt"/>
              </a:rPr>
              <a:t> high rate of malignancy (60-90%), stages III-IV</a:t>
            </a:r>
          </a:p>
          <a:p>
            <a:pPr lvl="2">
              <a:buClr>
                <a:schemeClr val="accent1"/>
              </a:buClr>
            </a:pPr>
            <a:r>
              <a:rPr lang="en-US" altLang="en-US" sz="1800" dirty="0">
                <a:latin typeface="+mj-lt"/>
              </a:rPr>
              <a:t>Abdominal pain, constipation, bladder dysfunction, neuropathy</a:t>
            </a:r>
          </a:p>
          <a:p>
            <a:pPr lvl="2">
              <a:buClr>
                <a:schemeClr val="accent1"/>
              </a:buClr>
            </a:pPr>
            <a:r>
              <a:rPr lang="en-US" altLang="en-US" sz="1800" dirty="0">
                <a:latin typeface="+mj-lt"/>
              </a:rPr>
              <a:t>Large pelvic mass, lungs, bone metastases</a:t>
            </a:r>
          </a:p>
          <a:p>
            <a:pPr>
              <a:buClr>
                <a:schemeClr val="accent1"/>
              </a:buClr>
            </a:pPr>
            <a:r>
              <a:rPr lang="en-US" altLang="en-US" sz="2400" dirty="0">
                <a:latin typeface="+mj-lt"/>
              </a:rPr>
              <a:t>Pathology</a:t>
            </a:r>
          </a:p>
          <a:p>
            <a:pPr lvl="1">
              <a:buClr>
                <a:schemeClr val="accent1"/>
              </a:buClr>
            </a:pPr>
            <a:r>
              <a:rPr lang="en-US" altLang="en-US" sz="2000" dirty="0">
                <a:latin typeface="+mj-lt"/>
              </a:rPr>
              <a:t>Teratoma </a:t>
            </a:r>
            <a:r>
              <a:rPr lang="en-US" altLang="en-US" sz="2000" dirty="0">
                <a:latin typeface="+mj-lt"/>
                <a:sym typeface="Wingdings" pitchFamily="2" charset="2"/>
              </a:rPr>
              <a:t>– Immature Teratoma – YST</a:t>
            </a:r>
          </a:p>
          <a:p>
            <a:pPr>
              <a:buClr>
                <a:schemeClr val="accent1"/>
              </a:buClr>
            </a:pPr>
            <a:r>
              <a:rPr lang="en-US" altLang="en-US" sz="2400" dirty="0">
                <a:latin typeface="+mj-lt"/>
                <a:sym typeface="Wingdings" pitchFamily="2" charset="2"/>
              </a:rPr>
              <a:t>Treatment</a:t>
            </a:r>
          </a:p>
          <a:p>
            <a:pPr lvl="1">
              <a:buClr>
                <a:schemeClr val="accent1"/>
              </a:buClr>
            </a:pPr>
            <a:r>
              <a:rPr lang="en-US" altLang="en-US" sz="2000" dirty="0">
                <a:latin typeface="+mj-lt"/>
                <a:sym typeface="Wingdings" pitchFamily="2" charset="2"/>
              </a:rPr>
              <a:t>Stage I: Surgery alone (+ coccyx)</a:t>
            </a:r>
          </a:p>
          <a:p>
            <a:pPr lvl="1">
              <a:buClr>
                <a:schemeClr val="accent1"/>
              </a:buClr>
            </a:pPr>
            <a:r>
              <a:rPr lang="en-US" altLang="en-US" sz="2000" dirty="0">
                <a:latin typeface="+mj-lt"/>
                <a:sym typeface="Wingdings" pitchFamily="2" charset="2"/>
              </a:rPr>
              <a:t>Stages II – IV: Surgery + Chemotherapy</a:t>
            </a:r>
          </a:p>
          <a:p>
            <a:pPr>
              <a:buClr>
                <a:schemeClr val="accent1"/>
              </a:buClr>
            </a:pPr>
            <a:r>
              <a:rPr lang="en-US" altLang="en-US" sz="2400" dirty="0">
                <a:latin typeface="+mj-lt"/>
                <a:sym typeface="Wingdings" pitchFamily="2" charset="2"/>
              </a:rPr>
              <a:t>Prognosis: Excellent (survival &gt; 90%)</a:t>
            </a:r>
            <a:endParaRPr lang="en-US" altLang="en-US" sz="2400" dirty="0">
              <a:latin typeface="+mj-lt"/>
            </a:endParaRPr>
          </a:p>
          <a:p>
            <a:pPr lvl="2">
              <a:buClr>
                <a:schemeClr val="accent1"/>
              </a:buClr>
            </a:pPr>
            <a:endParaRPr lang="en-US" altLang="en-US" sz="1600" dirty="0">
              <a:latin typeface="+mj-lt"/>
            </a:endParaRPr>
          </a:p>
        </p:txBody>
      </p:sp>
      <p:sp>
        <p:nvSpPr>
          <p:cNvPr id="126979" name="Slide Number Placeholder 3">
            <a:extLst>
              <a:ext uri="{FF2B5EF4-FFF2-40B4-BE49-F238E27FC236}">
                <a16:creationId xmlns:a16="http://schemas.microsoft.com/office/drawing/2014/main" id="{773473FE-81FF-4B46-BEDD-7C39EA130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6BDA224-759A-4BB5-9A94-C09FF052618D}" type="slidenum">
              <a:rPr lang="en-US" smtClean="0"/>
              <a:pPr>
                <a:spcBef>
                  <a:spcPct val="0"/>
                </a:spcBef>
                <a:buFontTx/>
                <a:buNone/>
              </a:pPr>
              <a:t>19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pic>
        <p:nvPicPr>
          <p:cNvPr id="126980" name="Picture 1">
            <a:extLst>
              <a:ext uri="{FF2B5EF4-FFF2-40B4-BE49-F238E27FC236}">
                <a16:creationId xmlns:a16="http://schemas.microsoft.com/office/drawing/2014/main" id="{F99C592A-F71B-AB4D-A690-E3ABDA30CB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1" y="1696279"/>
            <a:ext cx="3819525" cy="3200400"/>
          </a:xfrm>
          <a:prstGeom prst="rect">
            <a:avLst/>
          </a:prstGeom>
          <a:noFill/>
          <a:ln w="9525">
            <a:solidFill>
              <a:srgbClr val="4F81B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6981" name="TextBox 2">
            <a:extLst>
              <a:ext uri="{FF2B5EF4-FFF2-40B4-BE49-F238E27FC236}">
                <a16:creationId xmlns:a16="http://schemas.microsoft.com/office/drawing/2014/main" id="{C76FBCB5-5730-B941-8EA3-1B8BA45CF1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79112" y="2511170"/>
            <a:ext cx="1349375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 dirty="0"/>
              <a:t>Type I: 46.7%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 dirty="0"/>
              <a:t>Type II: 34.7%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 dirty="0"/>
              <a:t>Type III: 8.8%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 dirty="0"/>
              <a:t>Type IV: 9.8%</a:t>
            </a:r>
          </a:p>
        </p:txBody>
      </p:sp>
      <p:sp>
        <p:nvSpPr>
          <p:cNvPr id="115719" name="TextBox 3">
            <a:extLst>
              <a:ext uri="{FF2B5EF4-FFF2-40B4-BE49-F238E27FC236}">
                <a16:creationId xmlns:a16="http://schemas.microsoft.com/office/drawing/2014/main" id="{F54C4CD2-C676-B040-9549-02AC1DE7BB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1" y="5161721"/>
            <a:ext cx="498871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</a:rPr>
              <a:t>Reprinted from Rescorla FJ, Pediatric Germ Cell Tumors, in Seminars in Pediatric Surgery 51-60, 2012, with permission from Elsevier</a:t>
            </a:r>
          </a:p>
        </p:txBody>
      </p:sp>
    </p:spTree>
    <p:extLst>
      <p:ext uri="{BB962C8B-B14F-4D97-AF65-F5344CB8AC3E}">
        <p14:creationId xmlns:p14="http://schemas.microsoft.com/office/powerpoint/2010/main" val="42925981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>
            <a:extLst>
              <a:ext uri="{FF2B5EF4-FFF2-40B4-BE49-F238E27FC236}">
                <a16:creationId xmlns:a16="http://schemas.microsoft.com/office/drawing/2014/main" id="{0DA75EEC-E50A-0844-B502-D1E32D5357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This talk will follow the topical structure suggested by the ABP: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E78EB8F-E836-451E-9FA2-0AA22A1DBE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839" y="1780180"/>
            <a:ext cx="11322321" cy="4137317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1" name="Title 1">
            <a:extLst>
              <a:ext uri="{FF2B5EF4-FFF2-40B4-BE49-F238E27FC236}">
                <a16:creationId xmlns:a16="http://schemas.microsoft.com/office/drawing/2014/main" id="{1FB1B2EC-6616-3A44-A0C1-730C26F44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Long Term Effects</a:t>
            </a:r>
          </a:p>
        </p:txBody>
      </p:sp>
      <p:sp>
        <p:nvSpPr>
          <p:cNvPr id="128002" name="Content Placeholder 2">
            <a:extLst>
              <a:ext uri="{FF2B5EF4-FFF2-40B4-BE49-F238E27FC236}">
                <a16:creationId xmlns:a16="http://schemas.microsoft.com/office/drawing/2014/main" id="{993E57CB-FB89-BB4E-83A2-33B68666AC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Chemotherapy</a:t>
            </a:r>
          </a:p>
          <a:p>
            <a:pPr lvl="1"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Hearing loss </a:t>
            </a:r>
          </a:p>
          <a:p>
            <a:pPr lvl="1"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Neuropathy</a:t>
            </a:r>
          </a:p>
          <a:p>
            <a:pPr lvl="1"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Therapy-related AML</a:t>
            </a:r>
          </a:p>
          <a:p>
            <a:pPr lvl="1"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Cardiotoxicity</a:t>
            </a:r>
          </a:p>
          <a:p>
            <a:pPr lvl="1"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Renal toxicity</a:t>
            </a:r>
          </a:p>
          <a:p>
            <a:pPr lvl="1"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Pulmonary toxicity</a:t>
            </a:r>
          </a:p>
          <a:p>
            <a:pPr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Bladder and bowel dysfunction in SCT</a:t>
            </a:r>
          </a:p>
          <a:p>
            <a:pPr lvl="1">
              <a:buClr>
                <a:schemeClr val="accent1"/>
              </a:buClr>
              <a:buFont typeface="Arial" panose="020B0604020202020204" pitchFamily="34" charset="0"/>
              <a:buNone/>
            </a:pPr>
            <a:endParaRPr lang="en-US" altLang="en-US" dirty="0">
              <a:latin typeface="+mj-lt"/>
            </a:endParaRPr>
          </a:p>
        </p:txBody>
      </p:sp>
      <p:sp>
        <p:nvSpPr>
          <p:cNvPr id="128003" name="Slide Number Placeholder 3">
            <a:extLst>
              <a:ext uri="{FF2B5EF4-FFF2-40B4-BE49-F238E27FC236}">
                <a16:creationId xmlns:a16="http://schemas.microsoft.com/office/drawing/2014/main" id="{D1F61017-2424-C341-BFA1-1B6FD5A7B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6BDA224-759A-4BB5-9A94-C09FF052618D}" type="slidenum">
              <a:rPr lang="en-US" smtClean="0"/>
              <a:pPr>
                <a:spcBef>
                  <a:spcPct val="0"/>
                </a:spcBef>
                <a:buFontTx/>
                <a:buNone/>
              </a:pPr>
              <a:t>20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611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Rectangle 2">
            <a:extLst>
              <a:ext uri="{FF2B5EF4-FFF2-40B4-BE49-F238E27FC236}">
                <a16:creationId xmlns:a16="http://schemas.microsoft.com/office/drawing/2014/main" id="{721FCEF5-C737-DB4E-975C-4C75A87D5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dirty="0">
                <a:solidFill>
                  <a:srgbClr val="000000"/>
                </a:solidFill>
              </a:rPr>
              <a:t>Pediatric Germ Cell Tumors</a:t>
            </a:r>
          </a:p>
        </p:txBody>
      </p:sp>
      <p:sp>
        <p:nvSpPr>
          <p:cNvPr id="102402" name="Rectangle 3">
            <a:extLst>
              <a:ext uri="{FF2B5EF4-FFF2-40B4-BE49-F238E27FC236}">
                <a16:creationId xmlns:a16="http://schemas.microsoft.com/office/drawing/2014/main" id="{623D880E-3E35-9447-B14F-76B3733A02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spcBef>
                <a:spcPct val="40000"/>
              </a:spcBef>
              <a:buClr>
                <a:schemeClr val="accent1"/>
              </a:buClr>
            </a:pPr>
            <a:r>
              <a:rPr lang="en-US" altLang="en-US" sz="2400" dirty="0">
                <a:latin typeface="+mj-lt"/>
              </a:rPr>
              <a:t>Annual Incidence:</a:t>
            </a:r>
          </a:p>
          <a:p>
            <a:pPr lvl="1" eaLnBrk="1" hangingPunct="1">
              <a:lnSpc>
                <a:spcPct val="80000"/>
              </a:lnSpc>
              <a:spcBef>
                <a:spcPct val="40000"/>
              </a:spcBef>
              <a:buClr>
                <a:schemeClr val="accent1"/>
              </a:buClr>
            </a:pPr>
            <a:r>
              <a:rPr lang="en-US" altLang="en-US" sz="1800" dirty="0">
                <a:latin typeface="+mj-lt"/>
              </a:rPr>
              <a:t>3.9 cases per million children (0-15y)</a:t>
            </a:r>
          </a:p>
          <a:p>
            <a:pPr lvl="2" eaLnBrk="1" hangingPunct="1">
              <a:lnSpc>
                <a:spcPct val="80000"/>
              </a:lnSpc>
              <a:spcBef>
                <a:spcPct val="40000"/>
              </a:spcBef>
              <a:buClr>
                <a:schemeClr val="accent1"/>
              </a:buClr>
            </a:pPr>
            <a:r>
              <a:rPr lang="en-US" altLang="en-US" sz="1800" dirty="0">
                <a:latin typeface="+mj-lt"/>
              </a:rPr>
              <a:t>1.5 cases / million at gonadal sites </a:t>
            </a:r>
          </a:p>
          <a:p>
            <a:pPr lvl="2" eaLnBrk="1" hangingPunct="1">
              <a:lnSpc>
                <a:spcPct val="80000"/>
              </a:lnSpc>
              <a:spcBef>
                <a:spcPct val="40000"/>
              </a:spcBef>
              <a:buClr>
                <a:schemeClr val="accent1"/>
              </a:buClr>
            </a:pPr>
            <a:r>
              <a:rPr lang="en-US" altLang="en-US" sz="1800" dirty="0">
                <a:latin typeface="+mj-lt"/>
              </a:rPr>
              <a:t>2.4 cases / million at extragonadal sites</a:t>
            </a:r>
          </a:p>
          <a:p>
            <a:pPr eaLnBrk="1" hangingPunct="1">
              <a:lnSpc>
                <a:spcPct val="80000"/>
              </a:lnSpc>
              <a:spcBef>
                <a:spcPct val="40000"/>
              </a:spcBef>
              <a:buClr>
                <a:schemeClr val="accent1"/>
              </a:buClr>
            </a:pPr>
            <a:r>
              <a:rPr lang="en-US" altLang="en-US" sz="2400" dirty="0">
                <a:latin typeface="+mj-lt"/>
              </a:rPr>
              <a:t>~3% of all pediatric cancers</a:t>
            </a:r>
          </a:p>
          <a:p>
            <a:pPr eaLnBrk="1" hangingPunct="1">
              <a:lnSpc>
                <a:spcPct val="80000"/>
              </a:lnSpc>
              <a:buClr>
                <a:schemeClr val="accent1"/>
              </a:buClr>
            </a:pPr>
            <a:r>
              <a:rPr lang="en-US" altLang="en-US" sz="2400" dirty="0">
                <a:latin typeface="+mj-lt"/>
              </a:rPr>
              <a:t>Bimodal age distribution</a:t>
            </a:r>
          </a:p>
          <a:p>
            <a:pPr lvl="1" eaLnBrk="1" hangingPunct="1">
              <a:lnSpc>
                <a:spcPct val="80000"/>
              </a:lnSpc>
              <a:buClr>
                <a:schemeClr val="accent1"/>
              </a:buClr>
            </a:pPr>
            <a:r>
              <a:rPr lang="en-US" altLang="en-US" sz="2000" dirty="0">
                <a:latin typeface="+mj-lt"/>
              </a:rPr>
              <a:t>Peak &lt; 3 years</a:t>
            </a:r>
          </a:p>
          <a:p>
            <a:pPr lvl="2" eaLnBrk="1" hangingPunct="1">
              <a:lnSpc>
                <a:spcPct val="80000"/>
              </a:lnSpc>
              <a:buClr>
                <a:schemeClr val="accent1"/>
              </a:buClr>
            </a:pPr>
            <a:r>
              <a:rPr lang="en-US" altLang="en-US" sz="1800" dirty="0">
                <a:latin typeface="+mj-lt"/>
              </a:rPr>
              <a:t>Extragonadal</a:t>
            </a:r>
          </a:p>
          <a:p>
            <a:pPr lvl="2" eaLnBrk="1" hangingPunct="1">
              <a:lnSpc>
                <a:spcPct val="80000"/>
              </a:lnSpc>
              <a:buClr>
                <a:schemeClr val="accent1"/>
              </a:buClr>
            </a:pPr>
            <a:r>
              <a:rPr lang="en-US" altLang="en-US" sz="1800" dirty="0">
                <a:latin typeface="+mj-lt"/>
              </a:rPr>
              <a:t>Testicular tumors</a:t>
            </a:r>
          </a:p>
          <a:p>
            <a:pPr lvl="1" eaLnBrk="1" hangingPunct="1">
              <a:lnSpc>
                <a:spcPct val="80000"/>
              </a:lnSpc>
              <a:buClr>
                <a:schemeClr val="accent1"/>
              </a:buClr>
            </a:pPr>
            <a:r>
              <a:rPr lang="en-US" altLang="en-US" sz="2000" dirty="0">
                <a:latin typeface="+mj-lt"/>
              </a:rPr>
              <a:t>Peak: adolescence</a:t>
            </a:r>
          </a:p>
          <a:p>
            <a:pPr lvl="2" eaLnBrk="1" hangingPunct="1">
              <a:lnSpc>
                <a:spcPct val="80000"/>
              </a:lnSpc>
              <a:buClr>
                <a:schemeClr val="accent1"/>
              </a:buClr>
            </a:pPr>
            <a:r>
              <a:rPr lang="en-US" altLang="en-US" sz="1800" dirty="0">
                <a:latin typeface="+mj-lt"/>
              </a:rPr>
              <a:t>Gonadal tumors</a:t>
            </a:r>
          </a:p>
        </p:txBody>
      </p:sp>
      <p:sp>
        <p:nvSpPr>
          <p:cNvPr id="102404" name="Slide Number Placeholder 4">
            <a:extLst>
              <a:ext uri="{FF2B5EF4-FFF2-40B4-BE49-F238E27FC236}">
                <a16:creationId xmlns:a16="http://schemas.microsoft.com/office/drawing/2014/main" id="{DEDDD63B-3E55-B64B-BE15-11824911D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6BDA224-759A-4BB5-9A94-C09FF052618D}" type="slidenum">
              <a:rPr lang="en-US" smtClean="0"/>
              <a:pPr>
                <a:spcBef>
                  <a:spcPct val="0"/>
                </a:spcBef>
                <a:buFontTx/>
                <a:buNone/>
              </a:pPr>
              <a:t>3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pic>
        <p:nvPicPr>
          <p:cNvPr id="102403" name="Picture 4">
            <a:extLst>
              <a:ext uri="{FF2B5EF4-FFF2-40B4-BE49-F238E27FC236}">
                <a16:creationId xmlns:a16="http://schemas.microsoft.com/office/drawing/2014/main" id="{DA02C7BA-31A0-6442-827C-720863B2E8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7643" y="1676400"/>
            <a:ext cx="4810125" cy="3354388"/>
          </a:xfrm>
          <a:prstGeom prst="rect">
            <a:avLst/>
          </a:prstGeom>
          <a:noFill/>
          <a:ln w="9525">
            <a:solidFill>
              <a:srgbClr val="4F81B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1142" name="Rectangle 5">
            <a:extLst>
              <a:ext uri="{FF2B5EF4-FFF2-40B4-BE49-F238E27FC236}">
                <a16:creationId xmlns:a16="http://schemas.microsoft.com/office/drawing/2014/main" id="{A049088D-8547-6D4D-866F-E6D5E4881D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9653" y="5165725"/>
            <a:ext cx="6553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1200" dirty="0" err="1">
                <a:solidFill>
                  <a:schemeClr val="bg1">
                    <a:lumMod val="50000"/>
                  </a:schemeClr>
                </a:solidFill>
              </a:rPr>
              <a:t>Ries</a:t>
            </a: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</a:rPr>
              <a:t> LAG, Smith MA, Gurney JG, </a:t>
            </a:r>
            <a:r>
              <a:rPr lang="en-US" altLang="en-US" sz="1200" dirty="0" err="1">
                <a:solidFill>
                  <a:schemeClr val="bg1">
                    <a:lumMod val="50000"/>
                  </a:schemeClr>
                </a:solidFill>
              </a:rPr>
              <a:t>Linet</a:t>
            </a: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</a:rPr>
              <a:t> M, </a:t>
            </a:r>
            <a:r>
              <a:rPr lang="en-US" altLang="en-US" sz="1200" dirty="0" err="1">
                <a:solidFill>
                  <a:schemeClr val="bg1">
                    <a:lumMod val="50000"/>
                  </a:schemeClr>
                </a:solidFill>
              </a:rPr>
              <a:t>Tamra</a:t>
            </a: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</a:rPr>
              <a:t> T, Young JL, Bunin GR (</a:t>
            </a:r>
            <a:r>
              <a:rPr lang="en-US" altLang="en-US" sz="1200" dirty="0" err="1">
                <a:solidFill>
                  <a:schemeClr val="bg1">
                    <a:lumMod val="50000"/>
                  </a:schemeClr>
                </a:solidFill>
              </a:rPr>
              <a:t>eds</a:t>
            </a: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</a:rPr>
              <a:t>).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</a:rPr>
              <a:t>Cancer Incidence and Survival among Children and Adolescents: United States SEER Program 1975-1995, National Cancer Institute, SEER Program. NIH Pub.No.99-4649. Bethesda,MD,1999.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3B762CE-8C49-F64B-BC74-F8ADE8945BC0}"/>
              </a:ext>
            </a:extLst>
          </p:cNvPr>
          <p:cNvSpPr txBox="1"/>
          <p:nvPr/>
        </p:nvSpPr>
        <p:spPr>
          <a:xfrm>
            <a:off x="8721708" y="73303"/>
            <a:ext cx="30111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Epidemiology and Risk Factors</a:t>
            </a:r>
          </a:p>
        </p:txBody>
      </p:sp>
    </p:spTree>
    <p:extLst>
      <p:ext uri="{BB962C8B-B14F-4D97-AF65-F5344CB8AC3E}">
        <p14:creationId xmlns:p14="http://schemas.microsoft.com/office/powerpoint/2010/main" val="4093771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B288EF-3C51-EB41-B77E-18E4FC49BE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4000" b="1" dirty="0">
                <a:solidFill>
                  <a:srgbClr val="000000"/>
                </a:solidFill>
              </a:rPr>
              <a:t>Pediatric Germ Cell Tumors</a:t>
            </a:r>
            <a:br>
              <a:rPr lang="en-US" altLang="en-US" sz="3200" b="1" dirty="0">
                <a:solidFill>
                  <a:srgbClr val="000000"/>
                </a:solidFill>
              </a:rPr>
            </a:br>
            <a:r>
              <a:rPr lang="en-US" altLang="en-US" sz="3200" b="1" dirty="0">
                <a:solidFill>
                  <a:srgbClr val="000000"/>
                </a:solidFill>
              </a:rPr>
              <a:t>Histology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99B77A-BE79-A74B-BDA8-7DDE311E94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accent1"/>
              </a:buClr>
            </a:pPr>
            <a:r>
              <a:rPr lang="en-US" sz="2400" u="sng" dirty="0" err="1">
                <a:latin typeface="+mj-lt"/>
              </a:rPr>
              <a:t>Seminomatous</a:t>
            </a:r>
            <a:r>
              <a:rPr lang="en-US" sz="2400" u="sng" dirty="0">
                <a:latin typeface="+mj-lt"/>
              </a:rPr>
              <a:t> (</a:t>
            </a:r>
            <a:r>
              <a:rPr lang="en-US" sz="2400" u="sng" dirty="0" err="1">
                <a:latin typeface="+mj-lt"/>
              </a:rPr>
              <a:t>germinomatous</a:t>
            </a:r>
            <a:r>
              <a:rPr lang="en-US" sz="2400" u="sng" dirty="0">
                <a:latin typeface="+mj-lt"/>
              </a:rPr>
              <a:t>) GCT: </a:t>
            </a:r>
          </a:p>
          <a:p>
            <a:pPr lvl="1">
              <a:buClr>
                <a:schemeClr val="accent1"/>
              </a:buClr>
            </a:pPr>
            <a:r>
              <a:rPr lang="en-US" sz="2000" dirty="0">
                <a:latin typeface="+mj-lt"/>
              </a:rPr>
              <a:t>Seminoma (testes)</a:t>
            </a:r>
          </a:p>
          <a:p>
            <a:pPr lvl="1">
              <a:buClr>
                <a:schemeClr val="accent1"/>
              </a:buClr>
            </a:pPr>
            <a:r>
              <a:rPr lang="en-US" sz="2000" dirty="0">
                <a:latin typeface="+mj-lt"/>
              </a:rPr>
              <a:t>Dysgerminoma (ovary)</a:t>
            </a:r>
          </a:p>
          <a:p>
            <a:pPr lvl="1">
              <a:buClr>
                <a:schemeClr val="accent1"/>
              </a:buClr>
            </a:pPr>
            <a:r>
              <a:rPr lang="en-US" sz="2000" dirty="0">
                <a:latin typeface="+mj-lt"/>
              </a:rPr>
              <a:t>Germinoma (extra-gonadal)</a:t>
            </a:r>
          </a:p>
          <a:p>
            <a:pPr>
              <a:buClr>
                <a:schemeClr val="accent1"/>
              </a:buClr>
            </a:pPr>
            <a:r>
              <a:rPr lang="en-US" sz="2400" u="sng" dirty="0">
                <a:latin typeface="+mj-lt"/>
              </a:rPr>
              <a:t>Non-</a:t>
            </a:r>
            <a:r>
              <a:rPr lang="en-US" sz="2400" u="sng" dirty="0" err="1">
                <a:latin typeface="+mj-lt"/>
              </a:rPr>
              <a:t>seminomatous</a:t>
            </a:r>
            <a:r>
              <a:rPr lang="en-US" sz="2400" u="sng" dirty="0">
                <a:latin typeface="+mj-lt"/>
              </a:rPr>
              <a:t> (non-</a:t>
            </a:r>
            <a:r>
              <a:rPr lang="en-US" sz="2400" u="sng" dirty="0" err="1">
                <a:latin typeface="+mj-lt"/>
              </a:rPr>
              <a:t>germinomatous</a:t>
            </a:r>
            <a:r>
              <a:rPr lang="en-US" sz="2400" u="sng" dirty="0">
                <a:latin typeface="+mj-lt"/>
              </a:rPr>
              <a:t>) GCTs:</a:t>
            </a:r>
          </a:p>
          <a:p>
            <a:pPr lvl="1">
              <a:buClr>
                <a:schemeClr val="accent1"/>
              </a:buClr>
            </a:pPr>
            <a:r>
              <a:rPr lang="en-US" sz="2000" u="sng" dirty="0">
                <a:latin typeface="+mj-lt"/>
              </a:rPr>
              <a:t>Embryonal Carcinoma</a:t>
            </a:r>
            <a:r>
              <a:rPr lang="en-US" sz="2000" dirty="0">
                <a:latin typeface="+mj-lt"/>
              </a:rPr>
              <a:t>: Undifferentiated cells that histologically resemble embryonic cells from the blastocyst</a:t>
            </a:r>
          </a:p>
          <a:p>
            <a:pPr lvl="1">
              <a:buClr>
                <a:schemeClr val="accent1"/>
              </a:buClr>
            </a:pPr>
            <a:r>
              <a:rPr lang="en-US" sz="2000" u="sng" dirty="0">
                <a:latin typeface="+mj-lt"/>
              </a:rPr>
              <a:t>Yolk Sac Tumor</a:t>
            </a:r>
            <a:r>
              <a:rPr lang="en-US" sz="2000" dirty="0">
                <a:latin typeface="+mj-lt"/>
              </a:rPr>
              <a:t>: Most common malignant GCT in young children; components of embryonic and extraembryonic endoderm</a:t>
            </a:r>
          </a:p>
          <a:p>
            <a:pPr lvl="1">
              <a:buClr>
                <a:schemeClr val="accent1"/>
              </a:buClr>
            </a:pPr>
            <a:r>
              <a:rPr lang="en-US" sz="2000" u="sng" dirty="0">
                <a:latin typeface="+mj-lt"/>
              </a:rPr>
              <a:t>Choriocarcinoma</a:t>
            </a:r>
            <a:r>
              <a:rPr lang="en-US" sz="2000" dirty="0">
                <a:latin typeface="+mj-lt"/>
              </a:rPr>
              <a:t>: Very rare, represents trophoblastic differentiation</a:t>
            </a:r>
          </a:p>
          <a:p>
            <a:pPr lvl="1">
              <a:buClr>
                <a:schemeClr val="accent1"/>
              </a:buClr>
            </a:pPr>
            <a:r>
              <a:rPr lang="en-US" sz="2000" u="sng" dirty="0">
                <a:latin typeface="+mj-lt"/>
              </a:rPr>
              <a:t>Teratoma</a:t>
            </a:r>
            <a:r>
              <a:rPr lang="en-US" sz="2000" dirty="0">
                <a:latin typeface="+mj-lt"/>
              </a:rPr>
              <a:t>: disordered mixture of differentiated cell types from all three somatic cell layers. If a component acquires neuronal differentiation: </a:t>
            </a:r>
            <a:r>
              <a:rPr lang="en-US" sz="2000" u="sng" dirty="0">
                <a:latin typeface="+mj-lt"/>
              </a:rPr>
              <a:t>immature teratoma</a:t>
            </a:r>
          </a:p>
          <a:p>
            <a:pPr>
              <a:buClr>
                <a:schemeClr val="accent1"/>
              </a:buClr>
            </a:pPr>
            <a:endParaRPr lang="en-US" dirty="0"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59CA5E-FE6D-674C-9D08-799277655228}"/>
              </a:ext>
            </a:extLst>
          </p:cNvPr>
          <p:cNvSpPr txBox="1"/>
          <p:nvPr/>
        </p:nvSpPr>
        <p:spPr>
          <a:xfrm>
            <a:off x="8721708" y="73303"/>
            <a:ext cx="3417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Basic Science and Pathophysiology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798F60-0D34-E049-8675-752F3E19128E}"/>
              </a:ext>
            </a:extLst>
          </p:cNvPr>
          <p:cNvSpPr txBox="1"/>
          <p:nvPr/>
        </p:nvSpPr>
        <p:spPr>
          <a:xfrm>
            <a:off x="8728614" y="336618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Diagnosis</a:t>
            </a:r>
          </a:p>
        </p:txBody>
      </p:sp>
    </p:spTree>
    <p:extLst>
      <p:ext uri="{BB962C8B-B14F-4D97-AF65-F5344CB8AC3E}">
        <p14:creationId xmlns:p14="http://schemas.microsoft.com/office/powerpoint/2010/main" val="8360269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629263-DF66-DF45-B2E3-479EDFB7E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/>
              <a:t>Pediatric Germ Cell Tumors</a:t>
            </a:r>
            <a:br>
              <a:rPr lang="en-US" b="1" dirty="0"/>
            </a:br>
            <a:r>
              <a:rPr lang="en-US" sz="3200" b="1" dirty="0"/>
              <a:t>Classification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29EE53-57AD-0A47-9E9E-74F0F26DC6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1"/>
              </a:buClr>
            </a:pPr>
            <a:r>
              <a:rPr lang="en-US" u="sng" dirty="0">
                <a:latin typeface="+mj-lt"/>
              </a:rPr>
              <a:t>Type I</a:t>
            </a:r>
          </a:p>
          <a:p>
            <a:pPr lvl="1">
              <a:buClr>
                <a:schemeClr val="accent1"/>
              </a:buClr>
            </a:pPr>
            <a:r>
              <a:rPr lang="en-US" dirty="0">
                <a:latin typeface="+mj-lt"/>
              </a:rPr>
              <a:t>Children &lt; 4 years</a:t>
            </a:r>
          </a:p>
          <a:p>
            <a:pPr lvl="1">
              <a:buClr>
                <a:schemeClr val="accent1"/>
              </a:buClr>
            </a:pPr>
            <a:r>
              <a:rPr lang="en-US" dirty="0">
                <a:latin typeface="+mj-lt"/>
              </a:rPr>
              <a:t>Usually present as teratoma, yolk sac tumor, or mixtures of the two</a:t>
            </a:r>
          </a:p>
          <a:p>
            <a:pPr>
              <a:buClr>
                <a:schemeClr val="accent1"/>
              </a:buClr>
            </a:pPr>
            <a:r>
              <a:rPr lang="en-US" u="sng" dirty="0">
                <a:latin typeface="+mj-lt"/>
              </a:rPr>
              <a:t>Type II</a:t>
            </a:r>
          </a:p>
          <a:p>
            <a:pPr lvl="1">
              <a:buClr>
                <a:schemeClr val="accent1"/>
              </a:buClr>
            </a:pPr>
            <a:r>
              <a:rPr lang="en-US" dirty="0">
                <a:latin typeface="+mj-lt"/>
              </a:rPr>
              <a:t>Puberty through young adulthood</a:t>
            </a:r>
          </a:p>
          <a:p>
            <a:pPr lvl="1">
              <a:buClr>
                <a:schemeClr val="accent1"/>
              </a:buClr>
            </a:pPr>
            <a:r>
              <a:rPr lang="en-US" dirty="0">
                <a:latin typeface="+mj-lt"/>
              </a:rPr>
              <a:t>Full range of </a:t>
            </a:r>
            <a:r>
              <a:rPr lang="en-US" dirty="0" err="1">
                <a:latin typeface="+mj-lt"/>
              </a:rPr>
              <a:t>germinomatous</a:t>
            </a:r>
            <a:r>
              <a:rPr lang="en-US" dirty="0">
                <a:latin typeface="+mj-lt"/>
              </a:rPr>
              <a:t> and non-</a:t>
            </a:r>
            <a:r>
              <a:rPr lang="en-US" dirty="0" err="1">
                <a:latin typeface="+mj-lt"/>
              </a:rPr>
              <a:t>germinomatous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histologies</a:t>
            </a:r>
            <a:endParaRPr lang="en-US" dirty="0">
              <a:latin typeface="+mj-lt"/>
            </a:endParaRPr>
          </a:p>
          <a:p>
            <a:pPr lvl="1">
              <a:buClr>
                <a:schemeClr val="accent1"/>
              </a:buClr>
            </a:pPr>
            <a:r>
              <a:rPr lang="en-US" dirty="0">
                <a:latin typeface="+mj-lt"/>
              </a:rPr>
              <a:t>Often associated with a presumptive precursor lesion known as germ cell neoplasia in situ (GNCIS, usually seen in normal tissue adjacent to tumor)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AC4AAB-6920-3340-82FD-3662BCB89C39}"/>
              </a:ext>
            </a:extLst>
          </p:cNvPr>
          <p:cNvSpPr txBox="1"/>
          <p:nvPr/>
        </p:nvSpPr>
        <p:spPr>
          <a:xfrm>
            <a:off x="8721708" y="73303"/>
            <a:ext cx="3417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Basic Science and Pathophysiology</a:t>
            </a:r>
          </a:p>
        </p:txBody>
      </p:sp>
    </p:spTree>
    <p:extLst>
      <p:ext uri="{BB962C8B-B14F-4D97-AF65-F5344CB8AC3E}">
        <p14:creationId xmlns:p14="http://schemas.microsoft.com/office/powerpoint/2010/main" val="29989873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F8C498-82DF-BA41-A321-601A2A3F2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/>
              <a:t>Pediatric Germ Cell Tumors</a:t>
            </a:r>
            <a:br>
              <a:rPr lang="en-US" b="1" dirty="0"/>
            </a:br>
            <a:r>
              <a:rPr lang="en-US" sz="3200" b="1" dirty="0"/>
              <a:t>Biology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3236E2-5381-9242-AABB-F78786429A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5312" y="1650999"/>
            <a:ext cx="11120438" cy="4956970"/>
          </a:xfrm>
        </p:spPr>
        <p:txBody>
          <a:bodyPr>
            <a:normAutofit fontScale="92500" lnSpcReduction="20000"/>
          </a:bodyPr>
          <a:lstStyle/>
          <a:p>
            <a:pPr>
              <a:buClr>
                <a:schemeClr val="accent1"/>
              </a:buClr>
            </a:pPr>
            <a:r>
              <a:rPr lang="en-US" dirty="0">
                <a:latin typeface="+mj-lt"/>
                <a:ea typeface="Calibri" pitchFamily="-111" charset="0"/>
                <a:cs typeface="Calibri"/>
              </a:rPr>
              <a:t>Origin</a:t>
            </a:r>
          </a:p>
          <a:p>
            <a:pPr lvl="1">
              <a:buClr>
                <a:schemeClr val="accent1"/>
              </a:buClr>
            </a:pPr>
            <a:r>
              <a:rPr lang="en-US" dirty="0">
                <a:latin typeface="+mj-lt"/>
                <a:ea typeface="Calibri" pitchFamily="-111" charset="0"/>
                <a:cs typeface="Calibri"/>
              </a:rPr>
              <a:t>Arise from primordial cells involved in gametogenesis at different stages of development (Type I </a:t>
            </a:r>
            <a:r>
              <a:rPr lang="en-US" i="1" dirty="0">
                <a:latin typeface="+mj-lt"/>
                <a:ea typeface="Calibri" pitchFamily="-111" charset="0"/>
                <a:cs typeface="Calibri"/>
              </a:rPr>
              <a:t>vs</a:t>
            </a:r>
            <a:r>
              <a:rPr lang="en-US" dirty="0">
                <a:latin typeface="+mj-lt"/>
                <a:ea typeface="Calibri" pitchFamily="-111" charset="0"/>
                <a:cs typeface="Calibri"/>
              </a:rPr>
              <a:t>. Type II)</a:t>
            </a:r>
          </a:p>
          <a:p>
            <a:pPr lvl="1">
              <a:buClr>
                <a:schemeClr val="accent1"/>
              </a:buClr>
            </a:pPr>
            <a:r>
              <a:rPr lang="en-US" dirty="0">
                <a:latin typeface="+mj-lt"/>
                <a:ea typeface="Calibri" pitchFamily="-111" charset="0"/>
                <a:cs typeface="Calibri"/>
              </a:rPr>
              <a:t>Aberrant </a:t>
            </a:r>
            <a:r>
              <a:rPr lang="en-US" dirty="0" err="1">
                <a:latin typeface="+mj-lt"/>
                <a:ea typeface="Calibri" pitchFamily="-111" charset="0"/>
                <a:cs typeface="Calibri"/>
              </a:rPr>
              <a:t>caudad</a:t>
            </a:r>
            <a:r>
              <a:rPr lang="en-US" dirty="0">
                <a:latin typeface="+mj-lt"/>
                <a:ea typeface="Calibri" pitchFamily="-111" charset="0"/>
                <a:cs typeface="Calibri"/>
              </a:rPr>
              <a:t> or cephalad migration of germ cells leads to midline extragonadal tumors.</a:t>
            </a:r>
            <a:endParaRPr lang="en-US" dirty="0">
              <a:latin typeface="+mj-lt"/>
            </a:endParaRPr>
          </a:p>
          <a:p>
            <a:pPr>
              <a:buClr>
                <a:schemeClr val="accent1"/>
              </a:buClr>
            </a:pPr>
            <a:r>
              <a:rPr lang="en-US" dirty="0">
                <a:latin typeface="+mj-lt"/>
              </a:rPr>
              <a:t>Molecular Genetics</a:t>
            </a:r>
          </a:p>
          <a:p>
            <a:pPr lvl="1">
              <a:buClr>
                <a:schemeClr val="accent1"/>
              </a:buClr>
            </a:pPr>
            <a:r>
              <a:rPr lang="en-US" dirty="0">
                <a:latin typeface="+mj-lt"/>
              </a:rPr>
              <a:t>Type I (young patients)</a:t>
            </a:r>
          </a:p>
          <a:p>
            <a:pPr lvl="2">
              <a:buClr>
                <a:schemeClr val="accent1"/>
              </a:buClr>
            </a:pPr>
            <a:r>
              <a:rPr lang="en-US" dirty="0">
                <a:latin typeface="+mj-lt"/>
              </a:rPr>
              <a:t>Gain of 1q, 11q, 20q, and 22</a:t>
            </a:r>
          </a:p>
          <a:p>
            <a:pPr lvl="2">
              <a:buClr>
                <a:schemeClr val="accent1"/>
              </a:buClr>
            </a:pPr>
            <a:r>
              <a:rPr lang="en-US" dirty="0">
                <a:latin typeface="+mj-lt"/>
              </a:rPr>
              <a:t>Loss of 1p, 6q, and 16q</a:t>
            </a:r>
          </a:p>
          <a:p>
            <a:pPr lvl="2">
              <a:buClr>
                <a:schemeClr val="accent1"/>
              </a:buClr>
            </a:pPr>
            <a:r>
              <a:rPr lang="en-US" dirty="0">
                <a:latin typeface="+mj-lt"/>
              </a:rPr>
              <a:t>Partial loss of genomic imprinting</a:t>
            </a:r>
          </a:p>
          <a:p>
            <a:pPr lvl="1">
              <a:buClr>
                <a:schemeClr val="accent1"/>
              </a:buClr>
            </a:pPr>
            <a:r>
              <a:rPr lang="en-US" dirty="0">
                <a:latin typeface="+mj-lt"/>
              </a:rPr>
              <a:t>Type II (older patients)</a:t>
            </a:r>
          </a:p>
          <a:p>
            <a:pPr lvl="2">
              <a:buClr>
                <a:schemeClr val="accent1"/>
              </a:buClr>
            </a:pPr>
            <a:r>
              <a:rPr lang="en-US" dirty="0">
                <a:latin typeface="+mj-lt"/>
              </a:rPr>
              <a:t>Amplification of chromosome 12 (usually through creation of isochromosome 12p)</a:t>
            </a:r>
          </a:p>
          <a:p>
            <a:pPr lvl="2">
              <a:buClr>
                <a:schemeClr val="accent1"/>
              </a:buClr>
            </a:pPr>
            <a:r>
              <a:rPr lang="en-US" dirty="0">
                <a:latin typeface="+mj-lt"/>
              </a:rPr>
              <a:t>Amplification of X chromosome</a:t>
            </a:r>
          </a:p>
          <a:p>
            <a:pPr lvl="2">
              <a:buClr>
                <a:schemeClr val="accent1"/>
              </a:buClr>
            </a:pPr>
            <a:r>
              <a:rPr lang="en-US" dirty="0">
                <a:latin typeface="+mj-lt"/>
              </a:rPr>
              <a:t>Loss of genomic imprinting</a:t>
            </a:r>
          </a:p>
          <a:p>
            <a:pPr lvl="1">
              <a:buClr>
                <a:schemeClr val="accent1"/>
              </a:buClr>
            </a:pPr>
            <a:r>
              <a:rPr lang="en-US" dirty="0">
                <a:latin typeface="+mj-lt"/>
              </a:rPr>
              <a:t>Type I and II exhibit distinct gene expression profiles</a:t>
            </a:r>
          </a:p>
          <a:p>
            <a:pPr lvl="1">
              <a:buClr>
                <a:schemeClr val="accent1"/>
              </a:buClr>
            </a:pPr>
            <a:r>
              <a:rPr lang="en-US" dirty="0">
                <a:latin typeface="+mj-lt"/>
              </a:rPr>
              <a:t>Distinct miRNA landscape from normal gonad (serum miRNA levels under evaluation as tumor markers)</a:t>
            </a:r>
          </a:p>
          <a:p>
            <a:pPr lvl="2">
              <a:buClr>
                <a:schemeClr val="accent1"/>
              </a:buClr>
            </a:pPr>
            <a:endParaRPr lang="en-US" dirty="0"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AF50B1-35B9-1C4D-80AE-0E9CE1004114}"/>
              </a:ext>
            </a:extLst>
          </p:cNvPr>
          <p:cNvSpPr txBox="1"/>
          <p:nvPr/>
        </p:nvSpPr>
        <p:spPr>
          <a:xfrm>
            <a:off x="8721708" y="73303"/>
            <a:ext cx="3417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Basic Science and Pathophysiology</a:t>
            </a:r>
          </a:p>
        </p:txBody>
      </p:sp>
    </p:spTree>
    <p:extLst>
      <p:ext uri="{BB962C8B-B14F-4D97-AF65-F5344CB8AC3E}">
        <p14:creationId xmlns:p14="http://schemas.microsoft.com/office/powerpoint/2010/main" val="34521414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Rectangle 2">
            <a:extLst>
              <a:ext uri="{FF2B5EF4-FFF2-40B4-BE49-F238E27FC236}">
                <a16:creationId xmlns:a16="http://schemas.microsoft.com/office/drawing/2014/main" id="{FC8BDAF2-19B1-0745-94F3-B609553FBD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en-US" altLang="en-US" sz="4000" b="1" dirty="0">
                <a:solidFill>
                  <a:srgbClr val="000000"/>
                </a:solidFill>
              </a:rPr>
              <a:t>Pediatric Germ Cell Tumors</a:t>
            </a:r>
            <a:br>
              <a:rPr lang="en-US" altLang="en-US" b="1" dirty="0">
                <a:solidFill>
                  <a:srgbClr val="000000"/>
                </a:solidFill>
              </a:rPr>
            </a:br>
            <a:r>
              <a:rPr lang="en-US" altLang="en-US" sz="3200" b="1" dirty="0">
                <a:solidFill>
                  <a:srgbClr val="000000"/>
                </a:solidFill>
              </a:rPr>
              <a:t>Risk Factors</a:t>
            </a:r>
            <a:endParaRPr lang="en-US" altLang="en-US" b="1" dirty="0">
              <a:solidFill>
                <a:srgbClr val="000000"/>
              </a:solidFill>
            </a:endParaRPr>
          </a:p>
        </p:txBody>
      </p:sp>
      <p:sp>
        <p:nvSpPr>
          <p:cNvPr id="108546" name="Rectangle 3">
            <a:extLst>
              <a:ext uri="{FF2B5EF4-FFF2-40B4-BE49-F238E27FC236}">
                <a16:creationId xmlns:a16="http://schemas.microsoft.com/office/drawing/2014/main" id="{42F7E74C-AA4E-4549-9614-4821424AAF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34316" y="1829594"/>
            <a:ext cx="5742709" cy="4351338"/>
          </a:xfrm>
        </p:spPr>
        <p:txBody>
          <a:bodyPr/>
          <a:lstStyle/>
          <a:p>
            <a:pPr eaLnBrk="1" hangingPunct="1"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Genetic syndromes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</a:rPr>
              <a:t>Klinefelter Syndrome (47XXY)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</a:rPr>
              <a:t>Gonadal Dysgenesis </a:t>
            </a:r>
          </a:p>
          <a:p>
            <a:pPr lvl="2" eaLnBrk="1" hangingPunct="1">
              <a:buClr>
                <a:schemeClr val="accent1"/>
              </a:buClr>
            </a:pPr>
            <a:r>
              <a:rPr lang="en-US" altLang="en-US" dirty="0" err="1">
                <a:latin typeface="+mj-lt"/>
              </a:rPr>
              <a:t>Swyer</a:t>
            </a:r>
            <a:r>
              <a:rPr lang="en-US" altLang="en-US" dirty="0">
                <a:latin typeface="+mj-lt"/>
              </a:rPr>
              <a:t> Syndrome (46XY)</a:t>
            </a:r>
          </a:p>
          <a:p>
            <a:pPr lvl="2" eaLnBrk="1" hangingPunct="1"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Turner Syndrome (47XO)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E3B6FC0-E7A0-D94F-A7A8-5A5E92BDC77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Anatomic</a:t>
            </a:r>
          </a:p>
          <a:p>
            <a:pPr lvl="1"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Crypto-</a:t>
            </a:r>
            <a:r>
              <a:rPr lang="en-US" altLang="en-US" dirty="0" err="1">
                <a:latin typeface="+mj-lt"/>
              </a:rPr>
              <a:t>orchidism</a:t>
            </a:r>
            <a:endParaRPr lang="en-US" altLang="en-US" dirty="0">
              <a:latin typeface="+mj-lt"/>
            </a:endParaRPr>
          </a:p>
          <a:p>
            <a:pPr lvl="1"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Genitourinary anomalies</a:t>
            </a:r>
          </a:p>
          <a:p>
            <a:pPr lvl="2"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Hernia, hydrocele</a:t>
            </a:r>
          </a:p>
          <a:p>
            <a:endParaRPr lang="en-US" dirty="0">
              <a:latin typeface="+mj-lt"/>
            </a:endParaRPr>
          </a:p>
        </p:txBody>
      </p:sp>
      <p:sp>
        <p:nvSpPr>
          <p:cNvPr id="108547" name="Slide Number Placeholder 3">
            <a:extLst>
              <a:ext uri="{FF2B5EF4-FFF2-40B4-BE49-F238E27FC236}">
                <a16:creationId xmlns:a16="http://schemas.microsoft.com/office/drawing/2014/main" id="{9EDAC98B-3C13-5745-A1AF-E4C3B007CEC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94488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6BDA224-759A-4BB5-9A94-C09FF052618D}" type="slidenum">
              <a:rPr lang="en-US" smtClean="0"/>
              <a:pPr>
                <a:spcBef>
                  <a:spcPct val="0"/>
                </a:spcBef>
                <a:buFontTx/>
                <a:buNone/>
              </a:pPr>
              <a:t>7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C9573A6-4643-824F-8D9F-12F0E7EA3F46}"/>
              </a:ext>
            </a:extLst>
          </p:cNvPr>
          <p:cNvSpPr txBox="1"/>
          <p:nvPr/>
        </p:nvSpPr>
        <p:spPr>
          <a:xfrm>
            <a:off x="8721708" y="73303"/>
            <a:ext cx="30111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Epidemiology and Risk Factors</a:t>
            </a:r>
          </a:p>
        </p:txBody>
      </p:sp>
    </p:spTree>
    <p:extLst>
      <p:ext uri="{BB962C8B-B14F-4D97-AF65-F5344CB8AC3E}">
        <p14:creationId xmlns:p14="http://schemas.microsoft.com/office/powerpoint/2010/main" val="9360033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5" name="Rectangle 2">
            <a:extLst>
              <a:ext uri="{FF2B5EF4-FFF2-40B4-BE49-F238E27FC236}">
                <a16:creationId xmlns:a16="http://schemas.microsoft.com/office/drawing/2014/main" id="{AC1A4AF2-DFEB-DC41-8970-BBCB594AE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en-US" altLang="en-US" sz="4000" b="1" dirty="0">
                <a:solidFill>
                  <a:srgbClr val="000000"/>
                </a:solidFill>
              </a:rPr>
              <a:t>Pediatric Germ Cell Tumors</a:t>
            </a:r>
            <a:br>
              <a:rPr lang="en-US" altLang="en-US" b="1" dirty="0">
                <a:solidFill>
                  <a:srgbClr val="000000"/>
                </a:solidFill>
              </a:rPr>
            </a:br>
            <a:r>
              <a:rPr lang="en-US" altLang="en-US" sz="3200" b="1" dirty="0">
                <a:solidFill>
                  <a:srgbClr val="000000"/>
                </a:solidFill>
              </a:rPr>
              <a:t>Clinical Presentation</a:t>
            </a:r>
            <a:endParaRPr lang="en-US" altLang="en-US" b="1" dirty="0">
              <a:solidFill>
                <a:srgbClr val="000000"/>
              </a:solidFill>
            </a:endParaRPr>
          </a:p>
        </p:txBody>
      </p:sp>
      <p:sp>
        <p:nvSpPr>
          <p:cNvPr id="110593" name="Rectangle 3">
            <a:extLst>
              <a:ext uri="{FF2B5EF4-FFF2-40B4-BE49-F238E27FC236}">
                <a16:creationId xmlns:a16="http://schemas.microsoft.com/office/drawing/2014/main" id="{D2BE2C55-7A92-9E42-8008-4095AED721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3834"/>
            <a:ext cx="10515600" cy="4654688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Presentation: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</a:rPr>
              <a:t>Ovarian: abdominal pain, palpable abdominal/adnexal mass</a:t>
            </a:r>
          </a:p>
          <a:p>
            <a:pPr lvl="2"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Consider ovarian sex cord-stromal tumor if</a:t>
            </a:r>
          </a:p>
          <a:p>
            <a:pPr lvl="3" eaLnBrk="1" hangingPunct="1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</a:rPr>
              <a:t>Precocious puberty: Granulosa Cell Tumor (young children)</a:t>
            </a:r>
          </a:p>
          <a:p>
            <a:pPr lvl="3" eaLnBrk="1" hangingPunct="1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</a:rPr>
              <a:t>Amenorrhea and/or virilization: Sertoli-Leydig Tumor (adolescents)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</a:rPr>
              <a:t>Testicular: Irregular, non-tender mass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</a:rPr>
              <a:t>Extragonadal tumors: </a:t>
            </a:r>
          </a:p>
          <a:p>
            <a:pPr lvl="2"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Sacrococcygeal: Constipation, urinary retention </a:t>
            </a:r>
          </a:p>
          <a:p>
            <a:pPr lvl="2"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Mediastinal: Chest pain, respiratory distress</a:t>
            </a:r>
          </a:p>
          <a:p>
            <a:pPr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Diagnosis: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</a:rPr>
              <a:t>CT/MRI primary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</a:rPr>
              <a:t>Metastatic work-up: Bone scan, Chest CT</a:t>
            </a:r>
          </a:p>
        </p:txBody>
      </p:sp>
      <p:sp>
        <p:nvSpPr>
          <p:cNvPr id="110594" name="Slide Number Placeholder 3">
            <a:extLst>
              <a:ext uri="{FF2B5EF4-FFF2-40B4-BE49-F238E27FC236}">
                <a16:creationId xmlns:a16="http://schemas.microsoft.com/office/drawing/2014/main" id="{7B1E9BA9-4417-664F-B23A-568C98060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6BDA224-759A-4BB5-9A94-C09FF052618D}" type="slidenum">
              <a:rPr lang="en-US" smtClean="0"/>
              <a:pPr>
                <a:spcBef>
                  <a:spcPct val="0"/>
                </a:spcBef>
                <a:buFontTx/>
                <a:buNone/>
              </a:pPr>
              <a:t>8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34AD523-482B-B04E-A78D-B5C4ABEC5911}"/>
              </a:ext>
            </a:extLst>
          </p:cNvPr>
          <p:cNvSpPr txBox="1"/>
          <p:nvPr/>
        </p:nvSpPr>
        <p:spPr>
          <a:xfrm>
            <a:off x="9444232" y="45074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Diagnosis</a:t>
            </a:r>
          </a:p>
        </p:txBody>
      </p:sp>
    </p:spTree>
    <p:extLst>
      <p:ext uri="{BB962C8B-B14F-4D97-AF65-F5344CB8AC3E}">
        <p14:creationId xmlns:p14="http://schemas.microsoft.com/office/powerpoint/2010/main" val="3781528112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Rectangle 2">
            <a:extLst>
              <a:ext uri="{FF2B5EF4-FFF2-40B4-BE49-F238E27FC236}">
                <a16:creationId xmlns:a16="http://schemas.microsoft.com/office/drawing/2014/main" id="{E27F2CA0-0414-9347-8AE4-CEE1407D9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en-US" altLang="en-US" sz="4000" b="1" dirty="0"/>
              <a:t>Pediatric Germ Cell Tumors</a:t>
            </a:r>
            <a:br>
              <a:rPr lang="en-US" altLang="en-US" b="1" dirty="0"/>
            </a:br>
            <a:r>
              <a:rPr lang="en-US" altLang="en-US" sz="3200" b="1" dirty="0"/>
              <a:t>Clinical Presentation</a:t>
            </a:r>
          </a:p>
        </p:txBody>
      </p:sp>
      <p:sp>
        <p:nvSpPr>
          <p:cNvPr id="106498" name="Rectangle 3">
            <a:extLst>
              <a:ext uri="{FF2B5EF4-FFF2-40B4-BE49-F238E27FC236}">
                <a16:creationId xmlns:a16="http://schemas.microsoft.com/office/drawing/2014/main" id="{EBCD3CA4-39C1-F447-9E20-0D993DE3A6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altLang="en-US" u="sng" dirty="0">
                <a:latin typeface="+mj-lt"/>
              </a:rPr>
              <a:t>Age: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</a:rPr>
              <a:t>Girls </a:t>
            </a:r>
            <a:r>
              <a:rPr lang="en-US" altLang="en-US" dirty="0">
                <a:latin typeface="+mj-lt"/>
                <a:sym typeface="Wingdings" pitchFamily="2" charset="2"/>
              </a:rPr>
              <a:t></a:t>
            </a:r>
            <a:r>
              <a:rPr lang="en-US" altLang="en-US" dirty="0">
                <a:latin typeface="+mj-lt"/>
              </a:rPr>
              <a:t> ovarian tumors after age 3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</a:rPr>
              <a:t>Boys </a:t>
            </a:r>
            <a:r>
              <a:rPr lang="en-US" altLang="en-US" dirty="0">
                <a:latin typeface="+mj-lt"/>
                <a:sym typeface="Wingdings" pitchFamily="2" charset="2"/>
              </a:rPr>
              <a:t></a:t>
            </a:r>
            <a:r>
              <a:rPr lang="en-US" altLang="en-US" dirty="0">
                <a:latin typeface="+mj-lt"/>
              </a:rPr>
              <a:t> testicular tumors before age 4 or after age 13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</a:rPr>
              <a:t>Extragonadal tumors:</a:t>
            </a:r>
          </a:p>
          <a:p>
            <a:pPr lvl="2"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Sacro-coccyx before age 4</a:t>
            </a:r>
          </a:p>
          <a:p>
            <a:pPr lvl="2"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Mediastinum after age 9</a:t>
            </a:r>
          </a:p>
          <a:p>
            <a:pPr lvl="2"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altLang="en-US" dirty="0">
                <a:latin typeface="+mj-lt"/>
              </a:rPr>
              <a:t>80% stage III/IV</a:t>
            </a:r>
          </a:p>
          <a:p>
            <a:pPr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altLang="en-US" u="sng" dirty="0">
                <a:latin typeface="+mj-lt"/>
                <a:cs typeface="Times New Roman" panose="02020603050405020304" pitchFamily="18" charset="0"/>
              </a:rPr>
              <a:t>Site: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cs typeface="Times New Roman" panose="02020603050405020304" pitchFamily="18" charset="0"/>
              </a:rPr>
              <a:t>Gonadal: 41% </a:t>
            </a:r>
            <a:r>
              <a:rPr lang="en-US" altLang="en-US" i="1" dirty="0">
                <a:latin typeface="+mj-lt"/>
                <a:cs typeface="Times New Roman" panose="02020603050405020304" pitchFamily="18" charset="0"/>
              </a:rPr>
              <a:t>vs.</a:t>
            </a:r>
            <a:r>
              <a:rPr lang="en-US" altLang="en-US" dirty="0">
                <a:latin typeface="+mj-lt"/>
                <a:cs typeface="Times New Roman" panose="02020603050405020304" pitchFamily="18" charset="0"/>
              </a:rPr>
              <a:t> Extragonadal: 59%.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cs typeface="Times New Roman" panose="02020603050405020304" pitchFamily="18" charset="0"/>
              </a:rPr>
              <a:t>Children &lt; 15 </a:t>
            </a:r>
            <a:r>
              <a:rPr lang="en-US" altLang="en-US" dirty="0">
                <a:latin typeface="+mj-lt"/>
                <a:cs typeface="Times New Roman" panose="02020603050405020304" pitchFamily="18" charset="0"/>
                <a:sym typeface="Wingdings" pitchFamily="2" charset="2"/>
              </a:rPr>
              <a:t> </a:t>
            </a:r>
            <a:r>
              <a:rPr lang="en-US" altLang="en-US" dirty="0">
                <a:latin typeface="+mj-lt"/>
                <a:cs typeface="Times New Roman" panose="02020603050405020304" pitchFamily="18" charset="0"/>
              </a:rPr>
              <a:t>Extragonadal &gt; Gonadal 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cs typeface="Times New Roman" panose="02020603050405020304" pitchFamily="18" charset="0"/>
              </a:rPr>
              <a:t>Children ≥ 15 </a:t>
            </a:r>
            <a:r>
              <a:rPr lang="en-US" altLang="en-US" dirty="0">
                <a:latin typeface="+mj-lt"/>
                <a:cs typeface="Times New Roman" panose="02020603050405020304" pitchFamily="18" charset="0"/>
                <a:sym typeface="Wingdings" pitchFamily="2" charset="2"/>
              </a:rPr>
              <a:t> </a:t>
            </a:r>
            <a:r>
              <a:rPr lang="en-US" altLang="en-US" dirty="0">
                <a:latin typeface="+mj-lt"/>
                <a:cs typeface="Times New Roman" panose="02020603050405020304" pitchFamily="18" charset="0"/>
              </a:rPr>
              <a:t>Gonadal &gt; Extragonadal</a:t>
            </a:r>
            <a:endParaRPr lang="en-US" altLang="en-US" dirty="0">
              <a:latin typeface="+mj-lt"/>
            </a:endParaRPr>
          </a:p>
        </p:txBody>
      </p:sp>
      <p:sp>
        <p:nvSpPr>
          <p:cNvPr id="106499" name="Slide Number Placeholder 3">
            <a:extLst>
              <a:ext uri="{FF2B5EF4-FFF2-40B4-BE49-F238E27FC236}">
                <a16:creationId xmlns:a16="http://schemas.microsoft.com/office/drawing/2014/main" id="{B8982FCD-1931-F14F-8F7B-C092E9801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6BDA224-759A-4BB5-9A94-C09FF052618D}" type="slidenum">
              <a:rPr lang="en-US" smtClean="0"/>
              <a:pPr>
                <a:spcBef>
                  <a:spcPct val="0"/>
                </a:spcBef>
                <a:buFontTx/>
                <a:buNone/>
              </a:pPr>
              <a:t>9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2F8B1C7-3D67-7E44-AA51-4563C881B8D2}"/>
              </a:ext>
            </a:extLst>
          </p:cNvPr>
          <p:cNvSpPr txBox="1"/>
          <p:nvPr/>
        </p:nvSpPr>
        <p:spPr>
          <a:xfrm>
            <a:off x="9444232" y="45074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Diagnosis</a:t>
            </a:r>
          </a:p>
        </p:txBody>
      </p:sp>
    </p:spTree>
    <p:extLst>
      <p:ext uri="{BB962C8B-B14F-4D97-AF65-F5344CB8AC3E}">
        <p14:creationId xmlns:p14="http://schemas.microsoft.com/office/powerpoint/2010/main" val="26066219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A156A716-7857-D34B-9CDB-2C2B37804448}" vid="{94BA6E4C-853C-4A43-B92C-A561C3530A9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5e0533bb-bfdf-45c4-9e5c-1558b0841ffd">
      <UserInfo>
        <DisplayName>ACL_ASPHO-F</DisplayName>
        <AccountId>2384</AccountId>
        <AccountType/>
      </UserInfo>
      <UserInfo>
        <DisplayName>Dominic Sawaya</DisplayName>
        <AccountId>872</AccountId>
        <AccountType/>
      </UserInfo>
      <UserInfo>
        <DisplayName>System Account</DisplayName>
        <AccountId>1073741823</AccountId>
        <AccountType/>
      </UserInfo>
      <UserInfo>
        <DisplayName>AMC_Helpdesk_Admins</DisplayName>
        <AccountId>13</AccountId>
        <AccountType/>
      </UserInfo>
    </SharedWithUsers>
    <TaxCatchAll xmlns="5e0533bb-bfdf-45c4-9e5c-1558b0841ffd" xsi:nil="true"/>
    <lcf76f155ced4ddcb4097134ff3c332f xmlns="9c46be9e-554d-43f0-bc75-21fbb32bf30c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9A214DB234C54691908C6F3DF6D4DB" ma:contentTypeVersion="16" ma:contentTypeDescription="Create a new document." ma:contentTypeScope="" ma:versionID="50ed737f5f2bd7ceaa98a187e0ccaa75">
  <xsd:schema xmlns:xsd="http://www.w3.org/2001/XMLSchema" xmlns:xs="http://www.w3.org/2001/XMLSchema" xmlns:p="http://schemas.microsoft.com/office/2006/metadata/properties" xmlns:ns2="5e0533bb-bfdf-45c4-9e5c-1558b0841ffd" xmlns:ns3="9c46be9e-554d-43f0-bc75-21fbb32bf30c" targetNamespace="http://schemas.microsoft.com/office/2006/metadata/properties" ma:root="true" ma:fieldsID="23697daaef9795037ab5ec31f3c509ee" ns2:_="" ns3:_="">
    <xsd:import namespace="5e0533bb-bfdf-45c4-9e5c-1558b0841ffd"/>
    <xsd:import namespace="9c46be9e-554d-43f0-bc75-21fbb32bf30c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0533bb-bfdf-45c4-9e5c-1558b0841ff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f2caf26-25ad-42a2-bb61-6898ce245ac9}" ma:internalName="TaxCatchAll" ma:showField="CatchAllData" ma:web="5e0533bb-bfdf-45c4-9e5c-1558b0841ff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46be9e-554d-43f0-bc75-21fbb32bf30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79e17280-6357-4f01-98d8-aff652f5469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C8F7992-1BA5-4944-BD18-DE144823D70A}">
  <ds:schemaRefs>
    <ds:schemaRef ds:uri="http://schemas.microsoft.com/office/2006/metadata/properties"/>
    <ds:schemaRef ds:uri="http://schemas.microsoft.com/office/infopath/2007/PartnerControls"/>
    <ds:schemaRef ds:uri="5e0533bb-bfdf-45c4-9e5c-1558b0841ffd"/>
    <ds:schemaRef ds:uri="9c46be9e-554d-43f0-bc75-21fbb32bf30c"/>
  </ds:schemaRefs>
</ds:datastoreItem>
</file>

<file path=customXml/itemProps2.xml><?xml version="1.0" encoding="utf-8"?>
<ds:datastoreItem xmlns:ds="http://schemas.openxmlformats.org/officeDocument/2006/customXml" ds:itemID="{E5BBDFDE-AB53-453C-8D8F-74EEC9EF9CC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25FD405-D571-4D01-9415-6F8C006FD0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e0533bb-bfdf-45c4-9e5c-1558b0841ffd"/>
    <ds:schemaRef ds:uri="9c46be9e-554d-43f0-bc75-21fbb32bf30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3660</TotalTime>
  <Words>1732</Words>
  <Application>Microsoft Office PowerPoint</Application>
  <PresentationFormat>Widescreen</PresentationFormat>
  <Paragraphs>281</Paragraphs>
  <Slides>20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Office Theme</vt:lpstr>
      <vt:lpstr>Germ Cell Tumors</vt:lpstr>
      <vt:lpstr>This talk will follow the topical structure suggested by the ABP:</vt:lpstr>
      <vt:lpstr>Pediatric Germ Cell Tumors</vt:lpstr>
      <vt:lpstr>Pediatric Germ Cell Tumors Histology</vt:lpstr>
      <vt:lpstr>Pediatric Germ Cell Tumors Classification</vt:lpstr>
      <vt:lpstr>Pediatric Germ Cell Tumors Biology</vt:lpstr>
      <vt:lpstr>Pediatric Germ Cell Tumors Risk Factors</vt:lpstr>
      <vt:lpstr>Pediatric Germ Cell Tumors Clinical Presentation</vt:lpstr>
      <vt:lpstr>Pediatric Germ Cell Tumors Clinical Presentation</vt:lpstr>
      <vt:lpstr>Pediatric Germ Cell Tumors Histology and Tumor Markers</vt:lpstr>
      <vt:lpstr>Pediatric Germ Cell Tumors Tumor Marker Kinetics</vt:lpstr>
      <vt:lpstr>Pediatric Germ Cell Tumors Staging</vt:lpstr>
      <vt:lpstr>Pediatric Germ Cell Tumors Staging of Testicular Tumors</vt:lpstr>
      <vt:lpstr>Pediatric Germ Cell Tumors Staging of Ovarian Tumors</vt:lpstr>
      <vt:lpstr>Pediatric Germ Cell Tumors Treatment</vt:lpstr>
      <vt:lpstr>Pediatric Germ Cell Tumors Risk Assignment</vt:lpstr>
      <vt:lpstr>Pediatric Germ Cell Tumors Treatment</vt:lpstr>
      <vt:lpstr>Pediatric Germ Cell Tumors Treatment</vt:lpstr>
      <vt:lpstr>Sacrococcygeal GCT</vt:lpstr>
      <vt:lpstr>Long Term Effects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Sonya Jones</dc:creator>
  <cp:lastModifiedBy>Cassie McGarigle</cp:lastModifiedBy>
  <cp:revision>74</cp:revision>
  <dcterms:created xsi:type="dcterms:W3CDTF">2020-10-02T16:01:30Z</dcterms:created>
  <dcterms:modified xsi:type="dcterms:W3CDTF">2022-09-01T14:37:31Z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r8>100</vt:r8>
  </property>
  <property fmtid="{D5CDD505-2E9C-101B-9397-08002B2CF9AE}" pid="3" name="ContentTypeId">
    <vt:lpwstr>0x010100579A214DB234C54691908C6F3DF6D4DB</vt:lpwstr>
  </property>
</Properties>
</file>