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256" r:id="rId2"/>
    <p:sldId id="257" r:id="rId3"/>
    <p:sldId id="267" r:id="rId4"/>
    <p:sldId id="268" r:id="rId5"/>
    <p:sldId id="270" r:id="rId6"/>
    <p:sldId id="272" r:id="rId7"/>
    <p:sldId id="275" r:id="rId8"/>
    <p:sldId id="409" r:id="rId9"/>
    <p:sldId id="279" r:id="rId10"/>
    <p:sldId id="281" r:id="rId11"/>
    <p:sldId id="287" r:id="rId12"/>
    <p:sldId id="288" r:id="rId13"/>
    <p:sldId id="258" r:id="rId14"/>
    <p:sldId id="259" r:id="rId15"/>
    <p:sldId id="294" r:id="rId16"/>
    <p:sldId id="302" r:id="rId17"/>
    <p:sldId id="334" r:id="rId18"/>
    <p:sldId id="316" r:id="rId19"/>
    <p:sldId id="309" r:id="rId20"/>
    <p:sldId id="305" r:id="rId21"/>
    <p:sldId id="310" r:id="rId22"/>
    <p:sldId id="260" r:id="rId23"/>
    <p:sldId id="410" r:id="rId24"/>
    <p:sldId id="300" r:id="rId25"/>
    <p:sldId id="311" r:id="rId26"/>
    <p:sldId id="312" r:id="rId27"/>
    <p:sldId id="315" r:id="rId28"/>
    <p:sldId id="319" r:id="rId29"/>
    <p:sldId id="320" r:id="rId30"/>
    <p:sldId id="436" r:id="rId31"/>
    <p:sldId id="438" r:id="rId32"/>
    <p:sldId id="439" r:id="rId33"/>
    <p:sldId id="321" r:id="rId34"/>
    <p:sldId id="411" r:id="rId35"/>
    <p:sldId id="328" r:id="rId36"/>
    <p:sldId id="332" r:id="rId37"/>
    <p:sldId id="333" r:id="rId38"/>
    <p:sldId id="307" r:id="rId39"/>
    <p:sldId id="335" r:id="rId40"/>
    <p:sldId id="314" r:id="rId41"/>
    <p:sldId id="336" r:id="rId42"/>
    <p:sldId id="266" r:id="rId43"/>
    <p:sldId id="337" r:id="rId44"/>
    <p:sldId id="341" r:id="rId45"/>
    <p:sldId id="342" r:id="rId46"/>
    <p:sldId id="355" r:id="rId47"/>
    <p:sldId id="415" r:id="rId48"/>
    <p:sldId id="340" r:id="rId49"/>
    <p:sldId id="339" r:id="rId50"/>
    <p:sldId id="343" r:id="rId51"/>
    <p:sldId id="354" r:id="rId52"/>
    <p:sldId id="350" r:id="rId53"/>
    <p:sldId id="433" r:id="rId54"/>
    <p:sldId id="360" r:id="rId55"/>
    <p:sldId id="361" r:id="rId56"/>
    <p:sldId id="434" r:id="rId57"/>
    <p:sldId id="367" r:id="rId58"/>
    <p:sldId id="430" r:id="rId59"/>
    <p:sldId id="431" r:id="rId60"/>
    <p:sldId id="368" r:id="rId61"/>
    <p:sldId id="440" r:id="rId62"/>
    <p:sldId id="371" r:id="rId63"/>
    <p:sldId id="426" r:id="rId64"/>
    <p:sldId id="376" r:id="rId65"/>
    <p:sldId id="435" r:id="rId66"/>
    <p:sldId id="364" r:id="rId67"/>
    <p:sldId id="384" r:id="rId68"/>
    <p:sldId id="388" r:id="rId69"/>
    <p:sldId id="365" r:id="rId70"/>
    <p:sldId id="390" r:id="rId71"/>
    <p:sldId id="392" r:id="rId72"/>
    <p:sldId id="393" r:id="rId73"/>
    <p:sldId id="394" r:id="rId74"/>
    <p:sldId id="396" r:id="rId75"/>
    <p:sldId id="403" r:id="rId76"/>
    <p:sldId id="418" r:id="rId77"/>
    <p:sldId id="419" r:id="rId78"/>
    <p:sldId id="420" r:id="rId79"/>
    <p:sldId id="397" r:id="rId80"/>
    <p:sldId id="417" r:id="rId81"/>
    <p:sldId id="408" r:id="rId82"/>
    <p:sldId id="421" r:id="rId83"/>
    <p:sldId id="395" r:id="rId84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eney, Matthew" initials="HM" lastIdx="1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86877" autoAdjust="0"/>
  </p:normalViewPr>
  <p:slideViewPr>
    <p:cSldViewPr snapToGrid="0" snapToObjects="1">
      <p:cViewPr varScale="1">
        <p:scale>
          <a:sx n="95" d="100"/>
          <a:sy n="95" d="100"/>
        </p:scale>
        <p:origin x="9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93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Relationship Id="rId94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customXml" Target="../customXml/item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commentAuthors" Target="commentAuthor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684B008-53D5-4580-AAEE-44461DF8E3E2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D5B80EF-0C86-490A-8D2E-8E1BA2DE8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91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4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684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 of iron in</a:t>
            </a:r>
            <a:r>
              <a:rPr lang="en-US" baseline="0" dirty="0"/>
              <a:t> body.  Adults have approx. 3-5 grams total.  Take in 0.5 to 2 mg per day via duodenum.  </a:t>
            </a:r>
          </a:p>
          <a:p>
            <a:pPr marL="174708" indent="-174708">
              <a:buFontTx/>
              <a:buChar char="-"/>
            </a:pPr>
            <a:r>
              <a:rPr lang="en-US" baseline="0" dirty="0"/>
              <a:t>Most iron is in the bone marrow &amp; mature erythrocytes</a:t>
            </a:r>
          </a:p>
          <a:p>
            <a:pPr marL="174708" indent="-174708">
              <a:buFontTx/>
              <a:buChar char="-"/>
            </a:pPr>
            <a:r>
              <a:rPr lang="en-US" baseline="0" dirty="0"/>
              <a:t>Iron for new RBC synthesis is primarily from </a:t>
            </a:r>
            <a:r>
              <a:rPr lang="en-US" baseline="0" dirty="0" err="1"/>
              <a:t>reticuloendothelial</a:t>
            </a:r>
            <a:r>
              <a:rPr lang="en-US" baseline="0" dirty="0"/>
              <a:t> macrophages, which recycle iron from old RBCs</a:t>
            </a:r>
          </a:p>
          <a:p>
            <a:pPr marL="174708" indent="-174708">
              <a:buFontTx/>
              <a:buChar char="-"/>
            </a:pPr>
            <a:r>
              <a:rPr lang="en-US" baseline="0" dirty="0"/>
              <a:t>Circulating iron is bound to transferrin (only approx. 0.1% of total body iron)</a:t>
            </a:r>
          </a:p>
          <a:p>
            <a:pPr marL="174708" indent="-174708">
              <a:buFontTx/>
              <a:buChar char="-"/>
            </a:pPr>
            <a:endParaRPr lang="en-US" baseline="0" dirty="0"/>
          </a:p>
          <a:p>
            <a:r>
              <a:rPr lang="en-US" baseline="0" dirty="0"/>
              <a:t>Iron uptake by erythroid precursors occurs via transferrin cycle</a:t>
            </a:r>
          </a:p>
          <a:p>
            <a:pPr>
              <a:spcBef>
                <a:spcPct val="0"/>
              </a:spcBef>
            </a:pPr>
            <a:r>
              <a:rPr lang="en-US" baseline="0" dirty="0"/>
              <a:t>- </a:t>
            </a:r>
            <a:r>
              <a:rPr lang="en-US" altLang="en-US" dirty="0"/>
              <a:t>Other tissues are much less dependent on the transferrin cycle for iron uptake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Erythroid precursors “shed” transferrin receptors into the serum (</a:t>
            </a:r>
            <a:r>
              <a:rPr lang="en-US" altLang="en-US" i="1" dirty="0" err="1">
                <a:solidFill>
                  <a:srgbClr val="FF0000"/>
                </a:solidFill>
              </a:rPr>
              <a:t>sTfR</a:t>
            </a:r>
            <a:r>
              <a:rPr lang="en-US" altLang="en-US" dirty="0"/>
              <a:t>) </a:t>
            </a:r>
            <a:r>
              <a:rPr lang="en-US" altLang="en-US" dirty="0">
                <a:sym typeface="Symbol" panose="05050102010706020507" pitchFamily="18" charset="2"/>
              </a:rPr>
              <a:t> </a:t>
            </a:r>
            <a:r>
              <a:rPr lang="en-US" altLang="en-US" dirty="0" err="1">
                <a:sym typeface="Symbol" panose="05050102010706020507" pitchFamily="18" charset="2"/>
              </a:rPr>
              <a:t>sTfR</a:t>
            </a:r>
            <a:r>
              <a:rPr lang="en-US" altLang="en-US" dirty="0">
                <a:sym typeface="Symbol" panose="05050102010706020507" pitchFamily="18" charset="2"/>
              </a:rPr>
              <a:t> is roughly a measure of </a:t>
            </a:r>
            <a:r>
              <a:rPr lang="en-US" altLang="en-US" dirty="0" err="1">
                <a:sym typeface="Symbol" panose="05050102010706020507" pitchFamily="18" charset="2"/>
              </a:rPr>
              <a:t>erythropoietic</a:t>
            </a:r>
            <a:r>
              <a:rPr lang="en-US" altLang="en-US" dirty="0">
                <a:sym typeface="Symbol" panose="05050102010706020507" pitchFamily="18" charset="2"/>
              </a:rPr>
              <a:t> activity 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Erythropoiesis rapidly becomes iron-restricted with  </a:t>
            </a:r>
            <a:r>
              <a:rPr lang="en-US" altLang="en-US" dirty="0">
                <a:sym typeface="Symbol" panose="05050102010706020507" pitchFamily="18" charset="2"/>
              </a:rPr>
              <a:t> </a:t>
            </a:r>
            <a:r>
              <a:rPr lang="en-US" altLang="en-US" dirty="0"/>
              <a:t>plasma iron</a:t>
            </a:r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r>
              <a:rPr lang="en-US" altLang="en-US" dirty="0"/>
              <a:t>Transferrin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- 10% of non-albumin protein in serum</a:t>
            </a:r>
          </a:p>
          <a:p>
            <a:pPr marL="116472" indent="-116472">
              <a:spcBef>
                <a:spcPts val="0"/>
              </a:spcBef>
              <a:buFont typeface="Times" charset="0"/>
              <a:buChar char="•"/>
              <a:defRPr/>
            </a:pPr>
            <a:r>
              <a:rPr lang="en-US" altLang="en-US" dirty="0"/>
              <a:t>  Binds 2 iron atoms @ 10</a:t>
            </a:r>
            <a:r>
              <a:rPr lang="en-US" altLang="en-US" baseline="30000" dirty="0"/>
              <a:t>-23</a:t>
            </a:r>
            <a:r>
              <a:rPr lang="en-US" altLang="en-US" dirty="0"/>
              <a:t> M</a:t>
            </a:r>
            <a:r>
              <a:rPr lang="en-US" altLang="en-US" baseline="30000" dirty="0"/>
              <a:t>-1</a:t>
            </a:r>
            <a:r>
              <a:rPr lang="en-US" altLang="en-US" dirty="0"/>
              <a:t> affinity </a:t>
            </a:r>
          </a:p>
          <a:p>
            <a:pPr marL="116472" indent="-116472">
              <a:spcBef>
                <a:spcPts val="0"/>
              </a:spcBef>
              <a:buFont typeface="Times" charset="0"/>
              <a:buChar char="•"/>
              <a:defRPr/>
            </a:pPr>
            <a:r>
              <a:rPr lang="en-US" altLang="en-US" dirty="0"/>
              <a:t>  Carries iron throughout the circulation</a:t>
            </a:r>
          </a:p>
          <a:p>
            <a:pPr marL="116472" indent="-116472">
              <a:spcBef>
                <a:spcPts val="0"/>
              </a:spcBef>
              <a:buFont typeface="Times" charset="0"/>
              <a:buChar char="•"/>
              <a:defRPr/>
            </a:pPr>
            <a:r>
              <a:rPr lang="en-US" altLang="en-US" dirty="0"/>
              <a:t>  Delivers it to cell transferrin receptors</a:t>
            </a:r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r>
              <a:rPr lang="en-US" altLang="en-US" dirty="0"/>
              <a:t>Ferritin</a:t>
            </a:r>
          </a:p>
          <a:p>
            <a:pPr marL="116472" indent="-116472">
              <a:spcBef>
                <a:spcPts val="0"/>
              </a:spcBef>
              <a:buFont typeface="Times" charset="0"/>
              <a:buChar char="•"/>
              <a:defRPr/>
            </a:pPr>
            <a:r>
              <a:rPr lang="en-US" altLang="en-US" dirty="0"/>
              <a:t>Stores iron within cells </a:t>
            </a:r>
          </a:p>
          <a:p>
            <a:pPr marL="116472" indent="-116472">
              <a:spcBef>
                <a:spcPts val="0"/>
              </a:spcBef>
              <a:buFont typeface="Times" charset="0"/>
              <a:buChar char="•"/>
              <a:defRPr/>
            </a:pPr>
            <a:r>
              <a:rPr lang="en-US" altLang="en-US" dirty="0"/>
              <a:t>  Polymer of 24 polypeptide subunits </a:t>
            </a:r>
          </a:p>
          <a:p>
            <a:pPr marL="116472" indent="-116472">
              <a:spcBef>
                <a:spcPts val="0"/>
              </a:spcBef>
              <a:buFont typeface="Times" charset="0"/>
              <a:buChar char="•"/>
              <a:defRPr/>
            </a:pPr>
            <a:r>
              <a:rPr lang="en-US" altLang="en-US" dirty="0"/>
              <a:t>  Holds up to 4500 iron atoms / </a:t>
            </a:r>
            <a:r>
              <a:rPr lang="en-US" altLang="en-US" dirty="0" err="1"/>
              <a:t>multimer</a:t>
            </a:r>
            <a:r>
              <a:rPr lang="en-US" altLang="en-US" dirty="0"/>
              <a:t> </a:t>
            </a:r>
          </a:p>
          <a:p>
            <a:pPr marL="116472" indent="-116472">
              <a:spcBef>
                <a:spcPts val="0"/>
              </a:spcBef>
              <a:buFont typeface="Times" charset="0"/>
              <a:buChar char="•"/>
              <a:defRPr/>
            </a:pPr>
            <a:r>
              <a:rPr lang="en-US" altLang="en-US" dirty="0"/>
              <a:t>  </a:t>
            </a:r>
            <a:r>
              <a:rPr lang="en-US" altLang="en-US" dirty="0" err="1"/>
              <a:t>Oxido</a:t>
            </a:r>
            <a:r>
              <a:rPr lang="en-US" altLang="en-US" dirty="0"/>
              <a:t>-reductase activity</a:t>
            </a:r>
          </a:p>
          <a:p>
            <a:pPr marL="116472" indent="-116472">
              <a:spcBef>
                <a:spcPts val="0"/>
              </a:spcBef>
              <a:buFont typeface="Times" charset="0"/>
              <a:buChar char="•"/>
              <a:defRPr/>
            </a:pPr>
            <a:r>
              <a:rPr lang="en-US" altLang="en-US" dirty="0"/>
              <a:t>  Iron can be mobilized when needed</a:t>
            </a:r>
          </a:p>
          <a:p>
            <a:pPr>
              <a:spcBef>
                <a:spcPct val="0"/>
              </a:spcBef>
            </a:pPr>
            <a:endParaRPr lang="en-US" alt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7E9A3-FCF5-490D-876C-A051AD83DE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48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715963"/>
            <a:ext cx="6276975" cy="353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Powers JM and O’Brien SH. How I Approach</a:t>
            </a:r>
            <a:r>
              <a:rPr lang="en-US" baseline="0" dirty="0"/>
              <a:t> Iron Deficiency with and without Anemia. </a:t>
            </a:r>
            <a:r>
              <a:rPr lang="en-US" i="1" dirty="0" err="1"/>
              <a:t>Pediatr</a:t>
            </a:r>
            <a:r>
              <a:rPr lang="en-US" i="1" dirty="0"/>
              <a:t> Blood Cancer. </a:t>
            </a:r>
            <a:r>
              <a:rPr lang="en-US"/>
              <a:t>2018;e27544.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7DCD6-370C-4EFE-9080-3450B641A315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Iron Deficiency - Pediatric Grand Rounds Tyler - 3.20.2014</a:t>
            </a:r>
          </a:p>
        </p:txBody>
      </p:sp>
    </p:spTree>
    <p:extLst>
      <p:ext uri="{BB962C8B-B14F-4D97-AF65-F5344CB8AC3E}">
        <p14:creationId xmlns:p14="http://schemas.microsoft.com/office/powerpoint/2010/main" val="1128895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715963"/>
            <a:ext cx="6276975" cy="353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7DCD6-370C-4EFE-9080-3450B641A315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Iron Deficiency - Pediatric Grand Rounds Tyler - 3.20.2014</a:t>
            </a:r>
          </a:p>
        </p:txBody>
      </p:sp>
    </p:spTree>
    <p:extLst>
      <p:ext uri="{BB962C8B-B14F-4D97-AF65-F5344CB8AC3E}">
        <p14:creationId xmlns:p14="http://schemas.microsoft.com/office/powerpoint/2010/main" val="994519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Iron Deficiency - Pediatric Grand Rounds Tyler - 3.20.2014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17DCD6-370C-4EFE-9080-3450B641A31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339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646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130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74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Powers and Buchanan. Disorders</a:t>
            </a:r>
            <a:r>
              <a:rPr lang="en-US" baseline="0" dirty="0"/>
              <a:t> of Iron. Pediatric Hematology/Oncology Clinics, 2020. Pg. 397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0331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7E9A3-FCF5-490D-876C-A051AD83DE4D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513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en-US" dirty="0"/>
              <a:t>Powers and Buchanan. Disorders</a:t>
            </a:r>
            <a:r>
              <a:rPr lang="en-US" baseline="0" dirty="0"/>
              <a:t> of Iron. Pediatric Hematology/Oncology Clinics, 2020. Pg. 397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227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Yolk</a:t>
            </a:r>
            <a:r>
              <a:rPr 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 sac prior to liver (first 6 weeks)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Liver, spleen &amp; marrow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6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week of gestation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blood formation in liver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Fetal liver site of pure erythropoiesis during 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to 5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months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Erythroid precursors represent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approx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50% of nucleated cells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Liver is chief organ of hematopoiesis from 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to 6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fetal 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onth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Continues thru first postnatal week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During 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fetal month, hematopoiesis also detected in spleen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Continues thru first postnatal week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Myeloid period of hematopoiesis commences during 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to 5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fetal month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Becomes quantitatively important by sixth month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During last 3 months of gestation, bone marrow is chief site of blood formation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Marrow cellularity becomes maximal at ~30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week of gestation…volume of marrow occupied by hematopoietic tissue continues to increase until term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1376B-791B-4EA3-8D59-AF5A4E3DFA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542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43C2D2-5E45-4C3F-8F08-61301EB25282}" type="slidenum">
              <a:rPr lang="en-US">
                <a:solidFill>
                  <a:srgbClr val="000000"/>
                </a:solidFill>
              </a:rPr>
              <a:pPr/>
              <a:t>27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34975" y="711200"/>
            <a:ext cx="6296025" cy="3541713"/>
          </a:xfrm>
          <a:ln cap="flat"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Iron Deficiency - Pediatric Grand Rounds Tyler - 3.20.2014</a:t>
            </a:r>
          </a:p>
        </p:txBody>
      </p:sp>
    </p:spTree>
    <p:extLst>
      <p:ext uri="{BB962C8B-B14F-4D97-AF65-F5344CB8AC3E}">
        <p14:creationId xmlns:p14="http://schemas.microsoft.com/office/powerpoint/2010/main" val="1400062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08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740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715963"/>
            <a:ext cx="6276975" cy="353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7DCD6-370C-4EFE-9080-3450B641A315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Iron Deficiency - Pediatric Grand Rounds Tyler - 3.20.2014</a:t>
            </a:r>
          </a:p>
        </p:txBody>
      </p:sp>
    </p:spTree>
    <p:extLst>
      <p:ext uri="{BB962C8B-B14F-4D97-AF65-F5344CB8AC3E}">
        <p14:creationId xmlns:p14="http://schemas.microsoft.com/office/powerpoint/2010/main" val="10146981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17550" y="1162050"/>
            <a:ext cx="5575300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Gross et al. J </a:t>
            </a:r>
            <a:r>
              <a:rPr lang="en-US" altLang="en-US" dirty="0" err="1"/>
              <a:t>Pediatr</a:t>
            </a:r>
            <a:r>
              <a:rPr lang="en-US" altLang="en-US" dirty="0"/>
              <a:t> 1976; 88:796-9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/>
              <a:t>FIGURE 1 and FIGURE 2</a:t>
            </a:r>
          </a:p>
          <a:p>
            <a:pPr eaLnBrk="1" hangingPunct="1">
              <a:spcBef>
                <a:spcPct val="0"/>
              </a:spcBef>
            </a:pPr>
            <a:endParaRPr lang="en-US" altLang="en-US" i="1" dirty="0"/>
          </a:p>
          <a:p>
            <a:pPr eaLnBrk="1" hangingPunct="1">
              <a:spcBef>
                <a:spcPct val="0"/>
              </a:spcBef>
            </a:pPr>
            <a:endParaRPr lang="en-US" altLang="en-US" i="1" dirty="0"/>
          </a:p>
          <a:p>
            <a:pPr eaLnBrk="1" hangingPunct="1">
              <a:spcBef>
                <a:spcPct val="0"/>
              </a:spcBef>
            </a:pPr>
            <a:r>
              <a:rPr lang="en-US" altLang="en-US" i="1" dirty="0"/>
              <a:t>Inability to absorb oral iron is believed to be an extremely rare cause of therapeutic failure in the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/>
              <a:t>treatment of iron deficiency anemia. Six patients who had failed to respond to oral iron therapy were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/>
              <a:t>studied by a simple oral absorption test and contrasted with 25 patients with untreated iron deficiency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/>
              <a:t>anemia and JO normal subjects. All six of the patients who were therapeutic failures demonstrated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/>
              <a:t>impaired iron absorption in the absence of other clinical evidence of gastrointestinal disease. </a:t>
            </a:r>
            <a:r>
              <a:rPr lang="en-US" altLang="en-US" b="1" i="1" dirty="0"/>
              <a:t>In the 25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b="1" i="1" dirty="0"/>
              <a:t>newly diagnosed patients with iron deficiency, 24 demonstrated elevated iron absorptions while 10 iron replete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b="1" i="1" dirty="0"/>
              <a:t>normal subjects had minimal elevations in their serum iron values following the administration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b="1" i="1" dirty="0"/>
              <a:t>of the test dose of 1 mg of elemental iron per kilogram</a:t>
            </a:r>
            <a:r>
              <a:rPr lang="en-US" altLang="en-US" i="1" dirty="0"/>
              <a:t>. </a:t>
            </a:r>
            <a:r>
              <a:rPr lang="en-US" altLang="en-US" i="1" dirty="0">
                <a:solidFill>
                  <a:srgbClr val="FF0000"/>
                </a:solidFill>
              </a:rPr>
              <a:t>When the therapeutic failures were treated with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>
                <a:solidFill>
                  <a:srgbClr val="FF0000"/>
                </a:solidFill>
              </a:rPr>
              <a:t>parenteral iron, all had a therapeutic response. In addition, after treatment the impaired absorption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>
                <a:solidFill>
                  <a:srgbClr val="FF0000"/>
                </a:solidFill>
              </a:rPr>
              <a:t>of iron improved transiently. </a:t>
            </a:r>
            <a:r>
              <a:rPr lang="en-US" altLang="en-US" i="1" dirty="0"/>
              <a:t>All children who absorbed iron readily responded to oral iron therapy.</a:t>
            </a:r>
            <a:endParaRPr lang="en-US" altLang="en-US" dirty="0"/>
          </a:p>
        </p:txBody>
      </p:sp>
      <p:sp>
        <p:nvSpPr>
          <p:cNvPr id="124932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B319815-70D1-4DB1-ADDD-5E0537A92B00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22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715963"/>
            <a:ext cx="6276975" cy="353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7DCD6-370C-4EFE-9080-3450B641A315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Iron Deficiency - Pediatric Grand Rounds Tyler - 3.20.2014</a:t>
            </a:r>
          </a:p>
        </p:txBody>
      </p:sp>
    </p:spTree>
    <p:extLst>
      <p:ext uri="{BB962C8B-B14F-4D97-AF65-F5344CB8AC3E}">
        <p14:creationId xmlns:p14="http://schemas.microsoft.com/office/powerpoint/2010/main" val="27092624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10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Iron Deficiency - Pediatric Grand Rounds Tyler - 3.20.2014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17DCD6-370C-4EFE-9080-3450B641A31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036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715963"/>
            <a:ext cx="6276975" cy="353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17DCD6-370C-4EFE-9080-3450B641A315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Iron Deficiency - Pediatric Grand Rounds Tyler - 3.20.2014</a:t>
            </a:r>
          </a:p>
        </p:txBody>
      </p:sp>
    </p:spTree>
    <p:extLst>
      <p:ext uri="{BB962C8B-B14F-4D97-AF65-F5344CB8AC3E}">
        <p14:creationId xmlns:p14="http://schemas.microsoft.com/office/powerpoint/2010/main" val="13558434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07CFD4-2890-4523-82D3-241F60CD5941}" type="slidenum">
              <a:rPr lang="en-US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3186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447675" y="717550"/>
            <a:ext cx="6286500" cy="3536950"/>
          </a:xfrm>
          <a:solidFill>
            <a:srgbClr val="FFFFFF"/>
          </a:solidFill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dirty="0">
                <a:latin typeface="Arial" pitchFamily="34" charset="0"/>
                <a:ea typeface="ＭＳ Ｐゴシック" pitchFamily="34" charset="-128"/>
              </a:rPr>
              <a:t>As iron stores increase, the capacity of transferrin will be exceeded, and unbound iron will accumulated.</a:t>
            </a:r>
          </a:p>
          <a:p>
            <a:pPr eaLnBrk="1" hangingPunct="1"/>
            <a:endParaRPr lang="en-US" dirty="0">
              <a:latin typeface="Arial" pitchFamily="34" charset="0"/>
              <a:ea typeface="ＭＳ Ｐゴシック" pitchFamily="34" charset="-128"/>
            </a:endParaRPr>
          </a:p>
          <a:p>
            <a:pPr eaLnBrk="1" hangingPunct="1"/>
            <a:r>
              <a:rPr lang="en-US" dirty="0">
                <a:latin typeface="Arial" pitchFamily="34" charset="0"/>
                <a:ea typeface="ＭＳ Ｐゴシック" pitchFamily="34" charset="-128"/>
              </a:rPr>
              <a:t>This free iron accumulates in organs, forms free radicals and reactive oxygen species,</a:t>
            </a:r>
            <a:r>
              <a:rPr lang="en-US" baseline="0" dirty="0">
                <a:latin typeface="Arial" pitchFamily="34" charset="0"/>
                <a:ea typeface="ＭＳ Ｐゴシック" pitchFamily="34" charset="-128"/>
              </a:rPr>
              <a:t> which </a:t>
            </a:r>
            <a:r>
              <a:rPr lang="en-US" dirty="0">
                <a:latin typeface="Arial" pitchFamily="34" charset="0"/>
                <a:ea typeface="ＭＳ Ｐゴシック" pitchFamily="34" charset="-128"/>
              </a:rPr>
              <a:t>damage membrane lipids and cellular contents, leading to organ toxicity.</a:t>
            </a:r>
          </a:p>
        </p:txBody>
      </p:sp>
    </p:spTree>
    <p:extLst>
      <p:ext uri="{BB962C8B-B14F-4D97-AF65-F5344CB8AC3E}">
        <p14:creationId xmlns:p14="http://schemas.microsoft.com/office/powerpoint/2010/main" val="238487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Rate of hemoglobin synthesis and red cell production decreases dramatically during first few days after delivery </a:t>
            </a:r>
          </a:p>
          <a:p>
            <a:pPr lvl="1">
              <a:lnSpc>
                <a:spcPct val="11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Production of red cells/hemoglobin decreases by a factor of 2 to 3 in first few days after birth</a:t>
            </a:r>
          </a:p>
          <a:p>
            <a:pPr lvl="1">
              <a:lnSpc>
                <a:spcPct val="11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Decreases by a factor of 10 during first week of life</a:t>
            </a:r>
          </a:p>
          <a:p>
            <a:pPr>
              <a:lnSpc>
                <a:spcPct val="11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Decrease in red cell production due to sudden increase in tissue oxygen level, which corresponds with almost absent EPO in plasma</a:t>
            </a:r>
          </a:p>
          <a:p>
            <a:pPr>
              <a:lnSpc>
                <a:spcPct val="11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Rate of production reaches a minimum during 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week of life, increases during following months and reaches maximum at about 3 months of age (at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approx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 mL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pRBCs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per day or 2% of circulating red cell mass per day)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1376B-791B-4EA3-8D59-AF5A4E3DFA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360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D35CD6-BF2A-4D93-8CB5-BEEE9B7E4005}" type="slidenum">
              <a:rPr lang="en-US">
                <a:solidFill>
                  <a:srgbClr val="000000"/>
                </a:solidFill>
              </a:rPr>
              <a:pPr/>
              <a:t>49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47675" y="717550"/>
            <a:ext cx="6286500" cy="3536950"/>
          </a:xfrm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0"/>
              </a:spcBef>
              <a:spcAft>
                <a:spcPts val="611"/>
              </a:spcAft>
              <a:defRPr/>
            </a:pPr>
            <a:r>
              <a:rPr lang="en-US" sz="2400" dirty="0"/>
              <a:t>Strong founder effect – Northern European Caucasians</a:t>
            </a:r>
          </a:p>
          <a:p>
            <a:pPr>
              <a:spcBef>
                <a:spcPts val="0"/>
              </a:spcBef>
              <a:spcAft>
                <a:spcPts val="611"/>
              </a:spcAft>
              <a:defRPr/>
            </a:pPr>
            <a:r>
              <a:rPr lang="en-US" sz="2400" dirty="0"/>
              <a:t>Most commonly due to homozygosity of C282Y mutation</a:t>
            </a:r>
          </a:p>
          <a:p>
            <a:pPr lvl="1">
              <a:spcBef>
                <a:spcPts val="0"/>
              </a:spcBef>
              <a:spcAft>
                <a:spcPts val="611"/>
              </a:spcAft>
              <a:defRPr/>
            </a:pPr>
            <a:r>
              <a:rPr lang="en-US" u="sng" dirty="0"/>
              <a:t>High prevalence</a:t>
            </a:r>
            <a:r>
              <a:rPr lang="en-US" dirty="0"/>
              <a:t> 1 in 400 homozygous, 1 in 10 heterozygous </a:t>
            </a:r>
          </a:p>
          <a:p>
            <a:pPr lvl="1">
              <a:spcBef>
                <a:spcPts val="0"/>
              </a:spcBef>
              <a:spcAft>
                <a:spcPts val="611"/>
              </a:spcAft>
              <a:defRPr/>
            </a:pPr>
            <a:r>
              <a:rPr lang="en-US" u="sng" dirty="0"/>
              <a:t>Low penetrance</a:t>
            </a:r>
            <a:r>
              <a:rPr lang="en-US" dirty="0"/>
              <a:t> ~25% C282Y homozygotes develop disease</a:t>
            </a:r>
          </a:p>
          <a:p>
            <a:pPr>
              <a:spcBef>
                <a:spcPts val="0"/>
              </a:spcBef>
              <a:spcAft>
                <a:spcPts val="611"/>
              </a:spcAft>
              <a:defRPr/>
            </a:pPr>
            <a:r>
              <a:rPr lang="en-US" sz="2400" dirty="0"/>
              <a:t>Rarely symptomatic in children but many queries about it because of affected relatives.</a:t>
            </a:r>
          </a:p>
          <a:p>
            <a:pPr>
              <a:spcBef>
                <a:spcPts val="0"/>
              </a:spcBef>
              <a:spcAft>
                <a:spcPts val="611"/>
              </a:spcAft>
              <a:defRPr/>
            </a:pPr>
            <a:r>
              <a:rPr lang="en-US" sz="2400" dirty="0"/>
              <a:t>Testing: </a:t>
            </a:r>
            <a:r>
              <a:rPr lang="en-US" sz="2400" u="sng" dirty="0"/>
              <a:t>Molecular</a:t>
            </a:r>
            <a:r>
              <a:rPr lang="en-US" sz="2400" dirty="0"/>
              <a:t> – HFE gene analysis; </a:t>
            </a:r>
            <a:r>
              <a:rPr lang="en-US" sz="2400" u="sng" dirty="0"/>
              <a:t>Biochemical</a:t>
            </a:r>
            <a:r>
              <a:rPr lang="en-US" sz="2400" dirty="0"/>
              <a:t> – Transferrin saturation, serum ferritin</a:t>
            </a:r>
          </a:p>
          <a:p>
            <a:pPr>
              <a:spcBef>
                <a:spcPts val="0"/>
              </a:spcBef>
              <a:spcAft>
                <a:spcPts val="611"/>
              </a:spcAft>
              <a:defRPr/>
            </a:pPr>
            <a:r>
              <a:rPr lang="en-US" sz="2400" dirty="0"/>
              <a:t>Management of C282Y/C282Y homozygote</a:t>
            </a:r>
          </a:p>
          <a:p>
            <a:pPr lvl="1">
              <a:spcBef>
                <a:spcPts val="0"/>
              </a:spcBef>
              <a:spcAft>
                <a:spcPts val="611"/>
              </a:spcAft>
              <a:defRPr/>
            </a:pPr>
            <a:r>
              <a:rPr lang="en-US" dirty="0"/>
              <a:t>Monitoring  iron studies, low iron diet, abstain from alcohol.</a:t>
            </a:r>
          </a:p>
          <a:p>
            <a:pPr lvl="1">
              <a:spcBef>
                <a:spcPts val="0"/>
              </a:spcBef>
              <a:spcAft>
                <a:spcPts val="611"/>
              </a:spcAft>
              <a:defRPr/>
            </a:pPr>
            <a:r>
              <a:rPr lang="en-US" dirty="0"/>
              <a:t>Treatment – therapeutic phlebotomy</a:t>
            </a:r>
          </a:p>
          <a:p>
            <a:pPr eaLnBrk="1" hangingPunct="1"/>
            <a:endParaRPr 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07648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11"/>
              </a:spcAft>
            </a:pPr>
            <a:r>
              <a:rPr lang="en-US" b="1" dirty="0"/>
              <a:t>Iron loading in patients on chronic transfusion varies by underlying disease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11"/>
              </a:spcAft>
            </a:pPr>
            <a:r>
              <a:rPr lang="en-US" dirty="0"/>
              <a:t>Patients with thalassemia, sickle cell disease and Diamond-</a:t>
            </a:r>
            <a:r>
              <a:rPr lang="en-US" dirty="0" err="1"/>
              <a:t>Blackfan</a:t>
            </a:r>
            <a:r>
              <a:rPr lang="en-US" dirty="0"/>
              <a:t> anemia receiving chronic transfusion therapy load iron at different rates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11"/>
              </a:spcAft>
            </a:pPr>
            <a:r>
              <a:rPr lang="en-US" dirty="0"/>
              <a:t>Multifactorial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11"/>
              </a:spcAft>
            </a:pPr>
            <a:r>
              <a:rPr lang="en-US" dirty="0"/>
              <a:t>Variability in </a:t>
            </a:r>
            <a:r>
              <a:rPr lang="en-US" dirty="0" err="1"/>
              <a:t>erythropoeitic</a:t>
            </a:r>
            <a:r>
              <a:rPr lang="en-US" dirty="0"/>
              <a:t> activity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11"/>
              </a:spcAft>
            </a:pPr>
            <a:r>
              <a:rPr lang="en-US" dirty="0"/>
              <a:t>Variability in iron parameters and </a:t>
            </a:r>
            <a:r>
              <a:rPr lang="en-US" dirty="0" err="1"/>
              <a:t>hepcidin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11"/>
              </a:spcAft>
            </a:pPr>
            <a:r>
              <a:rPr lang="en-US" dirty="0">
                <a:sym typeface="Wingdings" panose="05000000000000000000" pitchFamily="2" charset="2"/>
              </a:rPr>
              <a:t>Data sparse in oncology patients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Iron Deficiency - Pediatric Grand Rounds Tyler - 3.20.2014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17DCD6-370C-4EFE-9080-3450B641A315}" type="slidenum">
              <a:rPr lang="en-US" smtClean="0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714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36464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19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11"/>
              </a:spcBef>
            </a:pPr>
            <a:r>
              <a:rPr lang="en-US" altLang="en-US" b="1" dirty="0"/>
              <a:t>Folate</a:t>
            </a:r>
            <a:r>
              <a:rPr lang="en-US" altLang="en-US" dirty="0"/>
              <a:t>:</a:t>
            </a:r>
          </a:p>
          <a:p>
            <a:pPr lvl="1">
              <a:spcBef>
                <a:spcPts val="611"/>
              </a:spcBef>
            </a:pPr>
            <a:r>
              <a:rPr lang="en-US" altLang="en-US" dirty="0"/>
              <a:t>Facilitates biochemical reactions involving one </a:t>
            </a:r>
            <a:r>
              <a:rPr lang="en-US" altLang="en-US" u="sng" dirty="0"/>
              <a:t>carbon transfers</a:t>
            </a:r>
          </a:p>
          <a:p>
            <a:pPr lvl="1">
              <a:spcBef>
                <a:spcPts val="611"/>
              </a:spcBef>
            </a:pPr>
            <a:r>
              <a:rPr lang="en-US" altLang="en-US" dirty="0"/>
              <a:t>Facilitates </a:t>
            </a:r>
            <a:r>
              <a:rPr lang="en-US" altLang="en-US" u="sng" dirty="0"/>
              <a:t>purine biosynthesis</a:t>
            </a:r>
          </a:p>
          <a:p>
            <a:pPr>
              <a:spcBef>
                <a:spcPts val="611"/>
              </a:spcBef>
            </a:pPr>
            <a:r>
              <a:rPr lang="en-US" altLang="en-US" b="1" dirty="0"/>
              <a:t>Vitamin B</a:t>
            </a:r>
            <a:r>
              <a:rPr lang="en-US" altLang="en-US" b="1" baseline="-25000" dirty="0"/>
              <a:t>12</a:t>
            </a:r>
            <a:endParaRPr lang="en-US" altLang="en-US" b="1" dirty="0"/>
          </a:p>
          <a:p>
            <a:pPr lvl="1">
              <a:spcBef>
                <a:spcPts val="611"/>
              </a:spcBef>
            </a:pPr>
            <a:r>
              <a:rPr lang="en-US" altLang="en-US" u="sng" dirty="0"/>
              <a:t>Methionine synthesis </a:t>
            </a:r>
          </a:p>
          <a:p>
            <a:pPr lvl="1">
              <a:spcBef>
                <a:spcPts val="611"/>
              </a:spcBef>
            </a:pPr>
            <a:r>
              <a:rPr lang="en-US" altLang="en-US" dirty="0"/>
              <a:t>Formation of </a:t>
            </a:r>
            <a:r>
              <a:rPr lang="en-US" altLang="en-US" u="sng" dirty="0" err="1"/>
              <a:t>succinyl</a:t>
            </a:r>
            <a:r>
              <a:rPr lang="en-US" altLang="en-US" u="sng" dirty="0"/>
              <a:t> coenzyme</a:t>
            </a:r>
            <a:r>
              <a:rPr lang="en-US" altLang="en-US" dirty="0"/>
              <a:t> A from </a:t>
            </a:r>
            <a:r>
              <a:rPr lang="en-US" altLang="en-US" dirty="0" err="1"/>
              <a:t>methylmalonyl</a:t>
            </a:r>
            <a:r>
              <a:rPr lang="en-US" altLang="en-US" dirty="0"/>
              <a:t> coenzyme A</a:t>
            </a:r>
            <a:endParaRPr lang="en-US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defTabSz="931774"/>
            <a:endParaRPr lang="en-US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defTabSz="931774"/>
            <a:r>
              <a:rPr lang="en-US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Bottom line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 Required for DNA synthesis and regulation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991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8CB50A1-C58D-4287-B7C7-56AE6BCCEF80}" type="slidenum">
              <a:rPr lang="en-US" altLang="en-US" smtClean="0"/>
              <a:pPr/>
              <a:t>58</a:t>
            </a:fld>
            <a:endParaRPr lang="en-US" altLang="en-US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5775" y="733425"/>
            <a:ext cx="6505575" cy="36591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 dirty="0"/>
              <a:t>Images from 2019 ASPHO presentation – courtesty of Mark D. Fleming, MD, DPhil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81892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DF7052F-5A91-492B-8F47-024D0E523088}" type="slidenum">
              <a:rPr lang="en-US" altLang="en-US" smtClean="0"/>
              <a:pPr/>
              <a:t>59</a:t>
            </a:fld>
            <a:endParaRPr lang="en-US" altLang="en-US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5775" y="733425"/>
            <a:ext cx="6505575" cy="36591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 dirty="0"/>
              <a:t>From 2019 ASPHO talk - Mark D. Fleming, MD, DPhil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10345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547289F-9C0B-42BB-A863-9F3DDAFC392A}" type="slidenum">
              <a:rPr lang="en-US" altLang="en-US" smtClean="0"/>
              <a:pPr/>
              <a:t>60</a:t>
            </a:fld>
            <a:endParaRPr lang="en-US" altLang="en-US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5775" y="733425"/>
            <a:ext cx="6505575" cy="36591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39483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9505838-19D9-4061-ACFD-B78967F3CA35}" type="slidenum">
              <a:rPr lang="en-US" altLang="en-US" smtClean="0"/>
              <a:pPr/>
              <a:t>61</a:t>
            </a:fld>
            <a:endParaRPr lang="en-US" altLang="en-US"/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90538" y="736600"/>
            <a:ext cx="6496050" cy="36544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49476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C524E5-5B20-4CDF-9FF2-CF9FEA72A6F8}" type="slidenum">
              <a:rPr lang="en-US" altLang="en-US" smtClean="0"/>
              <a:pPr/>
              <a:t>63</a:t>
            </a:fld>
            <a:endParaRPr lang="en-US" altLang="en-US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5775" y="733425"/>
            <a:ext cx="6505575" cy="36591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Mark D. Fleming, MD, DPhil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273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adults,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approx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78% of red cells appear as biconcave discs, 18% as bowl forms,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approx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3% as other cell types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spherocytes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poikilocytes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2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term infants, only 43% are biconcave discs, 40% as bowl forms, up to 14% as cells with morphologic distortions</a:t>
            </a:r>
          </a:p>
          <a:p>
            <a:pPr>
              <a:lnSpc>
                <a:spcPct val="120000"/>
              </a:lnSpc>
              <a:spcBef>
                <a:spcPts val="611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premature infants, even more marked difference in morphology</a:t>
            </a:r>
          </a:p>
          <a:p>
            <a:pPr lvl="1">
              <a:lnSpc>
                <a:spcPct val="12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40% discs, 30% bowls, up to 27% other morphology</a:t>
            </a:r>
          </a:p>
          <a:p>
            <a:pPr lvl="1">
              <a:lnSpc>
                <a:spcPct val="120000"/>
              </a:lnSpc>
              <a:spcBef>
                <a:spcPts val="611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 frequency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dysmorphology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hematologically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normal neonates makes it difficult to diagnosis specific red cell disorders at birth</a:t>
            </a:r>
          </a:p>
          <a:p>
            <a:pPr>
              <a:lnSpc>
                <a:spcPct val="12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severe, condition referred to as “infantile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pyknocytosis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1376B-791B-4EA3-8D59-AF5A4E3DFA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54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DED1833-9F9B-421A-B0FC-26A5AEAA0EB8}" type="slidenum">
              <a:rPr lang="en-US" altLang="en-US" smtClean="0"/>
              <a:pPr/>
              <a:t>64</a:t>
            </a:fld>
            <a:endParaRPr lang="en-US" altLang="en-US"/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5775" y="733425"/>
            <a:ext cx="6505575" cy="36591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b="1" u="sng" dirty="0"/>
              <a:t>Laboratory Findings</a:t>
            </a:r>
          </a:p>
          <a:p>
            <a:pPr>
              <a:spcBef>
                <a:spcPct val="0"/>
              </a:spcBef>
            </a:pPr>
            <a:r>
              <a:rPr lang="en-US" altLang="en-US" dirty="0" err="1"/>
              <a:t>Macrocytosis</a:t>
            </a:r>
            <a:r>
              <a:rPr lang="en-US" altLang="en-US" dirty="0"/>
              <a:t>, relatively low reticulocyte count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Mild thrombocytopenia and/or neutropenia</a:t>
            </a:r>
          </a:p>
          <a:p>
            <a:pPr>
              <a:spcBef>
                <a:spcPct val="0"/>
              </a:spcBef>
            </a:pPr>
            <a:r>
              <a:rPr lang="en-US" altLang="en-US" dirty="0" err="1"/>
              <a:t>Hypersegmentation</a:t>
            </a:r>
            <a:r>
              <a:rPr lang="en-US" altLang="en-US" dirty="0"/>
              <a:t> of neutrophils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Megaloblastic changes in marrow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25247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573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611"/>
              </a:spcAft>
            </a:pPr>
            <a:r>
              <a:rPr lang="en-US" altLang="en-US" dirty="0"/>
              <a:t>Present in all meat and dairy products</a:t>
            </a:r>
          </a:p>
          <a:p>
            <a:pPr>
              <a:spcBef>
                <a:spcPct val="0"/>
              </a:spcBef>
              <a:spcAft>
                <a:spcPts val="611"/>
              </a:spcAft>
            </a:pPr>
            <a:r>
              <a:rPr lang="en-US" altLang="en-US" dirty="0"/>
              <a:t>Intrinsic factor (IF) required for absorption</a:t>
            </a:r>
          </a:p>
          <a:p>
            <a:pPr lvl="1">
              <a:spcBef>
                <a:spcPct val="0"/>
              </a:spcBef>
              <a:spcAft>
                <a:spcPts val="611"/>
              </a:spcAft>
              <a:buFontTx/>
              <a:buChar char="•"/>
            </a:pPr>
            <a:r>
              <a:rPr lang="en-US" altLang="en-US" dirty="0">
                <a:sym typeface="Symbol" panose="05050102010706020507" pitchFamily="18" charset="2"/>
              </a:rPr>
              <a:t>IF produced by gastric parietal cells</a:t>
            </a:r>
          </a:p>
          <a:p>
            <a:pPr lvl="1">
              <a:spcBef>
                <a:spcPct val="0"/>
              </a:spcBef>
              <a:spcAft>
                <a:spcPts val="611"/>
              </a:spcAft>
              <a:buFontTx/>
              <a:buChar char="•"/>
            </a:pPr>
            <a:r>
              <a:rPr lang="en-US" altLang="en-US" dirty="0">
                <a:sym typeface="Symbol" panose="05050102010706020507" pitchFamily="18" charset="2"/>
              </a:rPr>
              <a:t>IF-B</a:t>
            </a:r>
            <a:r>
              <a:rPr lang="en-US" altLang="en-US" baseline="-25000" dirty="0">
                <a:sym typeface="Symbol" panose="05050102010706020507" pitchFamily="18" charset="2"/>
              </a:rPr>
              <a:t>12</a:t>
            </a:r>
            <a:r>
              <a:rPr lang="en-US" altLang="en-US" dirty="0">
                <a:sym typeface="Symbol" panose="05050102010706020507" pitchFamily="18" charset="2"/>
              </a:rPr>
              <a:t> complex binds to </a:t>
            </a:r>
            <a:r>
              <a:rPr lang="en-US" altLang="en-US" dirty="0" err="1">
                <a:sym typeface="Symbol" panose="05050102010706020507" pitchFamily="18" charset="2"/>
              </a:rPr>
              <a:t>cubulin</a:t>
            </a:r>
            <a:r>
              <a:rPr lang="en-US" altLang="en-US" dirty="0">
                <a:sym typeface="Symbol" panose="05050102010706020507" pitchFamily="18" charset="2"/>
              </a:rPr>
              <a:t> receptors in terminal ileum and absorbed</a:t>
            </a:r>
          </a:p>
          <a:p>
            <a:pPr>
              <a:spcBef>
                <a:spcPct val="0"/>
              </a:spcBef>
              <a:spcAft>
                <a:spcPts val="611"/>
              </a:spcAft>
            </a:pPr>
            <a:r>
              <a:rPr lang="en-US" altLang="en-US" dirty="0">
                <a:sym typeface="Symbol" panose="05050102010706020507" pitchFamily="18" charset="2"/>
              </a:rPr>
              <a:t>Transported by </a:t>
            </a:r>
            <a:r>
              <a:rPr lang="en-US" altLang="en-US" dirty="0" err="1">
                <a:sym typeface="Symbol" panose="05050102010706020507" pitchFamily="18" charset="2"/>
              </a:rPr>
              <a:t>transcobalamin</a:t>
            </a:r>
            <a:r>
              <a:rPr lang="en-US" altLang="en-US" dirty="0">
                <a:sym typeface="Symbol" panose="05050102010706020507" pitchFamily="18" charset="2"/>
              </a:rPr>
              <a:t> (TC-I and TC-II) in plasma</a:t>
            </a:r>
          </a:p>
          <a:p>
            <a:pPr>
              <a:spcBef>
                <a:spcPct val="0"/>
              </a:spcBef>
              <a:spcAft>
                <a:spcPts val="611"/>
              </a:spcAft>
            </a:pPr>
            <a:r>
              <a:rPr lang="en-US" altLang="en-US" dirty="0" err="1">
                <a:sym typeface="Symbol" panose="05050102010706020507" pitchFamily="18" charset="2"/>
              </a:rPr>
              <a:t>Transcobalamin</a:t>
            </a:r>
            <a:r>
              <a:rPr lang="en-US" altLang="en-US" dirty="0">
                <a:sym typeface="Symbol" panose="05050102010706020507" pitchFamily="18" charset="2"/>
              </a:rPr>
              <a:t> II (TC-II) required for entry into cells</a:t>
            </a:r>
          </a:p>
          <a:p>
            <a:pPr>
              <a:spcBef>
                <a:spcPct val="0"/>
              </a:spcBef>
              <a:spcAft>
                <a:spcPts val="611"/>
              </a:spcAft>
            </a:pPr>
            <a:r>
              <a:rPr lang="en-US" altLang="en-US" dirty="0">
                <a:sym typeface="Symbol" panose="05050102010706020507" pitchFamily="18" charset="2"/>
              </a:rPr>
              <a:t>Abundant B</a:t>
            </a:r>
            <a:r>
              <a:rPr lang="en-US" altLang="en-US" baseline="-25000" dirty="0">
                <a:sym typeface="Symbol" panose="05050102010706020507" pitchFamily="18" charset="2"/>
              </a:rPr>
              <a:t>12</a:t>
            </a:r>
            <a:r>
              <a:rPr lang="en-US" altLang="en-US" dirty="0">
                <a:sym typeface="Symbol" panose="05050102010706020507" pitchFamily="18" charset="2"/>
              </a:rPr>
              <a:t> stores in liver and other tissues (2-5 year supply)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952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Lab evaluation – Adult Pernicious anemia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Autoantibodies</a:t>
            </a:r>
          </a:p>
          <a:p>
            <a:pPr>
              <a:lnSpc>
                <a:spcPct val="80000"/>
              </a:lnSpc>
            </a:pPr>
            <a:r>
              <a:rPr lang="en-US" altLang="en-US" i="1" dirty="0"/>
              <a:t>Against intrinsic factor</a:t>
            </a:r>
            <a:r>
              <a:rPr lang="en-US" altLang="en-US" dirty="0"/>
              <a:t> (IF) are specific but not sensitive</a:t>
            </a:r>
            <a:endParaRPr lang="en-US" altLang="en-US" sz="2900" dirty="0"/>
          </a:p>
          <a:p>
            <a:pPr>
              <a:lnSpc>
                <a:spcPct val="80000"/>
              </a:lnSpc>
            </a:pPr>
            <a:r>
              <a:rPr lang="en-US" altLang="en-US" dirty="0"/>
              <a:t>50% of patients with pernicious anemia 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Rare in normal individuals</a:t>
            </a:r>
          </a:p>
          <a:p>
            <a:pPr>
              <a:lnSpc>
                <a:spcPct val="80000"/>
              </a:lnSpc>
            </a:pPr>
            <a:endParaRPr lang="en-US" altLang="en-US" i="1" dirty="0"/>
          </a:p>
          <a:p>
            <a:pPr>
              <a:lnSpc>
                <a:spcPct val="80000"/>
              </a:lnSpc>
            </a:pPr>
            <a:r>
              <a:rPr lang="en-US" altLang="en-US" i="1" dirty="0"/>
              <a:t>Against gastric parietal cells</a:t>
            </a:r>
            <a:r>
              <a:rPr lang="en-US" altLang="en-US" dirty="0"/>
              <a:t> are sensitive but not specific</a:t>
            </a:r>
            <a:endParaRPr lang="en-US" altLang="en-US" sz="2900" dirty="0"/>
          </a:p>
          <a:p>
            <a:pPr>
              <a:lnSpc>
                <a:spcPct val="80000"/>
              </a:lnSpc>
            </a:pPr>
            <a:r>
              <a:rPr lang="en-US" altLang="en-US" dirty="0"/>
              <a:t>85% of patients with pernicious anemia 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But also 3-10% of normal individuals</a:t>
            </a:r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altLang="en-US" dirty="0"/>
              <a:t>Schilling test (of historical interest)</a:t>
            </a:r>
            <a:endParaRPr lang="en-US" altLang="en-US" sz="3300" dirty="0"/>
          </a:p>
          <a:p>
            <a:pPr lvl="1">
              <a:lnSpc>
                <a:spcPct val="80000"/>
              </a:lnSpc>
              <a:buFontTx/>
              <a:buChar char="–"/>
            </a:pPr>
            <a:r>
              <a:rPr lang="en-US" altLang="en-US" sz="2000" dirty="0"/>
              <a:t>Oral administration of radiolabeled B</a:t>
            </a:r>
            <a:r>
              <a:rPr lang="en-US" altLang="en-US" sz="2000" baseline="-25000" dirty="0"/>
              <a:t>12</a:t>
            </a:r>
            <a:r>
              <a:rPr lang="en-US" altLang="en-US" sz="2000" dirty="0"/>
              <a:t>, with or without intrinsic factor; “chase” dose of IV B</a:t>
            </a:r>
            <a:r>
              <a:rPr lang="en-US" altLang="en-US" sz="2000" baseline="-25000" dirty="0"/>
              <a:t>12</a:t>
            </a:r>
            <a:r>
              <a:rPr lang="en-US" altLang="en-US" sz="2000" dirty="0"/>
              <a:t>; measure B</a:t>
            </a:r>
            <a:r>
              <a:rPr lang="en-US" altLang="en-US" sz="2000" baseline="-25000" dirty="0"/>
              <a:t>12</a:t>
            </a:r>
            <a:r>
              <a:rPr lang="en-US" altLang="en-US" sz="2000" dirty="0"/>
              <a:t> absorption indirectly by urinary excretion</a:t>
            </a:r>
          </a:p>
          <a:p>
            <a:pPr lvl="1">
              <a:lnSpc>
                <a:spcPct val="80000"/>
              </a:lnSpc>
              <a:buFontTx/>
              <a:buChar char="–"/>
            </a:pPr>
            <a:r>
              <a:rPr lang="en-US" altLang="en-US" sz="2000" dirty="0"/>
              <a:t>Distinguishes IF deficiency from malabsorption</a:t>
            </a:r>
            <a:endParaRPr lang="en-US" altLang="en-US" sz="3300" dirty="0"/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 marL="1106481" lvl="2">
              <a:lnSpc>
                <a:spcPct val="80000"/>
              </a:lnSpc>
            </a:pP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384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en-US" dirty="0"/>
              <a:t>Dietary sources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 dirty="0"/>
              <a:t>Fresh fruits and leafy vegetables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 dirty="0"/>
              <a:t>Meat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 dirty="0"/>
              <a:t>Cow and human milk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 dirty="0"/>
              <a:t>Cereals and bread (fortified)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dirty="0"/>
              <a:t>Chemical forms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 dirty="0"/>
              <a:t>Folic acid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 dirty="0"/>
              <a:t>Tetrahydrofolate </a:t>
            </a:r>
            <a:r>
              <a:rPr lang="en-US" altLang="en-US" dirty="0" err="1"/>
              <a:t>monoglutamate</a:t>
            </a:r>
            <a:r>
              <a:rPr lang="en-US" altLang="en-US" dirty="0"/>
              <a:t> (plasma) and </a:t>
            </a:r>
            <a:r>
              <a:rPr lang="en-US" altLang="en-US" dirty="0" err="1"/>
              <a:t>polyglutamates</a:t>
            </a:r>
            <a:r>
              <a:rPr lang="en-US" altLang="en-US" dirty="0"/>
              <a:t> (tissues)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dirty="0"/>
              <a:t>Absorption in </a:t>
            </a:r>
            <a:r>
              <a:rPr lang="en-US" altLang="en-US" u="sng" dirty="0"/>
              <a:t>proximal jejunum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 altLang="en-US" dirty="0"/>
              <a:t>Daily requirement:  3 </a:t>
            </a:r>
            <a:r>
              <a:rPr lang="en-US" altLang="en-US" dirty="0">
                <a:sym typeface="Symbol" panose="05050102010706020507" pitchFamily="18" charset="2"/>
              </a:rPr>
              <a:t>g/kg</a:t>
            </a:r>
          </a:p>
          <a:p>
            <a:endParaRPr lang="en-US" dirty="0"/>
          </a:p>
          <a:p>
            <a:pPr>
              <a:spcBef>
                <a:spcPct val="0"/>
              </a:spcBef>
              <a:buSzPct val="95000"/>
            </a:pPr>
            <a:r>
              <a:rPr lang="en-US" altLang="en-US" sz="2600" u="sng" dirty="0">
                <a:solidFill>
                  <a:srgbClr val="FF7E27"/>
                </a:solidFill>
              </a:rPr>
              <a:t>Decreased intake</a:t>
            </a:r>
            <a:r>
              <a:rPr lang="en-US" altLang="en-US" sz="2600" dirty="0"/>
              <a:t> (rare due to supplementation of packaged foods)</a:t>
            </a:r>
          </a:p>
          <a:p>
            <a:pPr lvl="1">
              <a:spcBef>
                <a:spcPct val="0"/>
              </a:spcBef>
              <a:buSzPct val="95000"/>
            </a:pPr>
            <a:r>
              <a:rPr lang="en-US" altLang="en-US" sz="2600" dirty="0"/>
              <a:t>Severe malnutrition</a:t>
            </a:r>
          </a:p>
          <a:p>
            <a:pPr lvl="1">
              <a:spcBef>
                <a:spcPct val="0"/>
              </a:spcBef>
              <a:buSzPct val="95000"/>
            </a:pPr>
            <a:r>
              <a:rPr lang="en-US" altLang="en-US" sz="2600" dirty="0"/>
              <a:t>Sick premature infant</a:t>
            </a:r>
          </a:p>
          <a:p>
            <a:pPr lvl="1">
              <a:spcBef>
                <a:spcPct val="0"/>
              </a:spcBef>
              <a:buSzPct val="95000"/>
            </a:pPr>
            <a:r>
              <a:rPr lang="en-US" altLang="en-US" sz="2600" dirty="0"/>
              <a:t>Unpasteurized goat milk</a:t>
            </a:r>
          </a:p>
          <a:p>
            <a:pPr>
              <a:spcBef>
                <a:spcPct val="0"/>
              </a:spcBef>
              <a:buSzPct val="95000"/>
            </a:pPr>
            <a:r>
              <a:rPr lang="en-US" altLang="en-US" sz="2600" u="sng" dirty="0">
                <a:solidFill>
                  <a:srgbClr val="FF7E27"/>
                </a:solidFill>
              </a:rPr>
              <a:t>Intestinal malabsorption</a:t>
            </a:r>
            <a:r>
              <a:rPr lang="en-US" altLang="en-US" sz="2600" dirty="0"/>
              <a:t> (celiac disease, inflammatory bowel disease, anticonvulsants)</a:t>
            </a:r>
          </a:p>
          <a:p>
            <a:pPr>
              <a:spcBef>
                <a:spcPct val="0"/>
              </a:spcBef>
              <a:buSzPct val="95000"/>
            </a:pPr>
            <a:r>
              <a:rPr lang="en-US" altLang="en-US" sz="2600" u="sng" dirty="0">
                <a:solidFill>
                  <a:srgbClr val="FF7E27"/>
                </a:solidFill>
              </a:rPr>
              <a:t>Increased requirements</a:t>
            </a:r>
          </a:p>
          <a:p>
            <a:pPr lvl="1">
              <a:spcBef>
                <a:spcPct val="0"/>
              </a:spcBef>
              <a:buSzPct val="95000"/>
            </a:pPr>
            <a:r>
              <a:rPr lang="en-US" altLang="en-US" sz="2600" dirty="0"/>
              <a:t>Pregnancy</a:t>
            </a:r>
          </a:p>
          <a:p>
            <a:pPr lvl="1">
              <a:spcBef>
                <a:spcPct val="0"/>
              </a:spcBef>
              <a:buSzPct val="95000"/>
            </a:pPr>
            <a:r>
              <a:rPr lang="en-US" altLang="en-US" sz="2600" dirty="0"/>
              <a:t>Chronic hemolytic anemia (rare)</a:t>
            </a:r>
          </a:p>
          <a:p>
            <a:pPr>
              <a:spcBef>
                <a:spcPct val="0"/>
              </a:spcBef>
              <a:buSzPct val="95000"/>
            </a:pPr>
            <a:r>
              <a:rPr lang="en-US" altLang="en-US" sz="2600" u="sng" dirty="0">
                <a:solidFill>
                  <a:srgbClr val="FF7E27"/>
                </a:solidFill>
              </a:rPr>
              <a:t>Hereditary</a:t>
            </a:r>
            <a:r>
              <a:rPr lang="en-US" altLang="en-US" sz="2600" dirty="0">
                <a:solidFill>
                  <a:srgbClr val="FF7E27"/>
                </a:solidFill>
              </a:rPr>
              <a:t> folate malabsorption (autosomal recessive) or other inborn errors</a:t>
            </a:r>
          </a:p>
          <a:p>
            <a:endParaRPr lang="en-US" dirty="0"/>
          </a:p>
          <a:p>
            <a:pPr defTabSz="931774"/>
            <a:r>
              <a:rPr lang="en-US" altLang="en-US" dirty="0"/>
              <a:t>Neural tube defects (spina bifida, anencephaly) </a:t>
            </a:r>
          </a:p>
          <a:p>
            <a:endParaRPr lang="en-US" dirty="0"/>
          </a:p>
          <a:p>
            <a:r>
              <a:rPr lang="en-US" u="sng" dirty="0" err="1"/>
              <a:t>Dx</a:t>
            </a:r>
            <a:r>
              <a:rPr lang="en-US" u="sng" dirty="0"/>
              <a:t>/Management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en-US" dirty="0"/>
              <a:t>Consistent history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en-US" dirty="0"/>
              <a:t>Absence of neurologic manifestations of B</a:t>
            </a:r>
            <a:r>
              <a:rPr lang="en-US" altLang="en-US" baseline="-25000" dirty="0"/>
              <a:t>12</a:t>
            </a:r>
            <a:r>
              <a:rPr lang="en-US" altLang="en-US" dirty="0"/>
              <a:t> deficiency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en-US" dirty="0"/>
              <a:t>Reduced serum folate (reflects current status)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en-US" dirty="0"/>
              <a:t>Reduced red cell folate (reflects tissue levels)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en-US" dirty="0"/>
              <a:t>Megaloblastic changes in CBC ± marrow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en-US" dirty="0"/>
              <a:t>Complete response to therapy with physiologic doses of folate (200-400 </a:t>
            </a:r>
            <a:r>
              <a:rPr lang="en-US" altLang="en-US" dirty="0">
                <a:sym typeface="Symbol" panose="05050102010706020507" pitchFamily="18" charset="2"/>
              </a:rPr>
              <a:t>g/day)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132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9A8DF05-AE4C-4609-8F41-2CF8E354A189}" type="slidenum">
              <a:rPr lang="en-US" altLang="en-US" smtClean="0"/>
              <a:pPr/>
              <a:t>71</a:t>
            </a:fld>
            <a:endParaRPr lang="en-US" altLang="en-US"/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85775" y="733425"/>
            <a:ext cx="6505575" cy="36591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6352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130508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61B054B-D03C-46EE-963C-AFCC2843DDA0}" type="slidenum">
              <a:rPr lang="en-US" altLang="en-US" smtClean="0"/>
              <a:pPr/>
              <a:t>74</a:t>
            </a:fld>
            <a:endParaRPr lang="en-US" altLang="en-US"/>
          </a:p>
        </p:txBody>
      </p:sp>
      <p:sp>
        <p:nvSpPr>
          <p:cNvPr id="228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90538" y="736600"/>
            <a:ext cx="6496050" cy="36544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7503827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 txBox="1">
            <a:spLocks noGrp="1" noChangeArrowheads="1"/>
          </p:cNvSpPr>
          <p:nvPr/>
        </p:nvSpPr>
        <p:spPr bwMode="auto">
          <a:xfrm>
            <a:off x="3972560" y="8978451"/>
            <a:ext cx="3037840" cy="472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556A9C-B0F2-44BA-AFF7-8C47F5DF8582}" type="slidenum"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  <a:cs typeface="Geneva"/>
              </a:rPr>
              <a:pPr algn="r" eaLnBrk="1" hangingPunct="1">
                <a:spcBef>
                  <a:spcPct val="0"/>
                </a:spcBef>
              </a:pPr>
              <a:t>75</a:t>
            </a:fld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Geneva"/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17550" y="1162050"/>
            <a:ext cx="5575300" cy="3136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84122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17550" y="1162050"/>
            <a:ext cx="5575300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9700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C0CBD99-3C30-4933-BCB1-791BBF0CFC88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266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15608F9-AC8C-4952-BC35-D9DC37E049B3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90538" y="736600"/>
            <a:ext cx="6496050" cy="36544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8670" tIns="49337" rIns="98670" bIns="4933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642148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17550" y="1162050"/>
            <a:ext cx="5575300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https://commons.wikimedia.org/wiki/File:Oxygen-Haemoglobin_dissociation_curves.svg</a:t>
            </a:r>
          </a:p>
          <a:p>
            <a:endParaRPr lang="en-US" altLang="en-US"/>
          </a:p>
        </p:txBody>
      </p:sp>
      <p:sp>
        <p:nvSpPr>
          <p:cNvPr id="31748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4C5DB3A-8797-4204-8EC6-F280CC3567BB}" type="slidenum">
              <a:rPr lang="en-US" altLang="en-US" smtClean="0"/>
              <a:pPr/>
              <a:t>77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5040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17550" y="1162050"/>
            <a:ext cx="5575300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https://commons.wikimedia.org/wiki/File:Oxygen-Haemoglobin_dissociation_curves.svg</a:t>
            </a:r>
          </a:p>
        </p:txBody>
      </p:sp>
      <p:sp>
        <p:nvSpPr>
          <p:cNvPr id="33796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8B8027F-E530-42D1-9B9B-CC4179E59B9E}" type="slidenum">
              <a:rPr lang="en-US" altLang="en-US" smtClean="0"/>
              <a:pPr/>
              <a:t>78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70508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12EFBCC-50E1-4191-8B27-2B8A2784FE68}" type="slidenum">
              <a:rPr lang="en-US" altLang="en-US" smtClean="0"/>
              <a:pPr/>
              <a:t>79</a:t>
            </a:fld>
            <a:endParaRPr lang="en-US" altLang="en-US"/>
          </a:p>
        </p:txBody>
      </p:sp>
      <p:sp>
        <p:nvSpPr>
          <p:cNvPr id="23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90538" y="736600"/>
            <a:ext cx="6496050" cy="36544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18886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D840285-3F39-49FF-9A0C-73237BA61ABC}" type="slidenum">
              <a:rPr lang="en-US" altLang="en-US" smtClean="0"/>
              <a:pPr/>
              <a:t>81</a:t>
            </a:fld>
            <a:endParaRPr lang="en-US" altLang="en-US"/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90538" y="736600"/>
            <a:ext cx="6496050" cy="36544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01526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D840285-3F39-49FF-9A0C-73237BA61ABC}" type="slidenum">
              <a:rPr lang="en-US" altLang="en-US" smtClean="0"/>
              <a:pPr/>
              <a:t>82</a:t>
            </a:fld>
            <a:endParaRPr lang="en-US" altLang="en-US"/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90538" y="736600"/>
            <a:ext cx="6496050" cy="36544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474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6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7317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920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12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Maternal iron status affects iron stores of neonates</a:t>
            </a:r>
          </a:p>
          <a:p>
            <a:pPr lvl="1">
              <a:lnSpc>
                <a:spcPct val="120000"/>
              </a:lnSpc>
              <a:spcBef>
                <a:spcPts val="611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Fetal iron stores vary linearly with maternal hemoglobin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1376B-791B-4EA3-8D59-AF5A4E3DFA9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png"/><Relationship Id="rId4" Type="http://schemas.openxmlformats.org/officeDocument/2006/relationships/oleObject" Target="../embeddings/oleObject1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png"/><Relationship Id="rId4" Type="http://schemas.openxmlformats.org/officeDocument/2006/relationships/oleObject" Target="../embeddings/oleObject2.bin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Nutritional Anemias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dirty="0"/>
              <a:t>Jacquelyn M. Powers, MD, MS</a:t>
            </a:r>
          </a:p>
          <a:p>
            <a:r>
              <a:rPr lang="en-US" altLang="en-US" dirty="0"/>
              <a:t>Baylor College of Medicine</a:t>
            </a:r>
          </a:p>
          <a:p>
            <a:r>
              <a:rPr lang="en-US" altLang="en-US" dirty="0"/>
              <a:t>Texas Children’s Hospital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Definition of Anemia</a:t>
            </a:r>
          </a:p>
        </p:txBody>
      </p:sp>
      <p:sp>
        <p:nvSpPr>
          <p:cNvPr id="622595" name="Rectangle 3">
            <a:extLst>
              <a:ext uri="{FF2B5EF4-FFF2-40B4-BE49-F238E27FC236}">
                <a16:creationId xmlns:a16="http://schemas.microsoft.com/office/drawing/2014/main" id="{2D3AE383-7472-44FF-ADA5-22577C2D14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7091" y="1690688"/>
            <a:ext cx="11610109" cy="448627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600" dirty="0"/>
              <a:t>Reduction in red blood cell mass (</a:t>
            </a:r>
            <a:r>
              <a:rPr lang="en-US" sz="3600" dirty="0" err="1"/>
              <a:t>Hct</a:t>
            </a:r>
            <a:r>
              <a:rPr lang="en-US" sz="3600" dirty="0"/>
              <a:t>) or hemoglobin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200" dirty="0"/>
              <a:t>Hemoglobin &gt;2 SD below mean for age, sex, and race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200" dirty="0"/>
              <a:t>Affected by age, sex, ethnicity, Tanner stage, altitude, heredity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sz="3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600" dirty="0"/>
              <a:t>Physiologic: </a:t>
            </a:r>
            <a:r>
              <a:rPr lang="en-US" sz="3600" dirty="0" err="1"/>
              <a:t>Hgb</a:t>
            </a:r>
            <a:r>
              <a:rPr lang="en-US" sz="3600" dirty="0"/>
              <a:t> too low to meet cellular oxygen demands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200" dirty="0">
                <a:sym typeface="Wingdings" panose="05000000000000000000" pitchFamily="2" charset="2"/>
              </a:rPr>
              <a:t>2 </a:t>
            </a:r>
            <a:r>
              <a:rPr lang="en-US" sz="3200" dirty="0" err="1">
                <a:sym typeface="Wingdings" panose="05000000000000000000" pitchFamily="2" charset="2"/>
              </a:rPr>
              <a:t>mo</a:t>
            </a:r>
            <a:r>
              <a:rPr lang="en-US" sz="3200" dirty="0">
                <a:sym typeface="Wingdings" panose="05000000000000000000" pitchFamily="2" charset="2"/>
              </a:rPr>
              <a:t> premature infant, </a:t>
            </a:r>
            <a:r>
              <a:rPr lang="en-US" sz="3200" dirty="0" err="1">
                <a:sym typeface="Wingdings" panose="05000000000000000000" pitchFamily="2" charset="2"/>
              </a:rPr>
              <a:t>Hgb</a:t>
            </a:r>
            <a:r>
              <a:rPr lang="en-US" sz="3200" dirty="0">
                <a:sym typeface="Wingdings" panose="05000000000000000000" pitchFamily="2" charset="2"/>
              </a:rPr>
              <a:t> 7.5  normal for age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200" dirty="0"/>
              <a:t>2 </a:t>
            </a:r>
            <a:r>
              <a:rPr lang="en-US" sz="3200" dirty="0" err="1"/>
              <a:t>yo</a:t>
            </a:r>
            <a:r>
              <a:rPr lang="en-US" sz="3200" dirty="0"/>
              <a:t> with cyanotic heart disease, </a:t>
            </a:r>
            <a:r>
              <a:rPr lang="en-US" sz="3200" dirty="0" err="1"/>
              <a:t>Hgb</a:t>
            </a:r>
            <a:r>
              <a:rPr lang="en-US" sz="3200" dirty="0"/>
              <a:t> 14 </a:t>
            </a:r>
            <a:r>
              <a:rPr lang="en-US" sz="3200" dirty="0">
                <a:sym typeface="Wingdings" panose="05000000000000000000" pitchFamily="2" charset="2"/>
              </a:rPr>
              <a:t> anemic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sz="36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94579740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cs typeface="Arial" panose="020B0604020202020204" pitchFamily="34" charset="0"/>
              </a:rPr>
              <a:t>Approach to Anemia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cs typeface="Arial" panose="020B0604020202020204" pitchFamily="34" charset="0"/>
              </a:rPr>
              <a:t>Commonly taught as either:</a:t>
            </a:r>
          </a:p>
          <a:p>
            <a:r>
              <a:rPr lang="en-US" sz="3200" dirty="0">
                <a:cs typeface="Arial" panose="020B0604020202020204" pitchFamily="34" charset="0"/>
              </a:rPr>
              <a:t>Pathophysiology (production, hemolysis, blood loss) </a:t>
            </a:r>
          </a:p>
          <a:p>
            <a:pPr marL="0" indent="0">
              <a:buNone/>
            </a:pPr>
            <a:r>
              <a:rPr lang="en-US" sz="3200" dirty="0">
                <a:cs typeface="Arial" panose="020B0604020202020204" pitchFamily="34" charset="0"/>
              </a:rPr>
              <a:t>					OR</a:t>
            </a:r>
          </a:p>
          <a:p>
            <a:r>
              <a:rPr lang="en-US" sz="3200" dirty="0">
                <a:cs typeface="Arial" panose="020B0604020202020204" pitchFamily="34" charset="0"/>
              </a:rPr>
              <a:t>Based on size (MCV): microcytic, normocytic, macrocytic</a:t>
            </a:r>
          </a:p>
          <a:p>
            <a:endParaRPr lang="en-US" sz="3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i="1" dirty="0">
                <a:solidFill>
                  <a:srgbClr val="C00000"/>
                </a:solidFill>
                <a:cs typeface="Arial" panose="020B0604020202020204" pitchFamily="34" charset="0"/>
              </a:rPr>
              <a:t>		In reality, you consider both simultaneously.</a:t>
            </a:r>
          </a:p>
          <a:p>
            <a:endParaRPr lang="en-US" sz="32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45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mond 4"/>
          <p:cNvSpPr/>
          <p:nvPr/>
        </p:nvSpPr>
        <p:spPr>
          <a:xfrm>
            <a:off x="5052204" y="276045"/>
            <a:ext cx="2449902" cy="1086929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Reticulocyte count</a:t>
            </a:r>
          </a:p>
        </p:txBody>
      </p:sp>
      <p:sp>
        <p:nvSpPr>
          <p:cNvPr id="6" name="Rectangle 5"/>
          <p:cNvSpPr/>
          <p:nvPr/>
        </p:nvSpPr>
        <p:spPr>
          <a:xfrm>
            <a:off x="2248620" y="1362974"/>
            <a:ext cx="1751162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Normal / Decreased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8554528" y="1362974"/>
            <a:ext cx="1751162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Increased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32914" y="4025663"/>
            <a:ext cx="1751162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Microcytic</a:t>
            </a:r>
          </a:p>
        </p:txBody>
      </p:sp>
      <p:sp>
        <p:nvSpPr>
          <p:cNvPr id="9" name="Diamond 8"/>
          <p:cNvSpPr/>
          <p:nvPr/>
        </p:nvSpPr>
        <p:spPr>
          <a:xfrm>
            <a:off x="1899250" y="2533291"/>
            <a:ext cx="2449902" cy="1086929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MCV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48620" y="4025663"/>
            <a:ext cx="1751162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Normocytic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64326" y="4025662"/>
            <a:ext cx="1751162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Macrocytic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949133" y="4025660"/>
            <a:ext cx="1751162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Blood loss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20157" y="4025660"/>
            <a:ext cx="1751162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Hemolysis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4054" y="4986071"/>
            <a:ext cx="15638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Iron deficiency</a:t>
            </a:r>
          </a:p>
          <a:p>
            <a:r>
              <a:rPr lang="en-US" dirty="0"/>
              <a:t>Thalassemia</a:t>
            </a:r>
          </a:p>
          <a:p>
            <a:r>
              <a:rPr lang="en-US" dirty="0"/>
              <a:t>ACD (late)</a:t>
            </a:r>
          </a:p>
          <a:p>
            <a:r>
              <a:rPr lang="en-US" dirty="0" err="1"/>
              <a:t>Sideroblastic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328214" y="4986071"/>
            <a:ext cx="159197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TEC</a:t>
            </a:r>
          </a:p>
          <a:p>
            <a:r>
              <a:rPr lang="en-US" dirty="0"/>
              <a:t>ACD (early)</a:t>
            </a:r>
          </a:p>
          <a:p>
            <a:r>
              <a:rPr lang="en-US" dirty="0"/>
              <a:t>Low </a:t>
            </a:r>
            <a:r>
              <a:rPr lang="en-US" dirty="0" err="1"/>
              <a:t>epo</a:t>
            </a:r>
            <a:r>
              <a:rPr lang="en-US" dirty="0"/>
              <a:t>/Renal</a:t>
            </a:r>
          </a:p>
          <a:p>
            <a:r>
              <a:rPr lang="en-US" dirty="0"/>
              <a:t>Hypothyroid</a:t>
            </a:r>
          </a:p>
          <a:p>
            <a:r>
              <a:rPr lang="en-US" dirty="0"/>
              <a:t>BM Invasion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14992" y="4986071"/>
            <a:ext cx="1249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B12/Folate</a:t>
            </a:r>
          </a:p>
          <a:p>
            <a:r>
              <a:rPr lang="en-US" dirty="0"/>
              <a:t>Medication</a:t>
            </a:r>
          </a:p>
          <a:p>
            <a:r>
              <a:rPr lang="en-US" dirty="0"/>
              <a:t>BM Aplasia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45986" y="4986071"/>
            <a:ext cx="16995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Extrinsic to RBC</a:t>
            </a:r>
          </a:p>
          <a:p>
            <a:r>
              <a:rPr lang="en-US" dirty="0"/>
              <a:t> Immune</a:t>
            </a:r>
          </a:p>
          <a:p>
            <a:r>
              <a:rPr lang="en-US" dirty="0"/>
              <a:t> Non-immune</a:t>
            </a:r>
          </a:p>
          <a:p>
            <a:r>
              <a:rPr lang="en-US" u="sng" dirty="0" err="1"/>
              <a:t>Instrinsic</a:t>
            </a:r>
            <a:r>
              <a:rPr lang="en-US" u="sng" dirty="0"/>
              <a:t> to RBC</a:t>
            </a:r>
          </a:p>
          <a:p>
            <a:r>
              <a:rPr lang="en-US" dirty="0"/>
              <a:t> Membrane, </a:t>
            </a:r>
            <a:r>
              <a:rPr lang="en-US" dirty="0" err="1"/>
              <a:t>Hb</a:t>
            </a:r>
            <a:endParaRPr lang="en-US" dirty="0"/>
          </a:p>
          <a:p>
            <a:r>
              <a:rPr lang="en-US" dirty="0"/>
              <a:t> Enzyme</a:t>
            </a:r>
          </a:p>
        </p:txBody>
      </p:sp>
      <p:cxnSp>
        <p:nvCxnSpPr>
          <p:cNvPr id="26" name="Straight Connector 25"/>
          <p:cNvCxnSpPr>
            <a:stCxn id="5" idx="1"/>
          </p:cNvCxnSpPr>
          <p:nvPr/>
        </p:nvCxnSpPr>
        <p:spPr>
          <a:xfrm flipH="1" flipV="1">
            <a:off x="3124201" y="819509"/>
            <a:ext cx="1928003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7502106" y="819508"/>
            <a:ext cx="1928003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6" idx="0"/>
          </p:cNvCxnSpPr>
          <p:nvPr/>
        </p:nvCxnSpPr>
        <p:spPr>
          <a:xfrm>
            <a:off x="3124201" y="819509"/>
            <a:ext cx="0" cy="5434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9420046" y="819509"/>
            <a:ext cx="0" cy="5434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112700" y="2145097"/>
            <a:ext cx="0" cy="3657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3119890" y="3659900"/>
            <a:ext cx="0" cy="3657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 flipV="1">
            <a:off x="977848" y="3076754"/>
            <a:ext cx="91440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4356154" y="3076753"/>
            <a:ext cx="91440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8291425" y="3076752"/>
            <a:ext cx="256032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977848" y="3076752"/>
            <a:ext cx="0" cy="9144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262115" y="3076752"/>
            <a:ext cx="0" cy="9144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8291425" y="3076752"/>
            <a:ext cx="0" cy="9144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10857498" y="3076752"/>
            <a:ext cx="0" cy="9144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7" idx="2"/>
          </p:cNvCxnSpPr>
          <p:nvPr/>
        </p:nvCxnSpPr>
        <p:spPr>
          <a:xfrm flipH="1">
            <a:off x="9420046" y="2130725"/>
            <a:ext cx="10063" cy="96328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86566" y="342454"/>
            <a:ext cx="18852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Approach to Anemia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95875" y="1584502"/>
            <a:ext cx="2022990" cy="10772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u="sng" dirty="0">
                <a:latin typeface="+mn-lt"/>
                <a:cs typeface="Arial" panose="020B0604020202020204" pitchFamily="34" charset="0"/>
              </a:rPr>
              <a:t>Three critical aspects</a:t>
            </a:r>
            <a:r>
              <a:rPr lang="en-US" sz="1600" b="1" dirty="0">
                <a:latin typeface="+mn-lt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Clinical history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CBC/retic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Peripheral smear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342961" y="1622893"/>
            <a:ext cx="1453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(Appropriate)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46889" y="1484394"/>
            <a:ext cx="1724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(Inappropriate)  Production issue</a:t>
            </a:r>
          </a:p>
        </p:txBody>
      </p:sp>
    </p:spTree>
    <p:extLst>
      <p:ext uri="{BB962C8B-B14F-4D97-AF65-F5344CB8AC3E}">
        <p14:creationId xmlns:p14="http://schemas.microsoft.com/office/powerpoint/2010/main" val="43827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Disorders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Management and Treatment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homeostasis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829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 panose="020B0604020202020204" pitchFamily="34" charset="0"/>
              </a:rPr>
              <a:t>Maternal-placental transfer of iron in pregnancy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cs typeface="Arial" panose="020B0604020202020204" pitchFamily="34" charset="0"/>
              </a:rPr>
              <a:t>Iron “endowment” occurs during 3</a:t>
            </a:r>
            <a:r>
              <a:rPr lang="en-US" baseline="30000" dirty="0">
                <a:cs typeface="Arial" panose="020B0604020202020204" pitchFamily="34" charset="0"/>
              </a:rPr>
              <a:t>rd</a:t>
            </a:r>
            <a:r>
              <a:rPr lang="en-US" dirty="0">
                <a:cs typeface="Arial" panose="020B0604020202020204" pitchFamily="34" charset="0"/>
              </a:rPr>
              <a:t> trimester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cs typeface="Arial" panose="020B0604020202020204" pitchFamily="34" charset="0"/>
              </a:rPr>
              <a:t>Even in iron-deficient mothers, placenta will continue to remove iron from mother to support fetal development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cs typeface="Arial" panose="020B0604020202020204" pitchFamily="34" charset="0"/>
              </a:rPr>
              <a:t>Full term infants born with adequate iron stores to last approx. 6 months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cs typeface="Arial" panose="020B0604020202020204" pitchFamily="34" charset="0"/>
              </a:rPr>
              <a:t>Preterm infants at greater risk for iron deficiency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cs typeface="Arial" panose="020B0604020202020204" pitchFamily="34" charset="0"/>
              </a:rPr>
              <a:t>Stores depleted by 3 to 4 months of age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853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cs typeface="Arial" panose="020B0604020202020204" pitchFamily="34" charset="0"/>
              </a:rPr>
              <a:t>Iron distribution in 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825624"/>
            <a:ext cx="4740671" cy="462740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cs typeface="Arial" panose="020B0604020202020204" pitchFamily="34" charset="0"/>
              </a:rPr>
              <a:t>Healthy adults approx. 3-5 grams total body iron</a:t>
            </a:r>
          </a:p>
          <a:p>
            <a:pPr lvl="1">
              <a:spcAft>
                <a:spcPts val="600"/>
              </a:spcAft>
            </a:pPr>
            <a:r>
              <a:rPr lang="en-US" sz="2000" dirty="0">
                <a:cs typeface="Arial" panose="020B0604020202020204" pitchFamily="34" charset="0"/>
              </a:rPr>
              <a:t>Net requirement 1-2 mg</a:t>
            </a:r>
          </a:p>
          <a:p>
            <a:pPr lvl="1">
              <a:spcAft>
                <a:spcPts val="600"/>
              </a:spcAft>
            </a:pPr>
            <a:r>
              <a:rPr lang="en-US" sz="2000" dirty="0">
                <a:cs typeface="Arial" panose="020B0604020202020204" pitchFamily="34" charset="0"/>
              </a:rPr>
              <a:t>Balanced with losses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cs typeface="Arial" panose="020B0604020202020204" pitchFamily="34" charset="0"/>
              </a:rPr>
              <a:t>Majority in RBC’s &amp; bone marrow 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cs typeface="Arial" panose="020B0604020202020204" pitchFamily="34" charset="0"/>
              </a:rPr>
              <a:t>Storage iron in liver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cs typeface="Arial" panose="020B0604020202020204" pitchFamily="34" charset="0"/>
              </a:rPr>
              <a:t>Circulating iron bound to transferrin (0.1% total body iron)</a:t>
            </a:r>
          </a:p>
          <a:p>
            <a:pPr>
              <a:spcAft>
                <a:spcPts val="600"/>
              </a:spcAft>
            </a:pPr>
            <a:r>
              <a:rPr lang="en-US" sz="2400" b="1" dirty="0">
                <a:cs typeface="Arial" panose="020B0604020202020204" pitchFamily="34" charset="0"/>
              </a:rPr>
              <a:t>Children require higher amounts to support growth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" b="24871"/>
          <a:stretch/>
        </p:blipFill>
        <p:spPr>
          <a:xfrm>
            <a:off x="5726847" y="1014754"/>
            <a:ext cx="4979391" cy="54006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12928" y="5767490"/>
            <a:ext cx="809837" cy="455766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81" dirty="0">
                <a:solidFill>
                  <a:schemeClr val="bg1"/>
                </a:solidFill>
              </a:rPr>
              <a:t>Liver </a:t>
            </a:r>
          </a:p>
          <a:p>
            <a:pPr algn="ctr"/>
            <a:r>
              <a:rPr lang="en-US" sz="1181" dirty="0">
                <a:solidFill>
                  <a:schemeClr val="bg1"/>
                </a:solidFill>
              </a:rPr>
              <a:t>(1000 mg)</a:t>
            </a: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10723585" y="3733584"/>
            <a:ext cx="1466735" cy="2033906"/>
          </a:xfrm>
          <a:prstGeom prst="rect">
            <a:avLst/>
          </a:prstGeom>
        </p:spPr>
        <p:txBody>
          <a:bodyPr vert="horz" lIns="77153" tIns="38576" rIns="77153" bIns="3857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From Andrews NC. Iron homeostasis: insights from genetics and animal models. </a:t>
            </a:r>
            <a:r>
              <a:rPr lang="en-US" sz="1200" i="1" dirty="0"/>
              <a:t>Nat Rev Genet. </a:t>
            </a:r>
            <a:r>
              <a:rPr lang="en-US" sz="1200" dirty="0"/>
              <a:t>2000 Dec;1(3):208-17. </a:t>
            </a:r>
            <a:r>
              <a:rPr lang="en-US" sz="1200" dirty="0" err="1"/>
              <a:t>doi</a:t>
            </a:r>
            <a:r>
              <a:rPr lang="en-US" sz="1200" dirty="0"/>
              <a:t>: 10.1038/35042073. © 2000, Macmillan Magazines Ltd. Reprinted with permission.</a:t>
            </a:r>
            <a:endParaRPr lang="en-US" altLang="en-US" sz="800" dirty="0"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1071" y="3313148"/>
            <a:ext cx="1154483" cy="63748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81" dirty="0">
                <a:solidFill>
                  <a:schemeClr val="bg1"/>
                </a:solidFill>
              </a:rPr>
              <a:t>Muscle </a:t>
            </a:r>
          </a:p>
          <a:p>
            <a:pPr algn="ctr"/>
            <a:r>
              <a:rPr lang="en-US" sz="1181" dirty="0">
                <a:solidFill>
                  <a:schemeClr val="bg1"/>
                </a:solidFill>
              </a:rPr>
              <a:t>(Myoglobin)</a:t>
            </a:r>
          </a:p>
          <a:p>
            <a:pPr algn="ctr"/>
            <a:r>
              <a:rPr lang="en-US" sz="1181" dirty="0">
                <a:solidFill>
                  <a:schemeClr val="bg1"/>
                </a:solidFill>
              </a:rPr>
              <a:t>(300 - 1000 mg)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37365" y="5767490"/>
            <a:ext cx="1021433" cy="455766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81" dirty="0">
                <a:solidFill>
                  <a:schemeClr val="bg1"/>
                </a:solidFill>
              </a:rPr>
              <a:t>Macrophages</a:t>
            </a:r>
          </a:p>
          <a:p>
            <a:pPr algn="ctr"/>
            <a:r>
              <a:rPr lang="en-US" sz="1181" dirty="0">
                <a:solidFill>
                  <a:schemeClr val="bg1"/>
                </a:solidFill>
              </a:rPr>
              <a:t>(600 mg)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48848" y="2295826"/>
            <a:ext cx="1629070" cy="63748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81" dirty="0">
                <a:solidFill>
                  <a:schemeClr val="bg1"/>
                </a:solidFill>
              </a:rPr>
              <a:t>Circulating</a:t>
            </a:r>
          </a:p>
          <a:p>
            <a:pPr algn="ctr"/>
            <a:r>
              <a:rPr lang="en-US" sz="1181" dirty="0">
                <a:solidFill>
                  <a:schemeClr val="bg1"/>
                </a:solidFill>
              </a:rPr>
              <a:t>RBC’s </a:t>
            </a:r>
          </a:p>
          <a:p>
            <a:pPr algn="ctr"/>
            <a:r>
              <a:rPr lang="en-US" sz="1181" dirty="0">
                <a:solidFill>
                  <a:schemeClr val="bg1"/>
                </a:solidFill>
              </a:rPr>
              <a:t>(1800 -2700 mg)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30341" y="2588675"/>
            <a:ext cx="1066318" cy="455766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81" dirty="0">
                <a:solidFill>
                  <a:schemeClr val="bg1"/>
                </a:solidFill>
              </a:rPr>
              <a:t>Bone Marrow </a:t>
            </a:r>
          </a:p>
          <a:p>
            <a:pPr algn="ctr"/>
            <a:r>
              <a:rPr lang="en-US" sz="1181" dirty="0">
                <a:solidFill>
                  <a:schemeClr val="bg1"/>
                </a:solidFill>
              </a:rPr>
              <a:t>(300 mg)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8613" y="4101696"/>
            <a:ext cx="907621" cy="63748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81" dirty="0">
                <a:solidFill>
                  <a:schemeClr val="bg1"/>
                </a:solidFill>
              </a:rPr>
              <a:t>Plasma </a:t>
            </a:r>
            <a:br>
              <a:rPr lang="en-US" sz="1181" dirty="0">
                <a:solidFill>
                  <a:schemeClr val="bg1"/>
                </a:solidFill>
              </a:rPr>
            </a:br>
            <a:r>
              <a:rPr lang="en-US" sz="1181" dirty="0">
                <a:solidFill>
                  <a:schemeClr val="bg1"/>
                </a:solidFill>
              </a:rPr>
              <a:t>transferrin </a:t>
            </a:r>
          </a:p>
          <a:p>
            <a:pPr algn="ctr"/>
            <a:r>
              <a:rPr lang="en-US" sz="1181" dirty="0">
                <a:solidFill>
                  <a:schemeClr val="bg1"/>
                </a:solidFill>
              </a:rPr>
              <a:t>(3 mg)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265429" y="1014754"/>
            <a:ext cx="1347590" cy="303351"/>
          </a:xfrm>
          <a:prstGeom prst="rect">
            <a:avLst/>
          </a:prstGeom>
          <a:noFill/>
          <a:ln w="5715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25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3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Iron recycling via macrophages</a:t>
            </a: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6387" name="Tex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57175" indent="-257175">
              <a:spcAft>
                <a:spcPts val="600"/>
              </a:spcAft>
              <a:buFontTx/>
              <a:buChar char="•"/>
              <a:defRPr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Old or damaged RBC’s engulfed by reticuloendothelial macrophages </a:t>
            </a:r>
          </a:p>
          <a:p>
            <a:pPr marL="257175" indent="-257175">
              <a:spcAft>
                <a:spcPts val="600"/>
              </a:spcAft>
              <a:buFontTx/>
              <a:buChar char="•"/>
              <a:defRPr/>
            </a:pP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Heme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released from RBC</a:t>
            </a:r>
          </a:p>
          <a:p>
            <a:pPr marL="257175" indent="-257175">
              <a:spcAft>
                <a:spcPts val="600"/>
              </a:spcAft>
              <a:buFontTx/>
              <a:buChar char="•"/>
              <a:defRPr/>
            </a:pP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Heme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oxygenase releases ferritin </a:t>
            </a:r>
          </a:p>
          <a:p>
            <a:pPr marL="257175" indent="-257175">
              <a:spcAft>
                <a:spcPts val="600"/>
              </a:spcAft>
              <a:buFontTx/>
              <a:buChar char="•"/>
              <a:defRPr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Ferritin exported via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ferroportin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into the plasma</a:t>
            </a:r>
          </a:p>
          <a:p>
            <a:pPr marL="257175" indent="-257175">
              <a:spcAft>
                <a:spcPts val="600"/>
              </a:spcAft>
              <a:buFontTx/>
              <a:buChar char="•"/>
              <a:defRPr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Utilized for erythropoiesis, limits need for additional iron </a:t>
            </a:r>
          </a:p>
          <a:p>
            <a:pPr marL="257175" indent="-257175">
              <a:spcAft>
                <a:spcPts val="600"/>
              </a:spcAft>
              <a:buFontTx/>
              <a:buChar char="•"/>
              <a:defRPr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80" t="17388" r="13580" b="9057"/>
          <a:stretch/>
        </p:blipFill>
        <p:spPr>
          <a:xfrm>
            <a:off x="7422854" y="1739697"/>
            <a:ext cx="2884715" cy="33636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115583" y="4457052"/>
            <a:ext cx="2383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Transferrin transports ferritin to tissues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7622" y="3949112"/>
            <a:ext cx="1448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Ferroportin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79883A-45C8-4E93-BF0F-234B82194D84}"/>
              </a:ext>
            </a:extLst>
          </p:cNvPr>
          <p:cNvSpPr/>
          <p:nvPr/>
        </p:nvSpPr>
        <p:spPr>
          <a:xfrm>
            <a:off x="9189179" y="5103383"/>
            <a:ext cx="28111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Created with ©</a:t>
            </a:r>
            <a:r>
              <a:rPr lang="en-US" sz="1200" dirty="0" err="1">
                <a:solidFill>
                  <a:srgbClr val="000000"/>
                </a:solidFill>
              </a:rPr>
              <a:t>BioRender</a:t>
            </a:r>
            <a:r>
              <a:rPr lang="en-US" sz="1200" dirty="0">
                <a:solidFill>
                  <a:srgbClr val="000000"/>
                </a:solidFill>
              </a:rPr>
              <a:t> - biorender.com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60687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57461" y="3122869"/>
            <a:ext cx="3379636" cy="1816701"/>
            <a:chOff x="1584" y="1296"/>
            <a:chExt cx="1680" cy="2112"/>
          </a:xfrm>
        </p:grpSpPr>
        <p:sp>
          <p:nvSpPr>
            <p:cNvPr id="715780" name="Line 4"/>
            <p:cNvSpPr>
              <a:spLocks noChangeShapeType="1"/>
            </p:cNvSpPr>
            <p:nvPr/>
          </p:nvSpPr>
          <p:spPr bwMode="auto">
            <a:xfrm>
              <a:off x="1584" y="1344"/>
              <a:ext cx="0" cy="20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15781" name="Line 5"/>
            <p:cNvSpPr>
              <a:spLocks noChangeShapeType="1"/>
            </p:cNvSpPr>
            <p:nvPr/>
          </p:nvSpPr>
          <p:spPr bwMode="auto">
            <a:xfrm>
              <a:off x="1584" y="3408"/>
              <a:ext cx="1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15782" name="Line 6"/>
            <p:cNvSpPr>
              <a:spLocks noChangeShapeType="1"/>
            </p:cNvSpPr>
            <p:nvPr/>
          </p:nvSpPr>
          <p:spPr bwMode="auto">
            <a:xfrm>
              <a:off x="3264" y="1296"/>
              <a:ext cx="0" cy="2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715814" name="Rectangle 38"/>
          <p:cNvSpPr>
            <a:spLocks noChangeArrowheads="1"/>
          </p:cNvSpPr>
          <p:nvPr/>
        </p:nvSpPr>
        <p:spPr bwMode="auto">
          <a:xfrm>
            <a:off x="5806679" y="4682393"/>
            <a:ext cx="289323" cy="51435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476356" y="1950639"/>
            <a:ext cx="2097584" cy="742057"/>
            <a:chOff x="716" y="1477"/>
            <a:chExt cx="1392" cy="554"/>
          </a:xfrm>
        </p:grpSpPr>
        <p:sp>
          <p:nvSpPr>
            <p:cNvPr id="715785" name="Text Box 9"/>
            <p:cNvSpPr txBox="1">
              <a:spLocks noChangeArrowheads="1"/>
            </p:cNvSpPr>
            <p:nvPr/>
          </p:nvSpPr>
          <p:spPr bwMode="auto">
            <a:xfrm>
              <a:off x="716" y="1477"/>
              <a:ext cx="139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chemeClr val="bg2">
                      <a:lumMod val="25000"/>
                    </a:schemeClr>
                  </a:solidFill>
                  <a:latin typeface="+mn-lt"/>
                </a:rPr>
                <a:t>Mucosal Surface</a:t>
              </a:r>
            </a:p>
          </p:txBody>
        </p:sp>
        <p:sp>
          <p:nvSpPr>
            <p:cNvPr id="715786" name="Line 10"/>
            <p:cNvSpPr>
              <a:spLocks noChangeShapeType="1"/>
            </p:cNvSpPr>
            <p:nvPr/>
          </p:nvSpPr>
          <p:spPr bwMode="auto">
            <a:xfrm flipH="1">
              <a:off x="1153" y="1723"/>
              <a:ext cx="46" cy="3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000" dirty="0">
                <a:solidFill>
                  <a:schemeClr val="bg2">
                    <a:lumMod val="25000"/>
                  </a:schemeClr>
                </a:solidFill>
                <a:latin typeface="+mn-lt"/>
              </a:endParaRPr>
            </a:p>
          </p:txBody>
        </p:sp>
      </p:grpSp>
      <p:sp>
        <p:nvSpPr>
          <p:cNvPr id="715787" name="Text Box 11"/>
          <p:cNvSpPr txBox="1">
            <a:spLocks noChangeArrowheads="1"/>
          </p:cNvSpPr>
          <p:nvPr/>
        </p:nvSpPr>
        <p:spPr bwMode="auto">
          <a:xfrm>
            <a:off x="4273672" y="3831160"/>
            <a:ext cx="1374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Ferritin</a:t>
            </a:r>
          </a:p>
        </p:txBody>
      </p:sp>
      <p:sp>
        <p:nvSpPr>
          <p:cNvPr id="715791" name="Line 15"/>
          <p:cNvSpPr>
            <a:spLocks noChangeShapeType="1"/>
          </p:cNvSpPr>
          <p:nvPr/>
        </p:nvSpPr>
        <p:spPr bwMode="auto">
          <a:xfrm>
            <a:off x="5951339" y="3332223"/>
            <a:ext cx="0" cy="450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5792" name="Text Box 16"/>
          <p:cNvSpPr txBox="1">
            <a:spLocks noChangeArrowheads="1"/>
          </p:cNvSpPr>
          <p:nvPr/>
        </p:nvSpPr>
        <p:spPr bwMode="auto">
          <a:xfrm>
            <a:off x="4039386" y="1587525"/>
            <a:ext cx="108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</a:t>
            </a:r>
            <a:r>
              <a:rPr lang="en-US" sz="2000" b="1" baseline="30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+3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715793" name="Text Box 17"/>
          <p:cNvSpPr txBox="1">
            <a:spLocks noChangeArrowheads="1"/>
          </p:cNvSpPr>
          <p:nvPr/>
        </p:nvSpPr>
        <p:spPr bwMode="auto">
          <a:xfrm>
            <a:off x="5438646" y="1804797"/>
            <a:ext cx="108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</a:t>
            </a:r>
            <a:r>
              <a:rPr lang="en-US" sz="2000" b="1" baseline="30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+2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715794" name="Line 18"/>
          <p:cNvSpPr>
            <a:spLocks noChangeShapeType="1"/>
          </p:cNvSpPr>
          <p:nvPr/>
        </p:nvSpPr>
        <p:spPr bwMode="auto">
          <a:xfrm rot="6404239" flipH="1" flipV="1">
            <a:off x="5150058" y="1518405"/>
            <a:ext cx="140949" cy="10902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385399" y="4959115"/>
            <a:ext cx="2386905" cy="637579"/>
            <a:chOff x="821" y="2590"/>
            <a:chExt cx="1584" cy="476"/>
          </a:xfrm>
        </p:grpSpPr>
        <p:sp>
          <p:nvSpPr>
            <p:cNvPr id="715801" name="Text Box 25"/>
            <p:cNvSpPr txBox="1">
              <a:spLocks noChangeArrowheads="1"/>
            </p:cNvSpPr>
            <p:nvPr/>
          </p:nvSpPr>
          <p:spPr bwMode="auto">
            <a:xfrm>
              <a:off x="821" y="2813"/>
              <a:ext cx="1584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chemeClr val="bg2">
                      <a:lumMod val="25000"/>
                    </a:schemeClr>
                  </a:solidFill>
                  <a:latin typeface="+mn-lt"/>
                </a:rPr>
                <a:t>Basolateral Surface</a:t>
              </a:r>
            </a:p>
          </p:txBody>
        </p:sp>
        <p:sp>
          <p:nvSpPr>
            <p:cNvPr id="715802" name="Line 26"/>
            <p:cNvSpPr>
              <a:spLocks noChangeShapeType="1"/>
            </p:cNvSpPr>
            <p:nvPr/>
          </p:nvSpPr>
          <p:spPr bwMode="auto">
            <a:xfrm flipV="1">
              <a:off x="1710" y="2590"/>
              <a:ext cx="76" cy="2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000">
                <a:solidFill>
                  <a:schemeClr val="bg2">
                    <a:lumMod val="25000"/>
                  </a:schemeClr>
                </a:solidFill>
                <a:latin typeface="+mn-lt"/>
              </a:endParaRPr>
            </a:p>
          </p:txBody>
        </p:sp>
      </p:grpSp>
      <p:sp>
        <p:nvSpPr>
          <p:cNvPr id="715803" name="Text Box 27"/>
          <p:cNvSpPr txBox="1">
            <a:spLocks noChangeArrowheads="1"/>
          </p:cNvSpPr>
          <p:nvPr/>
        </p:nvSpPr>
        <p:spPr bwMode="auto">
          <a:xfrm>
            <a:off x="6307718" y="4982881"/>
            <a:ext cx="1663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Ferroportin </a:t>
            </a:r>
          </a:p>
        </p:txBody>
      </p:sp>
      <p:sp>
        <p:nvSpPr>
          <p:cNvPr id="715818" name="Line 42"/>
          <p:cNvSpPr>
            <a:spLocks noChangeShapeType="1"/>
          </p:cNvSpPr>
          <p:nvPr/>
        </p:nvSpPr>
        <p:spPr bwMode="auto">
          <a:xfrm>
            <a:off x="5951339" y="4247958"/>
            <a:ext cx="0" cy="3701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5820" name="Line 44"/>
          <p:cNvSpPr>
            <a:spLocks noChangeShapeType="1"/>
          </p:cNvSpPr>
          <p:nvPr/>
        </p:nvSpPr>
        <p:spPr bwMode="auto">
          <a:xfrm>
            <a:off x="6096003" y="5453920"/>
            <a:ext cx="322071" cy="35692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5821" name="Text Box 45"/>
          <p:cNvSpPr txBox="1">
            <a:spLocks noChangeArrowheads="1"/>
          </p:cNvSpPr>
          <p:nvPr/>
        </p:nvSpPr>
        <p:spPr bwMode="auto">
          <a:xfrm>
            <a:off x="6288882" y="5401678"/>
            <a:ext cx="15214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Hephaestin</a:t>
            </a:r>
          </a:p>
        </p:txBody>
      </p:sp>
      <p:sp>
        <p:nvSpPr>
          <p:cNvPr id="715827" name="Text Box 51"/>
          <p:cNvSpPr txBox="1">
            <a:spLocks noChangeArrowheads="1"/>
          </p:cNvSpPr>
          <p:nvPr/>
        </p:nvSpPr>
        <p:spPr bwMode="auto">
          <a:xfrm>
            <a:off x="5402169" y="5208797"/>
            <a:ext cx="108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</a:t>
            </a:r>
            <a:r>
              <a:rPr lang="en-US" sz="2000" b="1" baseline="30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+2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43" name="Text Box 70"/>
          <p:cNvSpPr txBox="1">
            <a:spLocks noChangeArrowheads="1"/>
          </p:cNvSpPr>
          <p:nvPr/>
        </p:nvSpPr>
        <p:spPr bwMode="auto">
          <a:xfrm>
            <a:off x="6211821" y="5810842"/>
            <a:ext cx="28289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Transferrin - bound iron in plasma (Fe</a:t>
            </a:r>
            <a:r>
              <a:rPr lang="en-US" sz="2000" b="1" baseline="30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+3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)</a:t>
            </a:r>
          </a:p>
        </p:txBody>
      </p:sp>
      <p:sp>
        <p:nvSpPr>
          <p:cNvPr id="7" name="Oval 6"/>
          <p:cNvSpPr/>
          <p:nvPr/>
        </p:nvSpPr>
        <p:spPr>
          <a:xfrm>
            <a:off x="5453065" y="3782284"/>
            <a:ext cx="1034059" cy="46567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451442" y="1870310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5864064" y="2093226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27717" y="3917976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2833" y="4010510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979598" y="3835418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144238" y="3978426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 rot="18727708">
            <a:off x="4728259" y="1407291"/>
            <a:ext cx="2844673" cy="2951231"/>
          </a:xfrm>
          <a:custGeom>
            <a:avLst/>
            <a:gdLst>
              <a:gd name="connsiteX0" fmla="*/ 0 w 2457628"/>
              <a:gd name="connsiteY0" fmla="*/ 391773 h 3117882"/>
              <a:gd name="connsiteX1" fmla="*/ 632389 w 2457628"/>
              <a:gd name="connsiteY1" fmla="*/ 7213 h 3117882"/>
              <a:gd name="connsiteX2" fmla="*/ 239282 w 2457628"/>
              <a:gd name="connsiteY2" fmla="*/ 690876 h 3117882"/>
              <a:gd name="connsiteX3" fmla="*/ 683663 w 2457628"/>
              <a:gd name="connsiteY3" fmla="*/ 383228 h 3117882"/>
              <a:gd name="connsiteX4" fmla="*/ 282011 w 2457628"/>
              <a:gd name="connsiteY4" fmla="*/ 947250 h 3117882"/>
              <a:gd name="connsiteX5" fmla="*/ 1025495 w 2457628"/>
              <a:gd name="connsiteY5" fmla="*/ 554143 h 3117882"/>
              <a:gd name="connsiteX6" fmla="*/ 512747 w 2457628"/>
              <a:gd name="connsiteY6" fmla="*/ 1118166 h 3117882"/>
              <a:gd name="connsiteX7" fmla="*/ 1341690 w 2457628"/>
              <a:gd name="connsiteY7" fmla="*/ 699422 h 3117882"/>
              <a:gd name="connsiteX8" fmla="*/ 820396 w 2457628"/>
              <a:gd name="connsiteY8" fmla="*/ 1314719 h 3117882"/>
              <a:gd name="connsiteX9" fmla="*/ 1478422 w 2457628"/>
              <a:gd name="connsiteY9" fmla="*/ 989979 h 3117882"/>
              <a:gd name="connsiteX10" fmla="*/ 940037 w 2457628"/>
              <a:gd name="connsiteY10" fmla="*/ 1836013 h 3117882"/>
              <a:gd name="connsiteX11" fmla="*/ 1657884 w 2457628"/>
              <a:gd name="connsiteY11" fmla="*/ 1323265 h 3117882"/>
              <a:gd name="connsiteX12" fmla="*/ 1170774 w 2457628"/>
              <a:gd name="connsiteY12" fmla="*/ 1972745 h 3117882"/>
              <a:gd name="connsiteX13" fmla="*/ 1811708 w 2457628"/>
              <a:gd name="connsiteY13" fmla="*/ 1613822 h 3117882"/>
              <a:gd name="connsiteX14" fmla="*/ 1222048 w 2457628"/>
              <a:gd name="connsiteY14" fmla="*/ 2194936 h 3117882"/>
              <a:gd name="connsiteX15" fmla="*/ 2059536 w 2457628"/>
              <a:gd name="connsiteY15" fmla="*/ 1801829 h 3117882"/>
              <a:gd name="connsiteX16" fmla="*/ 1452785 w 2457628"/>
              <a:gd name="connsiteY16" fmla="*/ 2502585 h 3117882"/>
              <a:gd name="connsiteX17" fmla="*/ 2025353 w 2457628"/>
              <a:gd name="connsiteY17" fmla="*/ 2288940 h 3117882"/>
              <a:gd name="connsiteX18" fmla="*/ 2281727 w 2457628"/>
              <a:gd name="connsiteY18" fmla="*/ 2177844 h 3117882"/>
              <a:gd name="connsiteX19" fmla="*/ 1538243 w 2457628"/>
              <a:gd name="connsiteY19" fmla="*/ 2904237 h 3117882"/>
              <a:gd name="connsiteX20" fmla="*/ 2452643 w 2457628"/>
              <a:gd name="connsiteY20" fmla="*/ 2476947 h 3117882"/>
              <a:gd name="connsiteX21" fmla="*/ 1837346 w 2457628"/>
              <a:gd name="connsiteY21" fmla="*/ 3117882 h 311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57628" h="3117882">
                <a:moveTo>
                  <a:pt x="0" y="391773"/>
                </a:moveTo>
                <a:cubicBezTo>
                  <a:pt x="296254" y="174567"/>
                  <a:pt x="592509" y="-42638"/>
                  <a:pt x="632389" y="7213"/>
                </a:cubicBezTo>
                <a:cubicBezTo>
                  <a:pt x="672269" y="57064"/>
                  <a:pt x="230736" y="628207"/>
                  <a:pt x="239282" y="690876"/>
                </a:cubicBezTo>
                <a:cubicBezTo>
                  <a:pt x="247828" y="753545"/>
                  <a:pt x="676542" y="340499"/>
                  <a:pt x="683663" y="383228"/>
                </a:cubicBezTo>
                <a:cubicBezTo>
                  <a:pt x="690785" y="425957"/>
                  <a:pt x="225039" y="918764"/>
                  <a:pt x="282011" y="947250"/>
                </a:cubicBezTo>
                <a:cubicBezTo>
                  <a:pt x="338983" y="975736"/>
                  <a:pt x="987039" y="525657"/>
                  <a:pt x="1025495" y="554143"/>
                </a:cubicBezTo>
                <a:cubicBezTo>
                  <a:pt x="1063951" y="582629"/>
                  <a:pt x="460048" y="1093953"/>
                  <a:pt x="512747" y="1118166"/>
                </a:cubicBezTo>
                <a:cubicBezTo>
                  <a:pt x="565446" y="1142379"/>
                  <a:pt x="1290415" y="666663"/>
                  <a:pt x="1341690" y="699422"/>
                </a:cubicBezTo>
                <a:cubicBezTo>
                  <a:pt x="1392965" y="732181"/>
                  <a:pt x="797607" y="1266293"/>
                  <a:pt x="820396" y="1314719"/>
                </a:cubicBezTo>
                <a:cubicBezTo>
                  <a:pt x="843185" y="1363145"/>
                  <a:pt x="1458482" y="903097"/>
                  <a:pt x="1478422" y="989979"/>
                </a:cubicBezTo>
                <a:cubicBezTo>
                  <a:pt x="1498362" y="1076861"/>
                  <a:pt x="910127" y="1780465"/>
                  <a:pt x="940037" y="1836013"/>
                </a:cubicBezTo>
                <a:cubicBezTo>
                  <a:pt x="969947" y="1891561"/>
                  <a:pt x="1619428" y="1300476"/>
                  <a:pt x="1657884" y="1323265"/>
                </a:cubicBezTo>
                <a:cubicBezTo>
                  <a:pt x="1696340" y="1346054"/>
                  <a:pt x="1145137" y="1924319"/>
                  <a:pt x="1170774" y="1972745"/>
                </a:cubicBezTo>
                <a:cubicBezTo>
                  <a:pt x="1196411" y="2021171"/>
                  <a:pt x="1803162" y="1576790"/>
                  <a:pt x="1811708" y="1613822"/>
                </a:cubicBezTo>
                <a:cubicBezTo>
                  <a:pt x="1820254" y="1650854"/>
                  <a:pt x="1180743" y="2163601"/>
                  <a:pt x="1222048" y="2194936"/>
                </a:cubicBezTo>
                <a:cubicBezTo>
                  <a:pt x="1263353" y="2226271"/>
                  <a:pt x="2021080" y="1750554"/>
                  <a:pt x="2059536" y="1801829"/>
                </a:cubicBezTo>
                <a:cubicBezTo>
                  <a:pt x="2097992" y="1853104"/>
                  <a:pt x="1458482" y="2421400"/>
                  <a:pt x="1452785" y="2502585"/>
                </a:cubicBezTo>
                <a:cubicBezTo>
                  <a:pt x="1447088" y="2583770"/>
                  <a:pt x="1887196" y="2343063"/>
                  <a:pt x="2025353" y="2288940"/>
                </a:cubicBezTo>
                <a:cubicBezTo>
                  <a:pt x="2163510" y="2234817"/>
                  <a:pt x="2362912" y="2075295"/>
                  <a:pt x="2281727" y="2177844"/>
                </a:cubicBezTo>
                <a:cubicBezTo>
                  <a:pt x="2200542" y="2280393"/>
                  <a:pt x="1509757" y="2854387"/>
                  <a:pt x="1538243" y="2904237"/>
                </a:cubicBezTo>
                <a:cubicBezTo>
                  <a:pt x="1566729" y="2954087"/>
                  <a:pt x="2402793" y="2441340"/>
                  <a:pt x="2452643" y="2476947"/>
                </a:cubicBezTo>
                <a:cubicBezTo>
                  <a:pt x="2502494" y="2512555"/>
                  <a:pt x="2169920" y="2815218"/>
                  <a:pt x="1837346" y="311788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519">
              <a:solidFill>
                <a:srgbClr val="FFFFFF"/>
              </a:solidFill>
            </a:endParaRPr>
          </a:p>
        </p:txBody>
      </p:sp>
      <p:sp>
        <p:nvSpPr>
          <p:cNvPr id="49" name="Rectangle 12"/>
          <p:cNvSpPr>
            <a:spLocks noChangeArrowheads="1"/>
          </p:cNvSpPr>
          <p:nvPr/>
        </p:nvSpPr>
        <p:spPr bwMode="auto">
          <a:xfrm>
            <a:off x="5813987" y="2486676"/>
            <a:ext cx="209684" cy="75868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6096002" y="3353432"/>
            <a:ext cx="12296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DMT1</a:t>
            </a:r>
          </a:p>
        </p:txBody>
      </p:sp>
      <p:sp>
        <p:nvSpPr>
          <p:cNvPr id="51" name="Line 44"/>
          <p:cNvSpPr>
            <a:spLocks noChangeShapeType="1"/>
          </p:cNvSpPr>
          <p:nvPr/>
        </p:nvSpPr>
        <p:spPr bwMode="auto">
          <a:xfrm flipH="1" flipV="1">
            <a:off x="5965001" y="3142912"/>
            <a:ext cx="146012" cy="21573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2" name="Text Box 25"/>
          <p:cNvSpPr txBox="1">
            <a:spLocks noChangeArrowheads="1"/>
          </p:cNvSpPr>
          <p:nvPr/>
        </p:nvSpPr>
        <p:spPr bwMode="auto">
          <a:xfrm>
            <a:off x="3461475" y="2105246"/>
            <a:ext cx="23869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Ferrireductase</a:t>
            </a:r>
            <a:endParaRPr lang="en-US" sz="16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72072" y="5557285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8534404" y="6134006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461476" y="1433361"/>
            <a:ext cx="3498098" cy="1033769"/>
          </a:xfrm>
          <a:prstGeom prst="rect">
            <a:avLst/>
          </a:prstGeom>
          <a:noFill/>
          <a:ln w="5715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endParaRPr lang="en-US" altLang="en-US" sz="160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Absorption of iron occurs in duodenum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63673D-2E5C-420E-AB84-5A244C526231}"/>
              </a:ext>
            </a:extLst>
          </p:cNvPr>
          <p:cNvSpPr/>
          <p:nvPr/>
        </p:nvSpPr>
        <p:spPr>
          <a:xfrm>
            <a:off x="1881598" y="6043989"/>
            <a:ext cx="4165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Powers JM and O’Brien SH. How I Approach Iron Deficiency and out Anemia. </a:t>
            </a:r>
            <a:r>
              <a:rPr lang="en-US" sz="1200" i="1" dirty="0" err="1">
                <a:solidFill>
                  <a:srgbClr val="000000"/>
                </a:solidFill>
              </a:rPr>
              <a:t>Pediatr</a:t>
            </a:r>
            <a:r>
              <a:rPr lang="en-US" sz="1200" i="1" dirty="0">
                <a:solidFill>
                  <a:srgbClr val="000000"/>
                </a:solidFill>
              </a:rPr>
              <a:t> Blood Cancer. </a:t>
            </a:r>
            <a:r>
              <a:rPr lang="en-US" sz="1200" dirty="0">
                <a:solidFill>
                  <a:srgbClr val="000000"/>
                </a:solidFill>
              </a:rPr>
              <a:t>2018;e27544. © 2018 Wiley Periodicals, Inc. Reprinted with permission.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8076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0.06901 0.3381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1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01 0.33819 L 0.05977 0.46574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" y="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7 0.46574 L 0.20248 0.59907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35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8" grpId="2" animBg="1"/>
      <p:bldP spid="38" grpId="3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57460" y="3122866"/>
            <a:ext cx="3379636" cy="1816701"/>
            <a:chOff x="1584" y="1296"/>
            <a:chExt cx="1680" cy="2112"/>
          </a:xfrm>
        </p:grpSpPr>
        <p:sp>
          <p:nvSpPr>
            <p:cNvPr id="715780" name="Line 4"/>
            <p:cNvSpPr>
              <a:spLocks noChangeShapeType="1"/>
            </p:cNvSpPr>
            <p:nvPr/>
          </p:nvSpPr>
          <p:spPr bwMode="auto">
            <a:xfrm>
              <a:off x="1584" y="1344"/>
              <a:ext cx="0" cy="20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15781" name="Line 5"/>
            <p:cNvSpPr>
              <a:spLocks noChangeShapeType="1"/>
            </p:cNvSpPr>
            <p:nvPr/>
          </p:nvSpPr>
          <p:spPr bwMode="auto">
            <a:xfrm>
              <a:off x="1584" y="3408"/>
              <a:ext cx="1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15782" name="Line 6"/>
            <p:cNvSpPr>
              <a:spLocks noChangeShapeType="1"/>
            </p:cNvSpPr>
            <p:nvPr/>
          </p:nvSpPr>
          <p:spPr bwMode="auto">
            <a:xfrm>
              <a:off x="3264" y="1296"/>
              <a:ext cx="0" cy="2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715814" name="Rectangle 38"/>
          <p:cNvSpPr>
            <a:spLocks noChangeArrowheads="1"/>
          </p:cNvSpPr>
          <p:nvPr/>
        </p:nvSpPr>
        <p:spPr bwMode="auto">
          <a:xfrm>
            <a:off x="5806678" y="4682391"/>
            <a:ext cx="289322" cy="5143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476356" y="1950636"/>
            <a:ext cx="2097584" cy="742057"/>
            <a:chOff x="716" y="1477"/>
            <a:chExt cx="1392" cy="554"/>
          </a:xfrm>
        </p:grpSpPr>
        <p:sp>
          <p:nvSpPr>
            <p:cNvPr id="715785" name="Text Box 9"/>
            <p:cNvSpPr txBox="1">
              <a:spLocks noChangeArrowheads="1"/>
            </p:cNvSpPr>
            <p:nvPr/>
          </p:nvSpPr>
          <p:spPr bwMode="auto">
            <a:xfrm>
              <a:off x="716" y="1477"/>
              <a:ext cx="139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latin typeface="+mn-lt"/>
                </a:rPr>
                <a:t>Mucosal Surface</a:t>
              </a:r>
            </a:p>
          </p:txBody>
        </p:sp>
        <p:sp>
          <p:nvSpPr>
            <p:cNvPr id="715786" name="Line 10"/>
            <p:cNvSpPr>
              <a:spLocks noChangeShapeType="1"/>
            </p:cNvSpPr>
            <p:nvPr/>
          </p:nvSpPr>
          <p:spPr bwMode="auto">
            <a:xfrm flipH="1">
              <a:off x="1153" y="1723"/>
              <a:ext cx="46" cy="3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000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715787" name="Text Box 11"/>
          <p:cNvSpPr txBox="1">
            <a:spLocks noChangeArrowheads="1"/>
          </p:cNvSpPr>
          <p:nvPr/>
        </p:nvSpPr>
        <p:spPr bwMode="auto">
          <a:xfrm>
            <a:off x="4273668" y="3831160"/>
            <a:ext cx="1374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+mn-lt"/>
              </a:rPr>
              <a:t>Ferritin</a:t>
            </a:r>
          </a:p>
        </p:txBody>
      </p:sp>
      <p:sp>
        <p:nvSpPr>
          <p:cNvPr id="715791" name="Line 15"/>
          <p:cNvSpPr>
            <a:spLocks noChangeShapeType="1"/>
          </p:cNvSpPr>
          <p:nvPr/>
        </p:nvSpPr>
        <p:spPr bwMode="auto">
          <a:xfrm>
            <a:off x="5951339" y="3332222"/>
            <a:ext cx="0" cy="450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15792" name="Text Box 16"/>
          <p:cNvSpPr txBox="1">
            <a:spLocks noChangeArrowheads="1"/>
          </p:cNvSpPr>
          <p:nvPr/>
        </p:nvSpPr>
        <p:spPr bwMode="auto">
          <a:xfrm>
            <a:off x="4039383" y="1587525"/>
            <a:ext cx="108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+mn-lt"/>
              </a:rPr>
              <a:t>Fe</a:t>
            </a:r>
            <a:r>
              <a:rPr lang="en-US" sz="2000" b="1" baseline="30000" dirty="0">
                <a:solidFill>
                  <a:srgbClr val="000000"/>
                </a:solidFill>
                <a:latin typeface="+mn-lt"/>
              </a:rPr>
              <a:t>+3</a:t>
            </a:r>
            <a:endParaRPr lang="en-US" sz="2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15793" name="Text Box 17"/>
          <p:cNvSpPr txBox="1">
            <a:spLocks noChangeArrowheads="1"/>
          </p:cNvSpPr>
          <p:nvPr/>
        </p:nvSpPr>
        <p:spPr bwMode="auto">
          <a:xfrm>
            <a:off x="5438643" y="1804798"/>
            <a:ext cx="108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+mn-lt"/>
              </a:rPr>
              <a:t>Fe</a:t>
            </a:r>
            <a:r>
              <a:rPr lang="en-US" sz="2000" b="1" baseline="30000" dirty="0">
                <a:solidFill>
                  <a:srgbClr val="000000"/>
                </a:solidFill>
                <a:latin typeface="+mn-lt"/>
              </a:rPr>
              <a:t>+2</a:t>
            </a:r>
            <a:endParaRPr lang="en-US" sz="2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15794" name="Line 18"/>
          <p:cNvSpPr>
            <a:spLocks noChangeShapeType="1"/>
          </p:cNvSpPr>
          <p:nvPr/>
        </p:nvSpPr>
        <p:spPr bwMode="auto">
          <a:xfrm rot="6404239" flipH="1" flipV="1">
            <a:off x="5150056" y="1518403"/>
            <a:ext cx="140949" cy="10902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385395" y="4959111"/>
            <a:ext cx="2386905" cy="637578"/>
            <a:chOff x="821" y="2590"/>
            <a:chExt cx="1584" cy="476"/>
          </a:xfrm>
        </p:grpSpPr>
        <p:sp>
          <p:nvSpPr>
            <p:cNvPr id="715801" name="Text Box 25"/>
            <p:cNvSpPr txBox="1">
              <a:spLocks noChangeArrowheads="1"/>
            </p:cNvSpPr>
            <p:nvPr/>
          </p:nvSpPr>
          <p:spPr bwMode="auto">
            <a:xfrm>
              <a:off x="821" y="2813"/>
              <a:ext cx="1584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latin typeface="+mn-lt"/>
                </a:rPr>
                <a:t>Basolateral Surface</a:t>
              </a:r>
            </a:p>
          </p:txBody>
        </p:sp>
        <p:sp>
          <p:nvSpPr>
            <p:cNvPr id="715802" name="Line 26"/>
            <p:cNvSpPr>
              <a:spLocks noChangeShapeType="1"/>
            </p:cNvSpPr>
            <p:nvPr/>
          </p:nvSpPr>
          <p:spPr bwMode="auto">
            <a:xfrm flipV="1">
              <a:off x="1710" y="2590"/>
              <a:ext cx="76" cy="2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00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715803" name="Text Box 27"/>
          <p:cNvSpPr txBox="1">
            <a:spLocks noChangeArrowheads="1"/>
          </p:cNvSpPr>
          <p:nvPr/>
        </p:nvSpPr>
        <p:spPr bwMode="auto">
          <a:xfrm>
            <a:off x="6307714" y="4982880"/>
            <a:ext cx="1663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+mn-lt"/>
              </a:rPr>
              <a:t>Ferroportin </a:t>
            </a:r>
          </a:p>
        </p:txBody>
      </p:sp>
      <p:sp>
        <p:nvSpPr>
          <p:cNvPr id="715818" name="Line 42"/>
          <p:cNvSpPr>
            <a:spLocks noChangeShapeType="1"/>
          </p:cNvSpPr>
          <p:nvPr/>
        </p:nvSpPr>
        <p:spPr bwMode="auto">
          <a:xfrm>
            <a:off x="5951339" y="4247957"/>
            <a:ext cx="0" cy="3701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5453063" y="3782280"/>
            <a:ext cx="1034058" cy="46567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451439" y="1870307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5864061" y="2093224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27714" y="3917973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2830" y="4010507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979595" y="3835415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144236" y="3978424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 rot="18727708">
            <a:off x="4728256" y="1407287"/>
            <a:ext cx="2844673" cy="2951231"/>
          </a:xfrm>
          <a:custGeom>
            <a:avLst/>
            <a:gdLst>
              <a:gd name="connsiteX0" fmla="*/ 0 w 2457628"/>
              <a:gd name="connsiteY0" fmla="*/ 391773 h 3117882"/>
              <a:gd name="connsiteX1" fmla="*/ 632389 w 2457628"/>
              <a:gd name="connsiteY1" fmla="*/ 7213 h 3117882"/>
              <a:gd name="connsiteX2" fmla="*/ 239282 w 2457628"/>
              <a:gd name="connsiteY2" fmla="*/ 690876 h 3117882"/>
              <a:gd name="connsiteX3" fmla="*/ 683663 w 2457628"/>
              <a:gd name="connsiteY3" fmla="*/ 383228 h 3117882"/>
              <a:gd name="connsiteX4" fmla="*/ 282011 w 2457628"/>
              <a:gd name="connsiteY4" fmla="*/ 947250 h 3117882"/>
              <a:gd name="connsiteX5" fmla="*/ 1025495 w 2457628"/>
              <a:gd name="connsiteY5" fmla="*/ 554143 h 3117882"/>
              <a:gd name="connsiteX6" fmla="*/ 512747 w 2457628"/>
              <a:gd name="connsiteY6" fmla="*/ 1118166 h 3117882"/>
              <a:gd name="connsiteX7" fmla="*/ 1341690 w 2457628"/>
              <a:gd name="connsiteY7" fmla="*/ 699422 h 3117882"/>
              <a:gd name="connsiteX8" fmla="*/ 820396 w 2457628"/>
              <a:gd name="connsiteY8" fmla="*/ 1314719 h 3117882"/>
              <a:gd name="connsiteX9" fmla="*/ 1478422 w 2457628"/>
              <a:gd name="connsiteY9" fmla="*/ 989979 h 3117882"/>
              <a:gd name="connsiteX10" fmla="*/ 940037 w 2457628"/>
              <a:gd name="connsiteY10" fmla="*/ 1836013 h 3117882"/>
              <a:gd name="connsiteX11" fmla="*/ 1657884 w 2457628"/>
              <a:gd name="connsiteY11" fmla="*/ 1323265 h 3117882"/>
              <a:gd name="connsiteX12" fmla="*/ 1170774 w 2457628"/>
              <a:gd name="connsiteY12" fmla="*/ 1972745 h 3117882"/>
              <a:gd name="connsiteX13" fmla="*/ 1811708 w 2457628"/>
              <a:gd name="connsiteY13" fmla="*/ 1613822 h 3117882"/>
              <a:gd name="connsiteX14" fmla="*/ 1222048 w 2457628"/>
              <a:gd name="connsiteY14" fmla="*/ 2194936 h 3117882"/>
              <a:gd name="connsiteX15" fmla="*/ 2059536 w 2457628"/>
              <a:gd name="connsiteY15" fmla="*/ 1801829 h 3117882"/>
              <a:gd name="connsiteX16" fmla="*/ 1452785 w 2457628"/>
              <a:gd name="connsiteY16" fmla="*/ 2502585 h 3117882"/>
              <a:gd name="connsiteX17" fmla="*/ 2025353 w 2457628"/>
              <a:gd name="connsiteY17" fmla="*/ 2288940 h 3117882"/>
              <a:gd name="connsiteX18" fmla="*/ 2281727 w 2457628"/>
              <a:gd name="connsiteY18" fmla="*/ 2177844 h 3117882"/>
              <a:gd name="connsiteX19" fmla="*/ 1538243 w 2457628"/>
              <a:gd name="connsiteY19" fmla="*/ 2904237 h 3117882"/>
              <a:gd name="connsiteX20" fmla="*/ 2452643 w 2457628"/>
              <a:gd name="connsiteY20" fmla="*/ 2476947 h 3117882"/>
              <a:gd name="connsiteX21" fmla="*/ 1837346 w 2457628"/>
              <a:gd name="connsiteY21" fmla="*/ 3117882 h 311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57628" h="3117882">
                <a:moveTo>
                  <a:pt x="0" y="391773"/>
                </a:moveTo>
                <a:cubicBezTo>
                  <a:pt x="296254" y="174567"/>
                  <a:pt x="592509" y="-42638"/>
                  <a:pt x="632389" y="7213"/>
                </a:cubicBezTo>
                <a:cubicBezTo>
                  <a:pt x="672269" y="57064"/>
                  <a:pt x="230736" y="628207"/>
                  <a:pt x="239282" y="690876"/>
                </a:cubicBezTo>
                <a:cubicBezTo>
                  <a:pt x="247828" y="753545"/>
                  <a:pt x="676542" y="340499"/>
                  <a:pt x="683663" y="383228"/>
                </a:cubicBezTo>
                <a:cubicBezTo>
                  <a:pt x="690785" y="425957"/>
                  <a:pt x="225039" y="918764"/>
                  <a:pt x="282011" y="947250"/>
                </a:cubicBezTo>
                <a:cubicBezTo>
                  <a:pt x="338983" y="975736"/>
                  <a:pt x="987039" y="525657"/>
                  <a:pt x="1025495" y="554143"/>
                </a:cubicBezTo>
                <a:cubicBezTo>
                  <a:pt x="1063951" y="582629"/>
                  <a:pt x="460048" y="1093953"/>
                  <a:pt x="512747" y="1118166"/>
                </a:cubicBezTo>
                <a:cubicBezTo>
                  <a:pt x="565446" y="1142379"/>
                  <a:pt x="1290415" y="666663"/>
                  <a:pt x="1341690" y="699422"/>
                </a:cubicBezTo>
                <a:cubicBezTo>
                  <a:pt x="1392965" y="732181"/>
                  <a:pt x="797607" y="1266293"/>
                  <a:pt x="820396" y="1314719"/>
                </a:cubicBezTo>
                <a:cubicBezTo>
                  <a:pt x="843185" y="1363145"/>
                  <a:pt x="1458482" y="903097"/>
                  <a:pt x="1478422" y="989979"/>
                </a:cubicBezTo>
                <a:cubicBezTo>
                  <a:pt x="1498362" y="1076861"/>
                  <a:pt x="910127" y="1780465"/>
                  <a:pt x="940037" y="1836013"/>
                </a:cubicBezTo>
                <a:cubicBezTo>
                  <a:pt x="969947" y="1891561"/>
                  <a:pt x="1619428" y="1300476"/>
                  <a:pt x="1657884" y="1323265"/>
                </a:cubicBezTo>
                <a:cubicBezTo>
                  <a:pt x="1696340" y="1346054"/>
                  <a:pt x="1145137" y="1924319"/>
                  <a:pt x="1170774" y="1972745"/>
                </a:cubicBezTo>
                <a:cubicBezTo>
                  <a:pt x="1196411" y="2021171"/>
                  <a:pt x="1803162" y="1576790"/>
                  <a:pt x="1811708" y="1613822"/>
                </a:cubicBezTo>
                <a:cubicBezTo>
                  <a:pt x="1820254" y="1650854"/>
                  <a:pt x="1180743" y="2163601"/>
                  <a:pt x="1222048" y="2194936"/>
                </a:cubicBezTo>
                <a:cubicBezTo>
                  <a:pt x="1263353" y="2226271"/>
                  <a:pt x="2021080" y="1750554"/>
                  <a:pt x="2059536" y="1801829"/>
                </a:cubicBezTo>
                <a:cubicBezTo>
                  <a:pt x="2097992" y="1853104"/>
                  <a:pt x="1458482" y="2421400"/>
                  <a:pt x="1452785" y="2502585"/>
                </a:cubicBezTo>
                <a:cubicBezTo>
                  <a:pt x="1447088" y="2583770"/>
                  <a:pt x="1887196" y="2343063"/>
                  <a:pt x="2025353" y="2288940"/>
                </a:cubicBezTo>
                <a:cubicBezTo>
                  <a:pt x="2163510" y="2234817"/>
                  <a:pt x="2362912" y="2075295"/>
                  <a:pt x="2281727" y="2177844"/>
                </a:cubicBezTo>
                <a:cubicBezTo>
                  <a:pt x="2200542" y="2280393"/>
                  <a:pt x="1509757" y="2854387"/>
                  <a:pt x="1538243" y="2904237"/>
                </a:cubicBezTo>
                <a:cubicBezTo>
                  <a:pt x="1566729" y="2954087"/>
                  <a:pt x="2402793" y="2441340"/>
                  <a:pt x="2452643" y="2476947"/>
                </a:cubicBezTo>
                <a:cubicBezTo>
                  <a:pt x="2502494" y="2512555"/>
                  <a:pt x="2169920" y="2815218"/>
                  <a:pt x="1837346" y="311788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9" name="Rectangle 12"/>
          <p:cNvSpPr>
            <a:spLocks noChangeArrowheads="1"/>
          </p:cNvSpPr>
          <p:nvPr/>
        </p:nvSpPr>
        <p:spPr bwMode="auto">
          <a:xfrm>
            <a:off x="5813986" y="2486673"/>
            <a:ext cx="209684" cy="75868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6096000" y="3353431"/>
            <a:ext cx="1229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+mn-lt"/>
              </a:rPr>
              <a:t>DMT1</a:t>
            </a:r>
          </a:p>
        </p:txBody>
      </p:sp>
      <p:sp>
        <p:nvSpPr>
          <p:cNvPr id="51" name="Line 44"/>
          <p:cNvSpPr>
            <a:spLocks noChangeShapeType="1"/>
          </p:cNvSpPr>
          <p:nvPr/>
        </p:nvSpPr>
        <p:spPr bwMode="auto">
          <a:xfrm flipH="1" flipV="1">
            <a:off x="5965000" y="3142909"/>
            <a:ext cx="146012" cy="21573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2" name="Text Box 25"/>
          <p:cNvSpPr txBox="1">
            <a:spLocks noChangeArrowheads="1"/>
          </p:cNvSpPr>
          <p:nvPr/>
        </p:nvSpPr>
        <p:spPr bwMode="auto">
          <a:xfrm>
            <a:off x="3461471" y="2105243"/>
            <a:ext cx="23869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+mn-lt"/>
              </a:rPr>
              <a:t>Ferrireductase</a:t>
            </a:r>
            <a:endParaRPr lang="en-US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Hepcidin</a:t>
            </a:r>
            <a:r>
              <a:rPr lang="en-US" dirty="0"/>
              <a:t> regulates iron absorption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45239" y="5733618"/>
            <a:ext cx="2930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C00000"/>
                </a:solidFill>
                <a:latin typeface="+mn-lt"/>
              </a:rPr>
              <a:t>HEPCIDIN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C00000"/>
                </a:solidFill>
                <a:latin typeface="+mn-lt"/>
              </a:rPr>
              <a:t>limits iron absorption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H="1" flipV="1">
            <a:off x="5964757" y="5271549"/>
            <a:ext cx="203125" cy="46206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Minus 41"/>
          <p:cNvSpPr/>
          <p:nvPr/>
        </p:nvSpPr>
        <p:spPr>
          <a:xfrm>
            <a:off x="5592567" y="5093185"/>
            <a:ext cx="717947" cy="38575"/>
          </a:xfrm>
          <a:prstGeom prst="mathMinus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8" name="Line 64"/>
          <p:cNvSpPr>
            <a:spLocks noChangeShapeType="1"/>
          </p:cNvSpPr>
          <p:nvPr/>
        </p:nvSpPr>
        <p:spPr bwMode="auto">
          <a:xfrm>
            <a:off x="6591623" y="3992250"/>
            <a:ext cx="1793527" cy="134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triangle" w="lg" len="lg"/>
          </a:ln>
          <a:effectLst/>
        </p:spPr>
        <p:txBody>
          <a:bodyPr/>
          <a:lstStyle/>
          <a:p>
            <a:endParaRPr lang="en-US" sz="24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8493425" y="3615454"/>
            <a:ext cx="1677481" cy="830997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en-US" sz="2400" dirty="0">
                <a:solidFill>
                  <a:srgbClr val="FFFFFF"/>
                </a:solidFill>
                <a:latin typeface="+mn-lt"/>
              </a:rPr>
              <a:t>ferritin sloughed 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1394160" y="5271549"/>
            <a:ext cx="2181720" cy="1200329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en-US" sz="2400" dirty="0">
                <a:solidFill>
                  <a:srgbClr val="FFFFFF"/>
                </a:solidFill>
                <a:latin typeface="+mn-lt"/>
              </a:rPr>
              <a:t>iron sufficient, iron-load, inflammation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3729792" y="5922307"/>
            <a:ext cx="1451808" cy="2472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Down Arrow 57"/>
          <p:cNvSpPr/>
          <p:nvPr/>
        </p:nvSpPr>
        <p:spPr bwMode="auto">
          <a:xfrm flipV="1">
            <a:off x="5304759" y="5775219"/>
            <a:ext cx="148305" cy="294179"/>
          </a:xfrm>
          <a:prstGeom prst="downArrow">
            <a:avLst/>
          </a:prstGeom>
          <a:solidFill>
            <a:srgbClr val="C00000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7153" tIns="38576" rIns="77153" bIns="38576" numCol="1" rtlCol="0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881125" y="1251163"/>
            <a:ext cx="2701352" cy="18620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Iron homeostasis regulated by:</a:t>
            </a:r>
          </a:p>
          <a:p>
            <a:pPr marL="119063" indent="-119063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Erythropoietic</a:t>
            </a:r>
            <a:r>
              <a:rPr lang="en-US" altLang="en-US" sz="20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 demand</a:t>
            </a:r>
          </a:p>
          <a:p>
            <a:pPr marL="119063" indent="-119063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Hypoxia</a:t>
            </a:r>
          </a:p>
          <a:p>
            <a:pPr marL="119063" indent="-119063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Total body iron</a:t>
            </a:r>
          </a:p>
        </p:txBody>
      </p:sp>
      <p:sp>
        <p:nvSpPr>
          <p:cNvPr id="59" name="Text Box 9"/>
          <p:cNvSpPr txBox="1">
            <a:spLocks noChangeArrowheads="1"/>
          </p:cNvSpPr>
          <p:nvPr/>
        </p:nvSpPr>
        <p:spPr bwMode="auto">
          <a:xfrm>
            <a:off x="2094779" y="3346026"/>
            <a:ext cx="20975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+mn-lt"/>
              </a:rPr>
              <a:t>Duodenal enterocyte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F4A6C14-8239-429F-BE77-41A6153E9FB2}"/>
              </a:ext>
            </a:extLst>
          </p:cNvPr>
          <p:cNvSpPr/>
          <p:nvPr/>
        </p:nvSpPr>
        <p:spPr>
          <a:xfrm>
            <a:off x="7797067" y="5220468"/>
            <a:ext cx="4165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Powers JM and O’Brien SH. How I Approach Iron Deficiency and out Anemia. </a:t>
            </a:r>
            <a:r>
              <a:rPr lang="en-US" sz="1200" i="1" dirty="0" err="1">
                <a:solidFill>
                  <a:srgbClr val="000000"/>
                </a:solidFill>
              </a:rPr>
              <a:t>Pediatr</a:t>
            </a:r>
            <a:r>
              <a:rPr lang="en-US" sz="1200" i="1" dirty="0">
                <a:solidFill>
                  <a:srgbClr val="000000"/>
                </a:solidFill>
              </a:rPr>
              <a:t> Blood Cancer. </a:t>
            </a:r>
            <a:r>
              <a:rPr lang="en-US" sz="1200" dirty="0">
                <a:solidFill>
                  <a:srgbClr val="000000"/>
                </a:solidFill>
              </a:rPr>
              <a:t>2018;e27544. © 2018 Wiley Periodicals, Inc. Reprinted with permission.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8819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 animBg="1"/>
      <p:bldP spid="48" grpId="0" animBg="1"/>
      <p:bldP spid="55" grpId="0" animBg="1"/>
      <p:bldP spid="56" grpId="0" animBg="1"/>
      <p:bldP spid="58" grpId="0" animBg="1"/>
      <p:bldP spid="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As applicable, 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Iron balance is a paradox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/>
              <a:t>Too little</a:t>
            </a:r>
            <a:r>
              <a:rPr lang="en-US" dirty="0"/>
              <a:t> is bad (</a:t>
            </a:r>
            <a:r>
              <a:rPr lang="en-US" b="1" dirty="0"/>
              <a:t>iron deficiency</a:t>
            </a:r>
            <a:r>
              <a:rPr lang="en-US" dirty="0"/>
              <a:t>)</a:t>
            </a:r>
          </a:p>
          <a:p>
            <a:r>
              <a:rPr lang="en-US" dirty="0"/>
              <a:t>Anemia</a:t>
            </a:r>
          </a:p>
          <a:p>
            <a:pPr>
              <a:spcAft>
                <a:spcPts val="600"/>
              </a:spcAft>
            </a:pPr>
            <a:r>
              <a:rPr lang="en-US" dirty="0"/>
              <a:t>Non-hematologic effects of iron depletion</a:t>
            </a:r>
          </a:p>
          <a:p>
            <a:pPr marL="0" indent="0">
              <a:buNone/>
            </a:pPr>
            <a:r>
              <a:rPr lang="en-US" i="1" dirty="0"/>
              <a:t>Preventive mechanisms:</a:t>
            </a:r>
          </a:p>
          <a:p>
            <a:r>
              <a:rPr lang="en-US" dirty="0"/>
              <a:t>Iron loss minimized (no active excretion of iron from the body)</a:t>
            </a:r>
          </a:p>
          <a:p>
            <a:r>
              <a:rPr lang="en-US" dirty="0"/>
              <a:t>Iron absorption enhanced when iron deficient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/>
              <a:t>Too much</a:t>
            </a:r>
            <a:r>
              <a:rPr lang="en-US" dirty="0"/>
              <a:t> is bad (</a:t>
            </a:r>
            <a:r>
              <a:rPr lang="en-US" b="1" dirty="0"/>
              <a:t>iron overload</a:t>
            </a:r>
            <a:r>
              <a:rPr lang="en-US" dirty="0"/>
              <a:t>)</a:t>
            </a:r>
          </a:p>
          <a:p>
            <a:r>
              <a:rPr lang="en-US" dirty="0"/>
              <a:t>Generates free radicals</a:t>
            </a:r>
          </a:p>
          <a:p>
            <a:pPr>
              <a:spcAft>
                <a:spcPts val="0"/>
              </a:spcAft>
            </a:pPr>
            <a:r>
              <a:rPr lang="en-US" dirty="0"/>
              <a:t>Oxidant injury to cells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spcBef>
                <a:spcPts val="600"/>
              </a:spcBef>
              <a:buNone/>
            </a:pPr>
            <a:r>
              <a:rPr lang="en-US" i="1" dirty="0"/>
              <a:t>Preventive mechanisms:</a:t>
            </a:r>
          </a:p>
          <a:p>
            <a:r>
              <a:rPr lang="en-US" dirty="0"/>
              <a:t>Iron absorption tightly regulated / minimized when sufficient iron </a:t>
            </a:r>
          </a:p>
          <a:p>
            <a:r>
              <a:rPr lang="en-US" dirty="0"/>
              <a:t>Iron in cells/plasma tightly bound to proteins (transferrin, ferritin, </a:t>
            </a:r>
            <a:r>
              <a:rPr lang="en-US" dirty="0" err="1"/>
              <a:t>Hgb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631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Few mechanisms for iron imbalance to occur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77091" y="2919845"/>
            <a:ext cx="5742709" cy="325711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/>
              <a:t>Iron deficiency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Increased iron demands (rapid growth)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Insufficient iron intake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Excessive iron losses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2919845"/>
            <a:ext cx="5715000" cy="325711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/>
              <a:t>Iron overload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Unregulated iron absorption (hereditary hemochromatosis)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Iron loading (transfusions)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1562100" y="1863822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</a:rPr>
              <a:t>There is no mechanism to actively excrete iron from body!</a:t>
            </a:r>
          </a:p>
        </p:txBody>
      </p:sp>
    </p:spTree>
    <p:extLst>
      <p:ext uri="{BB962C8B-B14F-4D97-AF65-F5344CB8AC3E}">
        <p14:creationId xmlns:p14="http://schemas.microsoft.com/office/powerpoint/2010/main" val="1068158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deficiency anemia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866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deficiency anemia – Risk factors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652173"/>
              </p:ext>
            </p:extLst>
          </p:nvPr>
        </p:nvGraphicFramePr>
        <p:xfrm>
          <a:off x="277091" y="1555460"/>
          <a:ext cx="11609388" cy="50760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0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2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3504">
                <a:tc>
                  <a:txBody>
                    <a:bodyPr/>
                    <a:lstStyle/>
                    <a:p>
                      <a:pPr algn="l"/>
                      <a:r>
                        <a:rPr lang="en-US" sz="2400" b="1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Patient population</a:t>
                      </a:r>
                      <a:endParaRPr lang="en-US" sz="2400" b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Prevalence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Primary etiology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O</a:t>
                      </a:r>
                      <a:r>
                        <a:rPr lang="en-US" sz="2400" b="1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ther risk factors</a:t>
                      </a:r>
                      <a:endParaRPr lang="en-US" sz="2400" b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37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Infants,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young children,</a:t>
                      </a:r>
                    </a:p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to </a:t>
                      </a: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4 years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2-3%</a:t>
                      </a:r>
                    </a:p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Higher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in Latino ethnicity, Asian race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Diet (excessive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cow milk, breastfeeding)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Prematurity</a:t>
                      </a:r>
                    </a:p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GI symptoms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37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School age children,</a:t>
                      </a:r>
                    </a:p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5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to </a:t>
                      </a: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10 years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Low (&lt;1%)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Gastrointestinal blood loss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Diet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637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Adolescent males,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10-18 years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Low (&lt;1%)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Gastrointestinal blood loss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Diet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B</a:t>
                      </a:r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lood donation</a:t>
                      </a:r>
                    </a:p>
                    <a:p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6373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Adolescent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females, </a:t>
                      </a:r>
                    </a:p>
                    <a:p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10 to 18 years)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9-16%</a:t>
                      </a:r>
                    </a:p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Higher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in Latino ethnicity, Black race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Menstrual blood loss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Diet</a:t>
                      </a:r>
                    </a:p>
                    <a:p>
                      <a:r>
                        <a:rPr lang="en-US" sz="24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GI</a:t>
                      </a:r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symptoms</a:t>
                      </a:r>
                    </a:p>
                    <a:p>
                      <a:r>
                        <a:rPr lang="en-US" sz="24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Blood donation</a:t>
                      </a:r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77091" y="2098964"/>
            <a:ext cx="3151909" cy="11741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75664" y="2098964"/>
            <a:ext cx="2822863" cy="11741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6370" y="5453862"/>
            <a:ext cx="3151909" cy="11741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74943" y="5453862"/>
            <a:ext cx="2822863" cy="11741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93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cs typeface="Arial" panose="020B0604020202020204" pitchFamily="34" charset="0"/>
              </a:rPr>
              <a:t>Pica: compulsive eating of non-food items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753056" y="5950340"/>
            <a:ext cx="330215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350" i="1" dirty="0">
                <a:solidFill>
                  <a:srgbClr val="FFFFFF"/>
                </a:solidFill>
                <a:latin typeface="Arial" panose="020B0604020202020204" pitchFamily="34" charset="0"/>
                <a:cs typeface="+mn-cs"/>
              </a:rPr>
              <a:t>Photos courtesy of George R. Buchanan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857" y="1400377"/>
            <a:ext cx="9368518" cy="47000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2925" y="1928874"/>
            <a:ext cx="2632708" cy="1200329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+mn-lt"/>
                <a:cs typeface="+mn-cs"/>
              </a:rPr>
              <a:t>Pica seen in patients with: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+mn-lt"/>
                <a:cs typeface="+mn-cs"/>
              </a:rPr>
              <a:t> Iron deficiency</a:t>
            </a:r>
            <a:br>
              <a:rPr lang="en-US" dirty="0">
                <a:solidFill>
                  <a:srgbClr val="000000"/>
                </a:solidFill>
                <a:latin typeface="+mn-lt"/>
                <a:cs typeface="+mn-cs"/>
              </a:rPr>
            </a:br>
            <a:r>
              <a:rPr lang="en-US" dirty="0">
                <a:solidFill>
                  <a:srgbClr val="000000"/>
                </a:solidFill>
                <a:latin typeface="+mn-lt"/>
                <a:cs typeface="+mn-cs"/>
              </a:rPr>
              <a:t> Sickle cell disease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+mn-lt"/>
                <a:cs typeface="+mn-cs"/>
              </a:rPr>
              <a:t> Neurodevelopmental d/o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925" y="3425791"/>
            <a:ext cx="3081157" cy="1200329"/>
          </a:xfrm>
          <a:prstGeom prst="rect">
            <a:avLst/>
          </a:prstGeom>
          <a:solidFill>
            <a:srgbClr val="09299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+mn-lt"/>
              </a:rPr>
              <a:t>Ice, dirt, drywall, cardboard, paper, wipes, erasers, cornstarch, soap, laundry detergent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B5FDF7-E5D8-43EE-B88C-EEFB5C4F4FAC}"/>
              </a:ext>
            </a:extLst>
          </p:cNvPr>
          <p:cNvSpPr/>
          <p:nvPr/>
        </p:nvSpPr>
        <p:spPr>
          <a:xfrm>
            <a:off x="2298329" y="6169709"/>
            <a:ext cx="7498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Powers JM, Buchanan GR. Disorders of Iron Metabolism: New Diagnostic and Treatment Approaches to Iron Deficiency. </a:t>
            </a:r>
            <a:r>
              <a:rPr lang="en-US" sz="1200" i="1" dirty="0" err="1">
                <a:solidFill>
                  <a:srgbClr val="000000"/>
                </a:solidFill>
              </a:rPr>
              <a:t>Hematol</a:t>
            </a:r>
            <a:r>
              <a:rPr lang="en-US" sz="1200" i="1" dirty="0">
                <a:solidFill>
                  <a:srgbClr val="000000"/>
                </a:solidFill>
              </a:rPr>
              <a:t> Oncol Clin North Am. </a:t>
            </a:r>
            <a:r>
              <a:rPr lang="en-US" sz="1200" dirty="0">
                <a:solidFill>
                  <a:srgbClr val="000000"/>
                </a:solidFill>
              </a:rPr>
              <a:t>2019 Jun;33(3):393-408. </a:t>
            </a:r>
            <a:r>
              <a:rPr lang="en-US" sz="1200" dirty="0" err="1">
                <a:solidFill>
                  <a:srgbClr val="000000"/>
                </a:solidFill>
              </a:rPr>
              <a:t>doi</a:t>
            </a:r>
            <a:r>
              <a:rPr lang="en-US" sz="1200" dirty="0">
                <a:solidFill>
                  <a:srgbClr val="000000"/>
                </a:solidFill>
              </a:rPr>
              <a:t>: 10.1016/j.hoc.2019.01.006. © 2019 Elsevier Inc. Used with permission. All rights reserved.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43053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Laboratory values consistent with IDA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941080"/>
              </p:ext>
            </p:extLst>
          </p:nvPr>
        </p:nvGraphicFramePr>
        <p:xfrm>
          <a:off x="1916906" y="1777787"/>
          <a:ext cx="8358188" cy="40185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4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6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89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  <a:cs typeface="Arial" panose="020B0604020202020204" pitchFamily="34" charset="0"/>
                        </a:rPr>
                        <a:t>Iron</a:t>
                      </a:r>
                      <a:r>
                        <a:rPr lang="en-US" sz="1600" b="1" baseline="0" dirty="0">
                          <a:latin typeface="+mn-lt"/>
                          <a:cs typeface="Arial" panose="020B0604020202020204" pitchFamily="34" charset="0"/>
                        </a:rPr>
                        <a:t> Compartment</a:t>
                      </a:r>
                      <a:endParaRPr lang="en-US" sz="16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  <a:cs typeface="Arial" panose="020B0604020202020204" pitchFamily="34" charset="0"/>
                        </a:rPr>
                        <a:t>Conventional Test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  <a:cs typeface="Arial" panose="020B0604020202020204" pitchFamily="34" charset="0"/>
                        </a:rPr>
                        <a:t>Value</a:t>
                      </a:r>
                      <a:r>
                        <a:rPr lang="en-US" sz="1600" b="1" baseline="0" dirty="0">
                          <a:latin typeface="+mn-lt"/>
                          <a:cs typeface="Arial" panose="020B0604020202020204" pitchFamily="34" charset="0"/>
                        </a:rPr>
                        <a:t> suggestive of IDA</a:t>
                      </a:r>
                      <a:endParaRPr lang="en-US" sz="16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89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Storage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Serum ferritin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&lt; 15 mg/L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896">
                <a:tc rowSpan="4"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Plasma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Serum iron (Fe)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&lt; 40 mg/</a:t>
                      </a:r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dL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896">
                <a:tc vMerge="1"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Total iron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 binding capacity (TIBC)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&gt; 400-425 mg/</a:t>
                      </a:r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dL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896">
                <a:tc vMerge="1"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Transferrin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 saturation (Fe/TIBC)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&lt; 15%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896">
                <a:tc vMerge="1"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Soluble transferrin receptor (</a:t>
                      </a:r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sTfr</a:t>
                      </a:r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&gt; 35 </a:t>
                      </a:r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nmol</a:t>
                      </a:r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/L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89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RBC’s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Hemoglobin concentration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baseline="0" dirty="0" err="1">
                          <a:latin typeface="+mn-lt"/>
                          <a:cs typeface="Arial" panose="020B0604020202020204" pitchFamily="34" charset="0"/>
                        </a:rPr>
                        <a:t>Hgb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&lt; 11 g/</a:t>
                      </a:r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 (increases with age)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896">
                <a:tc>
                  <a:txBody>
                    <a:bodyPr/>
                    <a:lstStyle/>
                    <a:p>
                      <a:endParaRPr lang="en-US" sz="16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Mean corpuscular volume (MCV)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&lt; 70 </a:t>
                      </a:r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fl</a:t>
                      </a:r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 (increases with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 age)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896"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Red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 cell distribution width (RDW)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&gt; 16%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7844"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Reticulocyte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 hemoglobin equivalent (Ret-He) or content (</a:t>
                      </a:r>
                      <a:r>
                        <a:rPr lang="en-US" sz="1600" baseline="0" dirty="0" err="1">
                          <a:latin typeface="+mn-lt"/>
                          <a:cs typeface="Arial" panose="020B0604020202020204" pitchFamily="34" charset="0"/>
                        </a:rPr>
                        <a:t>CHr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&lt; 26 </a:t>
                      </a:r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pg</a:t>
                      </a:r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(also low in thalassemia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 trait)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89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Hepcidin</a:t>
                      </a:r>
                      <a:r>
                        <a:rPr lang="en-US" sz="1600" baseline="0" dirty="0">
                          <a:latin typeface="+mn-lt"/>
                          <a:cs typeface="Arial" panose="020B0604020202020204" pitchFamily="34" charset="0"/>
                        </a:rPr>
                        <a:t> (serum or urine)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Reduced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81400" y="2298950"/>
            <a:ext cx="6693694" cy="1663451"/>
          </a:xfrm>
          <a:prstGeom prst="rect">
            <a:avLst/>
          </a:prstGeom>
          <a:noFill/>
          <a:ln w="5715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25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895601" y="5859218"/>
            <a:ext cx="7496175" cy="69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Arial" pitchFamily="34" charset="0"/>
              </a:defRPr>
            </a:lvl5pPr>
            <a:lvl6pPr marL="385785"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Arial" pitchFamily="34" charset="0"/>
              </a:defRPr>
            </a:lvl6pPr>
            <a:lvl7pPr marL="771571"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Arial" pitchFamily="34" charset="0"/>
              </a:defRPr>
            </a:lvl7pPr>
            <a:lvl8pPr marL="1157356"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Arial" pitchFamily="34" charset="0"/>
              </a:defRPr>
            </a:lvl8pPr>
            <a:lvl9pPr marL="1543141" algn="ctr" rtl="0" eaLnBrk="0" fontAlgn="base" hangingPunct="0">
              <a:spcBef>
                <a:spcPct val="0"/>
              </a:spcBef>
              <a:spcAft>
                <a:spcPct val="0"/>
              </a:spcAft>
              <a:defRPr sz="3713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sz="2400" b="1" i="1" kern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Anemia is the final stage of iron deficiency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3304" y="2394107"/>
            <a:ext cx="2016297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+mn-lt"/>
                <a:cs typeface="+mn-cs"/>
              </a:rPr>
              <a:t>Ferritin</a:t>
            </a:r>
            <a:r>
              <a:rPr lang="en-US" dirty="0">
                <a:solidFill>
                  <a:srgbClr val="000000"/>
                </a:solidFill>
                <a:latin typeface="+mn-lt"/>
                <a:cs typeface="+mn-cs"/>
              </a:rPr>
              <a:t> is most important iron parameter</a:t>
            </a:r>
          </a:p>
        </p:txBody>
      </p:sp>
    </p:spTree>
    <p:extLst>
      <p:ext uri="{BB962C8B-B14F-4D97-AF65-F5344CB8AC3E}">
        <p14:creationId xmlns:p14="http://schemas.microsoft.com/office/powerpoint/2010/main" val="413676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3E-6 -1.48148E-6 L 0.00062 0.2324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1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529" y="1401347"/>
            <a:ext cx="10741370" cy="4562475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94657" y="2567279"/>
            <a:ext cx="3211286" cy="2046714"/>
          </a:xfrm>
          <a:prstGeom prst="rect">
            <a:avLst/>
          </a:prstGeom>
          <a:solidFill>
            <a:srgbClr val="FFCFAF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latin typeface="+mn-lt"/>
                <a:cs typeface="+mn-cs"/>
              </a:rPr>
              <a:t>Hallmarks of IDA</a:t>
            </a:r>
          </a:p>
          <a:p>
            <a:pPr marL="350838" indent="-350838">
              <a:spcBef>
                <a:spcPts val="600"/>
              </a:spcBef>
              <a:buFontTx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+mn-lt"/>
                <a:cs typeface="+mn-cs"/>
              </a:rPr>
              <a:t>Hypochromia</a:t>
            </a:r>
            <a:r>
              <a:rPr lang="en-US" sz="2800" dirty="0">
                <a:solidFill>
                  <a:srgbClr val="000000"/>
                </a:solidFill>
                <a:latin typeface="+mn-lt"/>
                <a:cs typeface="+mn-cs"/>
              </a:rPr>
              <a:t> </a:t>
            </a:r>
          </a:p>
          <a:p>
            <a:pPr marL="350838" indent="-350838">
              <a:spcBef>
                <a:spcPts val="600"/>
              </a:spcBef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+mn-lt"/>
                <a:cs typeface="+mn-cs"/>
              </a:rPr>
              <a:t>Microcytosis</a:t>
            </a:r>
          </a:p>
          <a:p>
            <a:pPr marL="350838" indent="-350838">
              <a:spcBef>
                <a:spcPts val="600"/>
              </a:spcBef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+mn-lt"/>
                <a:cs typeface="+mn-cs"/>
              </a:rPr>
              <a:t>Thrombocytosis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deficiency anemia – Peripheral smear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C46460-2945-4B32-983D-F2B29C94FBC7}"/>
              </a:ext>
            </a:extLst>
          </p:cNvPr>
          <p:cNvSpPr/>
          <p:nvPr/>
        </p:nvSpPr>
        <p:spPr>
          <a:xfrm>
            <a:off x="2298329" y="6169709"/>
            <a:ext cx="7498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Powers JM, Buchanan GR. Disorders of Iron Metabolism: New Diagnostic and Treatment Approaches to Iron Deficiency. </a:t>
            </a:r>
            <a:r>
              <a:rPr lang="en-US" sz="1200" i="1" dirty="0" err="1">
                <a:solidFill>
                  <a:srgbClr val="000000"/>
                </a:solidFill>
              </a:rPr>
              <a:t>Hematol</a:t>
            </a:r>
            <a:r>
              <a:rPr lang="en-US" sz="1200" i="1" dirty="0">
                <a:solidFill>
                  <a:srgbClr val="000000"/>
                </a:solidFill>
              </a:rPr>
              <a:t> Oncol Clin North Am. </a:t>
            </a:r>
            <a:r>
              <a:rPr lang="en-US" sz="1200" dirty="0">
                <a:solidFill>
                  <a:srgbClr val="000000"/>
                </a:solidFill>
              </a:rPr>
              <a:t>2019 Jun;33(3):393-408. </a:t>
            </a:r>
            <a:r>
              <a:rPr lang="en-US" sz="1200" dirty="0" err="1">
                <a:solidFill>
                  <a:srgbClr val="000000"/>
                </a:solidFill>
              </a:rPr>
              <a:t>doi</a:t>
            </a:r>
            <a:r>
              <a:rPr lang="en-US" sz="1200" dirty="0">
                <a:solidFill>
                  <a:srgbClr val="000000"/>
                </a:solidFill>
              </a:rPr>
              <a:t>: 10.1016/j.hoc.2019.01.006. © 2019 Elsevier Inc. Used with permission. All rights reserved.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32116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algn="l">
              <a:defRPr/>
            </a:pPr>
            <a:r>
              <a:rPr lang="en-US" dirty="0">
                <a:cs typeface="Times New Roman" pitchFamily="18" charset="0"/>
              </a:rPr>
              <a:t>Reasons for “persistent” IDA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Incorrect diagnosis </a:t>
            </a:r>
          </a:p>
          <a:p>
            <a:pPr mar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Persistence of etiology (low iron diet, ongoing blood loss)</a:t>
            </a:r>
          </a:p>
          <a:p>
            <a:pPr mar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Insufficient iron dose (dosing incorrect, duration too short)	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Non-adherence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Malabsorption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Rarely primary etiology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Inflammation/underlying GI condition		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Very rare genetic condition (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  <a:sym typeface="Wingdings" panose="05000000000000000000" pitchFamily="2" charset="2"/>
              </a:rPr>
              <a:t>Iron Refractory Iron Deficiency Anemia)</a:t>
            </a:r>
            <a:endParaRPr lang="en-US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52375" indent="-220657">
              <a:spcBef>
                <a:spcPts val="600"/>
              </a:spcBef>
              <a:spcAft>
                <a:spcPts val="600"/>
              </a:spcAft>
            </a:pPr>
            <a:endParaRPr lang="en-US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2637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Iron deficiency anemia – Correct 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Iron-rich diet</a:t>
            </a:r>
          </a:p>
          <a:p>
            <a:pPr lvl="1"/>
            <a:r>
              <a:rPr lang="en-US" sz="2800" dirty="0"/>
              <a:t>Meat, liver, beans (black beans or lentils)</a:t>
            </a:r>
          </a:p>
          <a:p>
            <a:pPr lvl="1"/>
            <a:r>
              <a:rPr lang="en-US" sz="2800" dirty="0"/>
              <a:t>Avoidance of tannins (tea), limitation of milk products</a:t>
            </a:r>
          </a:p>
          <a:p>
            <a:pPr lvl="1"/>
            <a:endParaRPr lang="en-US" sz="2800" dirty="0"/>
          </a:p>
          <a:p>
            <a:r>
              <a:rPr lang="en-US" sz="3200" dirty="0"/>
              <a:t>Minimize blood loss</a:t>
            </a:r>
          </a:p>
          <a:p>
            <a:pPr lvl="1"/>
            <a:r>
              <a:rPr lang="en-US" sz="2800" dirty="0"/>
              <a:t>Hormonal therapy for menstrual blood loss</a:t>
            </a:r>
          </a:p>
          <a:p>
            <a:pPr lvl="1"/>
            <a:r>
              <a:rPr lang="en-US" sz="2800" dirty="0"/>
              <a:t>Treatment of underlying GI disease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06560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1" y="365125"/>
            <a:ext cx="11765973" cy="1325563"/>
          </a:xfrm>
        </p:spPr>
        <p:txBody>
          <a:bodyPr/>
          <a:lstStyle/>
          <a:p>
            <a:pPr algn="l"/>
            <a:r>
              <a:rPr lang="en-US" dirty="0"/>
              <a:t>Iron deficiency anemia - Oral iron is standard of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Iron therapy/supplementation </a:t>
            </a:r>
          </a:p>
          <a:p>
            <a:pPr lvl="1"/>
            <a:r>
              <a:rPr lang="en-US" dirty="0"/>
              <a:t>Ferrous sulfate (iron salt)</a:t>
            </a:r>
          </a:p>
          <a:p>
            <a:pPr lvl="1"/>
            <a:r>
              <a:rPr lang="en-US" dirty="0"/>
              <a:t>Once daily dosing; Specific dose variable – studies lacking </a:t>
            </a:r>
          </a:p>
          <a:p>
            <a:pPr lvl="1"/>
            <a:r>
              <a:rPr lang="en-US" u="sng" dirty="0"/>
              <a:t>Minimum</a:t>
            </a:r>
            <a:r>
              <a:rPr lang="en-US" dirty="0"/>
              <a:t> 3 months of therapy</a:t>
            </a:r>
          </a:p>
          <a:p>
            <a:r>
              <a:rPr lang="en-US" dirty="0"/>
              <a:t>Standard time points for assessment</a:t>
            </a:r>
          </a:p>
          <a:p>
            <a:pPr lvl="1"/>
            <a:r>
              <a:rPr lang="en-US" dirty="0"/>
              <a:t>Baseline (diagnosis, initiation of therapy)</a:t>
            </a:r>
          </a:p>
          <a:p>
            <a:pPr lvl="1"/>
            <a:r>
              <a:rPr lang="en-US" dirty="0"/>
              <a:t>1 week (severe patients only, assess initial response - </a:t>
            </a:r>
            <a:r>
              <a:rPr lang="en-US" i="1" dirty="0" err="1"/>
              <a:t>reticulocytosis</a:t>
            </a:r>
            <a:r>
              <a:rPr lang="en-US" i="1" dirty="0"/>
              <a:t>)</a:t>
            </a:r>
          </a:p>
          <a:p>
            <a:pPr lvl="1"/>
            <a:r>
              <a:rPr lang="en-US" dirty="0"/>
              <a:t>1 month (assess hemoglobin increment: CBC +/- retic, </a:t>
            </a:r>
            <a:r>
              <a:rPr lang="en-US" i="1" dirty="0"/>
              <a:t>ideally anemia resolved</a:t>
            </a:r>
            <a:r>
              <a:rPr lang="en-US" dirty="0"/>
              <a:t>)</a:t>
            </a:r>
            <a:endParaRPr lang="en-US" b="1" dirty="0"/>
          </a:p>
          <a:p>
            <a:pPr lvl="1"/>
            <a:r>
              <a:rPr lang="en-US" dirty="0"/>
              <a:t>3 months (potentially assess if able to stop therapy: CBC/retic, ferritin)</a:t>
            </a:r>
            <a:endParaRPr lang="en-US" b="1" dirty="0"/>
          </a:p>
          <a:p>
            <a:pPr lvl="1"/>
            <a:r>
              <a:rPr lang="en-US" b="1" dirty="0"/>
              <a:t>Anemia corrects prior to changes in iron parameters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74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ABP Domains covered in this talk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572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The </a:t>
            </a:r>
            <a:r>
              <a:rPr lang="en-US" altLang="en-US" dirty="0" err="1"/>
              <a:t>erythron</a:t>
            </a:r>
            <a:endParaRPr lang="en-US" altLang="en-US" dirty="0"/>
          </a:p>
          <a:p>
            <a:pPr lvl="2" indent="-3429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Developmental changes of the </a:t>
            </a:r>
            <a:r>
              <a:rPr lang="en-US" altLang="en-US" dirty="0" err="1"/>
              <a:t>erythron</a:t>
            </a:r>
            <a:r>
              <a:rPr lang="en-US" altLang="en-US" dirty="0"/>
              <a:t>, normal erythrocytes, erythrocyte physiology</a:t>
            </a:r>
          </a:p>
          <a:p>
            <a:pPr lvl="2" indent="-3429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Approach to anemia</a:t>
            </a:r>
          </a:p>
          <a:p>
            <a:pPr marL="400050" indent="-4572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Iron disorders</a:t>
            </a:r>
          </a:p>
          <a:p>
            <a:pPr lvl="2" indent="-3429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Iron deficiency anemia</a:t>
            </a:r>
          </a:p>
          <a:p>
            <a:pPr lvl="2" indent="-3429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Anemia of chronic disease and disorders of iron metabolism</a:t>
            </a:r>
          </a:p>
          <a:p>
            <a:pPr lvl="2" indent="-3429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 err="1"/>
              <a:t>Transfusional</a:t>
            </a:r>
            <a:r>
              <a:rPr lang="en-US" altLang="en-US" dirty="0"/>
              <a:t> and congenital iron overload</a:t>
            </a:r>
          </a:p>
          <a:p>
            <a:pPr marL="400050" indent="-4572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Megaloblastic anemia</a:t>
            </a:r>
          </a:p>
          <a:p>
            <a:pPr lvl="2" indent="-3429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Nutritional deficiencies: folate and B12</a:t>
            </a:r>
          </a:p>
          <a:p>
            <a:pPr lvl="2" indent="-3429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/>
              <a:t>Metabolic disorders and drugs</a:t>
            </a:r>
          </a:p>
          <a:p>
            <a:pPr marL="400050" indent="-45720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en-US" dirty="0" err="1"/>
              <a:t>Erythrocytosis</a:t>
            </a:r>
            <a:r>
              <a:rPr lang="en-US" altLang="en-US" dirty="0"/>
              <a:t> (primary or secondary)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Iron Refractory Iron Deficiency Anemia (IRIDA)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AR mutations in the TMPRSS6 gene, extremely rare</a:t>
            </a:r>
          </a:p>
          <a:p>
            <a:pPr lvl="1"/>
            <a:r>
              <a:rPr lang="en-US" sz="2800" dirty="0"/>
              <a:t>Upregulation of </a:t>
            </a:r>
            <a:r>
              <a:rPr lang="en-US" sz="2800" dirty="0" err="1"/>
              <a:t>hepcidin</a:t>
            </a:r>
            <a:endParaRPr lang="en-US" sz="2800" dirty="0"/>
          </a:p>
          <a:p>
            <a:pPr lvl="1"/>
            <a:endParaRPr lang="en-US" sz="2800" dirty="0"/>
          </a:p>
          <a:p>
            <a:r>
              <a:rPr lang="en-US" sz="3200" dirty="0"/>
              <a:t>Key clinical features</a:t>
            </a:r>
          </a:p>
          <a:p>
            <a:pPr lvl="1"/>
            <a:r>
              <a:rPr lang="en-US" sz="2800" dirty="0"/>
              <a:t>Persistent moderate IDA, congenital onset</a:t>
            </a:r>
          </a:p>
          <a:p>
            <a:pPr lvl="1"/>
            <a:r>
              <a:rPr lang="en-US" sz="2800" dirty="0"/>
              <a:t>Severe </a:t>
            </a:r>
            <a:r>
              <a:rPr lang="en-US" sz="2800" dirty="0" err="1"/>
              <a:t>microcytosis</a:t>
            </a:r>
            <a:r>
              <a:rPr lang="en-US" sz="2800" dirty="0"/>
              <a:t> (MCV 50-60 </a:t>
            </a:r>
            <a:r>
              <a:rPr lang="en-US" sz="2800" dirty="0" err="1"/>
              <a:t>fL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Poor oral iron absorption </a:t>
            </a:r>
            <a:r>
              <a:rPr lang="en-US" sz="2800" dirty="0">
                <a:sym typeface="Wingdings" panose="05000000000000000000" pitchFamily="2" charset="2"/>
              </a:rPr>
              <a:t> not responsive to oral iron </a:t>
            </a:r>
            <a:r>
              <a:rPr lang="en-US" sz="2800" dirty="0" err="1">
                <a:sym typeface="Wingdings" panose="05000000000000000000" pitchFamily="2" charset="2"/>
              </a:rPr>
              <a:t>tx</a:t>
            </a:r>
            <a:endParaRPr lang="en-US" sz="2800" dirty="0">
              <a:sym typeface="Wingdings" panose="05000000000000000000" pitchFamily="2" charset="2"/>
            </a:endParaRPr>
          </a:p>
          <a:p>
            <a:pPr lvl="1"/>
            <a:r>
              <a:rPr lang="en-US" sz="2800" dirty="0">
                <a:sym typeface="Wingdings" panose="05000000000000000000" pitchFamily="2" charset="2"/>
              </a:rPr>
              <a:t>“Fail” oral iron challenge</a:t>
            </a:r>
            <a:endParaRPr lang="en-US" sz="2800" dirty="0"/>
          </a:p>
          <a:p>
            <a:pPr lvl="1"/>
            <a:r>
              <a:rPr lang="en-US" sz="2800" dirty="0"/>
              <a:t>Blunted response to IV iron (may be overcome by high doses)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748904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57460" y="3122866"/>
            <a:ext cx="3379636" cy="1816701"/>
            <a:chOff x="1584" y="1296"/>
            <a:chExt cx="1680" cy="2112"/>
          </a:xfrm>
        </p:grpSpPr>
        <p:sp>
          <p:nvSpPr>
            <p:cNvPr id="715780" name="Line 4"/>
            <p:cNvSpPr>
              <a:spLocks noChangeShapeType="1"/>
            </p:cNvSpPr>
            <p:nvPr/>
          </p:nvSpPr>
          <p:spPr bwMode="auto">
            <a:xfrm>
              <a:off x="1584" y="1344"/>
              <a:ext cx="0" cy="20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15781" name="Line 5"/>
            <p:cNvSpPr>
              <a:spLocks noChangeShapeType="1"/>
            </p:cNvSpPr>
            <p:nvPr/>
          </p:nvSpPr>
          <p:spPr bwMode="auto">
            <a:xfrm>
              <a:off x="1584" y="3408"/>
              <a:ext cx="1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15782" name="Line 6"/>
            <p:cNvSpPr>
              <a:spLocks noChangeShapeType="1"/>
            </p:cNvSpPr>
            <p:nvPr/>
          </p:nvSpPr>
          <p:spPr bwMode="auto">
            <a:xfrm>
              <a:off x="3264" y="1296"/>
              <a:ext cx="0" cy="2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715814" name="Rectangle 38"/>
          <p:cNvSpPr>
            <a:spLocks noChangeArrowheads="1"/>
          </p:cNvSpPr>
          <p:nvPr/>
        </p:nvSpPr>
        <p:spPr bwMode="auto">
          <a:xfrm>
            <a:off x="5806678" y="4682391"/>
            <a:ext cx="289322" cy="5143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476356" y="1950636"/>
            <a:ext cx="2097584" cy="742057"/>
            <a:chOff x="716" y="1477"/>
            <a:chExt cx="1392" cy="554"/>
          </a:xfrm>
        </p:grpSpPr>
        <p:sp>
          <p:nvSpPr>
            <p:cNvPr id="715785" name="Text Box 9"/>
            <p:cNvSpPr txBox="1">
              <a:spLocks noChangeArrowheads="1"/>
            </p:cNvSpPr>
            <p:nvPr/>
          </p:nvSpPr>
          <p:spPr bwMode="auto">
            <a:xfrm>
              <a:off x="716" y="1477"/>
              <a:ext cx="139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latin typeface="+mn-lt"/>
                </a:rPr>
                <a:t>Mucosal Surface</a:t>
              </a:r>
            </a:p>
          </p:txBody>
        </p:sp>
        <p:sp>
          <p:nvSpPr>
            <p:cNvPr id="715786" name="Line 10"/>
            <p:cNvSpPr>
              <a:spLocks noChangeShapeType="1"/>
            </p:cNvSpPr>
            <p:nvPr/>
          </p:nvSpPr>
          <p:spPr bwMode="auto">
            <a:xfrm flipH="1">
              <a:off x="1153" y="1723"/>
              <a:ext cx="46" cy="3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000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715787" name="Text Box 11"/>
          <p:cNvSpPr txBox="1">
            <a:spLocks noChangeArrowheads="1"/>
          </p:cNvSpPr>
          <p:nvPr/>
        </p:nvSpPr>
        <p:spPr bwMode="auto">
          <a:xfrm>
            <a:off x="4273668" y="3831160"/>
            <a:ext cx="1374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+mn-lt"/>
              </a:rPr>
              <a:t>Ferritin</a:t>
            </a:r>
          </a:p>
        </p:txBody>
      </p:sp>
      <p:sp>
        <p:nvSpPr>
          <p:cNvPr id="715791" name="Line 15"/>
          <p:cNvSpPr>
            <a:spLocks noChangeShapeType="1"/>
          </p:cNvSpPr>
          <p:nvPr/>
        </p:nvSpPr>
        <p:spPr bwMode="auto">
          <a:xfrm>
            <a:off x="5951339" y="3332222"/>
            <a:ext cx="0" cy="450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15792" name="Text Box 16"/>
          <p:cNvSpPr txBox="1">
            <a:spLocks noChangeArrowheads="1"/>
          </p:cNvSpPr>
          <p:nvPr/>
        </p:nvSpPr>
        <p:spPr bwMode="auto">
          <a:xfrm>
            <a:off x="4039383" y="1587525"/>
            <a:ext cx="108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+mn-lt"/>
              </a:rPr>
              <a:t>Fe</a:t>
            </a:r>
            <a:r>
              <a:rPr lang="en-US" sz="2000" b="1" baseline="30000" dirty="0">
                <a:solidFill>
                  <a:srgbClr val="000000"/>
                </a:solidFill>
                <a:latin typeface="+mn-lt"/>
              </a:rPr>
              <a:t>+3</a:t>
            </a:r>
            <a:endParaRPr lang="en-US" sz="2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15793" name="Text Box 17"/>
          <p:cNvSpPr txBox="1">
            <a:spLocks noChangeArrowheads="1"/>
          </p:cNvSpPr>
          <p:nvPr/>
        </p:nvSpPr>
        <p:spPr bwMode="auto">
          <a:xfrm>
            <a:off x="5438643" y="1804798"/>
            <a:ext cx="108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+mn-lt"/>
              </a:rPr>
              <a:t>Fe</a:t>
            </a:r>
            <a:r>
              <a:rPr lang="en-US" sz="2000" b="1" baseline="30000" dirty="0">
                <a:solidFill>
                  <a:srgbClr val="000000"/>
                </a:solidFill>
                <a:latin typeface="+mn-lt"/>
              </a:rPr>
              <a:t>+2</a:t>
            </a:r>
            <a:endParaRPr lang="en-US" sz="2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15794" name="Line 18"/>
          <p:cNvSpPr>
            <a:spLocks noChangeShapeType="1"/>
          </p:cNvSpPr>
          <p:nvPr/>
        </p:nvSpPr>
        <p:spPr bwMode="auto">
          <a:xfrm rot="6404239" flipH="1" flipV="1">
            <a:off x="5150056" y="1518403"/>
            <a:ext cx="140949" cy="10902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385395" y="4959111"/>
            <a:ext cx="2386905" cy="637578"/>
            <a:chOff x="821" y="2590"/>
            <a:chExt cx="1584" cy="476"/>
          </a:xfrm>
        </p:grpSpPr>
        <p:sp>
          <p:nvSpPr>
            <p:cNvPr id="715801" name="Text Box 25"/>
            <p:cNvSpPr txBox="1">
              <a:spLocks noChangeArrowheads="1"/>
            </p:cNvSpPr>
            <p:nvPr/>
          </p:nvSpPr>
          <p:spPr bwMode="auto">
            <a:xfrm>
              <a:off x="821" y="2813"/>
              <a:ext cx="1584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latin typeface="+mn-lt"/>
                </a:rPr>
                <a:t>Basolateral Surface</a:t>
              </a:r>
            </a:p>
          </p:txBody>
        </p:sp>
        <p:sp>
          <p:nvSpPr>
            <p:cNvPr id="715802" name="Line 26"/>
            <p:cNvSpPr>
              <a:spLocks noChangeShapeType="1"/>
            </p:cNvSpPr>
            <p:nvPr/>
          </p:nvSpPr>
          <p:spPr bwMode="auto">
            <a:xfrm flipV="1">
              <a:off x="1710" y="2590"/>
              <a:ext cx="76" cy="2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00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715803" name="Text Box 27"/>
          <p:cNvSpPr txBox="1">
            <a:spLocks noChangeArrowheads="1"/>
          </p:cNvSpPr>
          <p:nvPr/>
        </p:nvSpPr>
        <p:spPr bwMode="auto">
          <a:xfrm>
            <a:off x="6307714" y="4982880"/>
            <a:ext cx="1663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+mn-lt"/>
              </a:rPr>
              <a:t>Ferroportin </a:t>
            </a:r>
          </a:p>
        </p:txBody>
      </p:sp>
      <p:sp>
        <p:nvSpPr>
          <p:cNvPr id="715818" name="Line 42"/>
          <p:cNvSpPr>
            <a:spLocks noChangeShapeType="1"/>
          </p:cNvSpPr>
          <p:nvPr/>
        </p:nvSpPr>
        <p:spPr bwMode="auto">
          <a:xfrm>
            <a:off x="5951339" y="4247957"/>
            <a:ext cx="0" cy="3701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5453063" y="3782280"/>
            <a:ext cx="1034058" cy="46567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451439" y="1870307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5864061" y="2093224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27714" y="3917973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2830" y="4010507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979595" y="3835415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144236" y="3978424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 rot="18727708">
            <a:off x="4728256" y="1407287"/>
            <a:ext cx="2844673" cy="2951231"/>
          </a:xfrm>
          <a:custGeom>
            <a:avLst/>
            <a:gdLst>
              <a:gd name="connsiteX0" fmla="*/ 0 w 2457628"/>
              <a:gd name="connsiteY0" fmla="*/ 391773 h 3117882"/>
              <a:gd name="connsiteX1" fmla="*/ 632389 w 2457628"/>
              <a:gd name="connsiteY1" fmla="*/ 7213 h 3117882"/>
              <a:gd name="connsiteX2" fmla="*/ 239282 w 2457628"/>
              <a:gd name="connsiteY2" fmla="*/ 690876 h 3117882"/>
              <a:gd name="connsiteX3" fmla="*/ 683663 w 2457628"/>
              <a:gd name="connsiteY3" fmla="*/ 383228 h 3117882"/>
              <a:gd name="connsiteX4" fmla="*/ 282011 w 2457628"/>
              <a:gd name="connsiteY4" fmla="*/ 947250 h 3117882"/>
              <a:gd name="connsiteX5" fmla="*/ 1025495 w 2457628"/>
              <a:gd name="connsiteY5" fmla="*/ 554143 h 3117882"/>
              <a:gd name="connsiteX6" fmla="*/ 512747 w 2457628"/>
              <a:gd name="connsiteY6" fmla="*/ 1118166 h 3117882"/>
              <a:gd name="connsiteX7" fmla="*/ 1341690 w 2457628"/>
              <a:gd name="connsiteY7" fmla="*/ 699422 h 3117882"/>
              <a:gd name="connsiteX8" fmla="*/ 820396 w 2457628"/>
              <a:gd name="connsiteY8" fmla="*/ 1314719 h 3117882"/>
              <a:gd name="connsiteX9" fmla="*/ 1478422 w 2457628"/>
              <a:gd name="connsiteY9" fmla="*/ 989979 h 3117882"/>
              <a:gd name="connsiteX10" fmla="*/ 940037 w 2457628"/>
              <a:gd name="connsiteY10" fmla="*/ 1836013 h 3117882"/>
              <a:gd name="connsiteX11" fmla="*/ 1657884 w 2457628"/>
              <a:gd name="connsiteY11" fmla="*/ 1323265 h 3117882"/>
              <a:gd name="connsiteX12" fmla="*/ 1170774 w 2457628"/>
              <a:gd name="connsiteY12" fmla="*/ 1972745 h 3117882"/>
              <a:gd name="connsiteX13" fmla="*/ 1811708 w 2457628"/>
              <a:gd name="connsiteY13" fmla="*/ 1613822 h 3117882"/>
              <a:gd name="connsiteX14" fmla="*/ 1222048 w 2457628"/>
              <a:gd name="connsiteY14" fmla="*/ 2194936 h 3117882"/>
              <a:gd name="connsiteX15" fmla="*/ 2059536 w 2457628"/>
              <a:gd name="connsiteY15" fmla="*/ 1801829 h 3117882"/>
              <a:gd name="connsiteX16" fmla="*/ 1452785 w 2457628"/>
              <a:gd name="connsiteY16" fmla="*/ 2502585 h 3117882"/>
              <a:gd name="connsiteX17" fmla="*/ 2025353 w 2457628"/>
              <a:gd name="connsiteY17" fmla="*/ 2288940 h 3117882"/>
              <a:gd name="connsiteX18" fmla="*/ 2281727 w 2457628"/>
              <a:gd name="connsiteY18" fmla="*/ 2177844 h 3117882"/>
              <a:gd name="connsiteX19" fmla="*/ 1538243 w 2457628"/>
              <a:gd name="connsiteY19" fmla="*/ 2904237 h 3117882"/>
              <a:gd name="connsiteX20" fmla="*/ 2452643 w 2457628"/>
              <a:gd name="connsiteY20" fmla="*/ 2476947 h 3117882"/>
              <a:gd name="connsiteX21" fmla="*/ 1837346 w 2457628"/>
              <a:gd name="connsiteY21" fmla="*/ 3117882 h 311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57628" h="3117882">
                <a:moveTo>
                  <a:pt x="0" y="391773"/>
                </a:moveTo>
                <a:cubicBezTo>
                  <a:pt x="296254" y="174567"/>
                  <a:pt x="592509" y="-42638"/>
                  <a:pt x="632389" y="7213"/>
                </a:cubicBezTo>
                <a:cubicBezTo>
                  <a:pt x="672269" y="57064"/>
                  <a:pt x="230736" y="628207"/>
                  <a:pt x="239282" y="690876"/>
                </a:cubicBezTo>
                <a:cubicBezTo>
                  <a:pt x="247828" y="753545"/>
                  <a:pt x="676542" y="340499"/>
                  <a:pt x="683663" y="383228"/>
                </a:cubicBezTo>
                <a:cubicBezTo>
                  <a:pt x="690785" y="425957"/>
                  <a:pt x="225039" y="918764"/>
                  <a:pt x="282011" y="947250"/>
                </a:cubicBezTo>
                <a:cubicBezTo>
                  <a:pt x="338983" y="975736"/>
                  <a:pt x="987039" y="525657"/>
                  <a:pt x="1025495" y="554143"/>
                </a:cubicBezTo>
                <a:cubicBezTo>
                  <a:pt x="1063951" y="582629"/>
                  <a:pt x="460048" y="1093953"/>
                  <a:pt x="512747" y="1118166"/>
                </a:cubicBezTo>
                <a:cubicBezTo>
                  <a:pt x="565446" y="1142379"/>
                  <a:pt x="1290415" y="666663"/>
                  <a:pt x="1341690" y="699422"/>
                </a:cubicBezTo>
                <a:cubicBezTo>
                  <a:pt x="1392965" y="732181"/>
                  <a:pt x="797607" y="1266293"/>
                  <a:pt x="820396" y="1314719"/>
                </a:cubicBezTo>
                <a:cubicBezTo>
                  <a:pt x="843185" y="1363145"/>
                  <a:pt x="1458482" y="903097"/>
                  <a:pt x="1478422" y="989979"/>
                </a:cubicBezTo>
                <a:cubicBezTo>
                  <a:pt x="1498362" y="1076861"/>
                  <a:pt x="910127" y="1780465"/>
                  <a:pt x="940037" y="1836013"/>
                </a:cubicBezTo>
                <a:cubicBezTo>
                  <a:pt x="969947" y="1891561"/>
                  <a:pt x="1619428" y="1300476"/>
                  <a:pt x="1657884" y="1323265"/>
                </a:cubicBezTo>
                <a:cubicBezTo>
                  <a:pt x="1696340" y="1346054"/>
                  <a:pt x="1145137" y="1924319"/>
                  <a:pt x="1170774" y="1972745"/>
                </a:cubicBezTo>
                <a:cubicBezTo>
                  <a:pt x="1196411" y="2021171"/>
                  <a:pt x="1803162" y="1576790"/>
                  <a:pt x="1811708" y="1613822"/>
                </a:cubicBezTo>
                <a:cubicBezTo>
                  <a:pt x="1820254" y="1650854"/>
                  <a:pt x="1180743" y="2163601"/>
                  <a:pt x="1222048" y="2194936"/>
                </a:cubicBezTo>
                <a:cubicBezTo>
                  <a:pt x="1263353" y="2226271"/>
                  <a:pt x="2021080" y="1750554"/>
                  <a:pt x="2059536" y="1801829"/>
                </a:cubicBezTo>
                <a:cubicBezTo>
                  <a:pt x="2097992" y="1853104"/>
                  <a:pt x="1458482" y="2421400"/>
                  <a:pt x="1452785" y="2502585"/>
                </a:cubicBezTo>
                <a:cubicBezTo>
                  <a:pt x="1447088" y="2583770"/>
                  <a:pt x="1887196" y="2343063"/>
                  <a:pt x="2025353" y="2288940"/>
                </a:cubicBezTo>
                <a:cubicBezTo>
                  <a:pt x="2163510" y="2234817"/>
                  <a:pt x="2362912" y="2075295"/>
                  <a:pt x="2281727" y="2177844"/>
                </a:cubicBezTo>
                <a:cubicBezTo>
                  <a:pt x="2200542" y="2280393"/>
                  <a:pt x="1509757" y="2854387"/>
                  <a:pt x="1538243" y="2904237"/>
                </a:cubicBezTo>
                <a:cubicBezTo>
                  <a:pt x="1566729" y="2954087"/>
                  <a:pt x="2402793" y="2441340"/>
                  <a:pt x="2452643" y="2476947"/>
                </a:cubicBezTo>
                <a:cubicBezTo>
                  <a:pt x="2502494" y="2512555"/>
                  <a:pt x="2169920" y="2815218"/>
                  <a:pt x="1837346" y="311788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9" name="Rectangle 12"/>
          <p:cNvSpPr>
            <a:spLocks noChangeArrowheads="1"/>
          </p:cNvSpPr>
          <p:nvPr/>
        </p:nvSpPr>
        <p:spPr bwMode="auto">
          <a:xfrm>
            <a:off x="5813986" y="2486673"/>
            <a:ext cx="209684" cy="75868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6096000" y="3353431"/>
            <a:ext cx="1229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+mn-lt"/>
              </a:rPr>
              <a:t>DMT1</a:t>
            </a:r>
          </a:p>
        </p:txBody>
      </p:sp>
      <p:sp>
        <p:nvSpPr>
          <p:cNvPr id="51" name="Line 44"/>
          <p:cNvSpPr>
            <a:spLocks noChangeShapeType="1"/>
          </p:cNvSpPr>
          <p:nvPr/>
        </p:nvSpPr>
        <p:spPr bwMode="auto">
          <a:xfrm flipH="1" flipV="1">
            <a:off x="5965000" y="3142909"/>
            <a:ext cx="146012" cy="21573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2" name="Text Box 25"/>
          <p:cNvSpPr txBox="1">
            <a:spLocks noChangeArrowheads="1"/>
          </p:cNvSpPr>
          <p:nvPr/>
        </p:nvSpPr>
        <p:spPr bwMode="auto">
          <a:xfrm>
            <a:off x="3461471" y="2105243"/>
            <a:ext cx="23869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+mn-lt"/>
              </a:rPr>
              <a:t>Ferrireductase</a:t>
            </a:r>
            <a:endParaRPr lang="en-US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Hepcidin</a:t>
            </a:r>
            <a:r>
              <a:rPr lang="en-US" dirty="0"/>
              <a:t> regulates iron absorption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67617" y="5733618"/>
            <a:ext cx="2885790" cy="8195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363" b="1" dirty="0">
                <a:solidFill>
                  <a:srgbClr val="C00000"/>
                </a:solidFill>
              </a:rPr>
              <a:t>HEPCIDIN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363" b="1" dirty="0">
                <a:solidFill>
                  <a:srgbClr val="C00000"/>
                </a:solidFill>
              </a:rPr>
              <a:t>limits iron absorption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H="1" flipV="1">
            <a:off x="5964757" y="5271549"/>
            <a:ext cx="203125" cy="46206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Minus 41"/>
          <p:cNvSpPr/>
          <p:nvPr/>
        </p:nvSpPr>
        <p:spPr>
          <a:xfrm>
            <a:off x="5592567" y="5093185"/>
            <a:ext cx="717947" cy="38575"/>
          </a:xfrm>
          <a:prstGeom prst="mathMinus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8" name="Line 64"/>
          <p:cNvSpPr>
            <a:spLocks noChangeShapeType="1"/>
          </p:cNvSpPr>
          <p:nvPr/>
        </p:nvSpPr>
        <p:spPr bwMode="auto">
          <a:xfrm>
            <a:off x="6591623" y="3992250"/>
            <a:ext cx="1793527" cy="134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triangle" w="lg" len="lg"/>
          </a:ln>
          <a:effectLst/>
        </p:spPr>
        <p:txBody>
          <a:bodyPr/>
          <a:lstStyle/>
          <a:p>
            <a:endParaRPr lang="en-US" sz="24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8493425" y="3615454"/>
            <a:ext cx="1677481" cy="830997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en-US" sz="2400" dirty="0">
                <a:solidFill>
                  <a:srgbClr val="FFFFFF"/>
                </a:solidFill>
                <a:latin typeface="+mn-lt"/>
              </a:rPr>
              <a:t>ferritin sloughed 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1394160" y="5271549"/>
            <a:ext cx="2181720" cy="1200329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en-US" sz="2400" dirty="0">
                <a:solidFill>
                  <a:srgbClr val="FFFFFF"/>
                </a:solidFill>
                <a:latin typeface="+mn-lt"/>
              </a:rPr>
              <a:t>iron sufficient, iron-load, inflammation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3729792" y="5922307"/>
            <a:ext cx="1451808" cy="2472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Down Arrow 57"/>
          <p:cNvSpPr/>
          <p:nvPr/>
        </p:nvSpPr>
        <p:spPr bwMode="auto">
          <a:xfrm flipV="1">
            <a:off x="5304759" y="5775219"/>
            <a:ext cx="148305" cy="294179"/>
          </a:xfrm>
          <a:prstGeom prst="downArrow">
            <a:avLst/>
          </a:prstGeom>
          <a:solidFill>
            <a:srgbClr val="C00000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7153" tIns="38576" rIns="77153" bIns="38576" numCol="1" rtlCol="0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704759" y="3866772"/>
            <a:ext cx="1839659" cy="1200329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dirty="0">
                <a:solidFill>
                  <a:srgbClr val="FFFFFF"/>
                </a:solidFill>
                <a:latin typeface="+mn-lt"/>
              </a:rPr>
              <a:t>TMPRSS6 Mutations (IRIDA)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3615016" y="4997319"/>
            <a:ext cx="1605516" cy="79947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9"/>
          <p:cNvSpPr txBox="1">
            <a:spLocks noChangeArrowheads="1"/>
          </p:cNvSpPr>
          <p:nvPr/>
        </p:nvSpPr>
        <p:spPr bwMode="auto">
          <a:xfrm>
            <a:off x="2094779" y="3346026"/>
            <a:ext cx="20975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+mn-lt"/>
              </a:rPr>
              <a:t>Duodenal enterocyte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543172-2FFC-4C95-B57C-42D871569296}"/>
              </a:ext>
            </a:extLst>
          </p:cNvPr>
          <p:cNvSpPr/>
          <p:nvPr/>
        </p:nvSpPr>
        <p:spPr>
          <a:xfrm>
            <a:off x="7753407" y="5209054"/>
            <a:ext cx="4306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Powers JM and O’Brien SH. How I Approach Iron Deficiency and out Anemia. </a:t>
            </a:r>
            <a:r>
              <a:rPr lang="en-US" sz="1200" dirty="0" err="1">
                <a:solidFill>
                  <a:srgbClr val="000000"/>
                </a:solidFill>
              </a:rPr>
              <a:t>Pediatr</a:t>
            </a:r>
            <a:r>
              <a:rPr lang="en-US" sz="1200" dirty="0">
                <a:solidFill>
                  <a:srgbClr val="000000"/>
                </a:solidFill>
              </a:rPr>
              <a:t> Blood Cancer. 2018;e27544. © 2018 Wiley Periodicals, Inc. Used with permission.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4311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160321"/>
            <a:ext cx="4475162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4" y="1312722"/>
            <a:ext cx="2998787" cy="477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8" name="Text Box 6"/>
          <p:cNvSpPr txBox="1">
            <a:spLocks noChangeArrowheads="1"/>
          </p:cNvSpPr>
          <p:nvPr/>
        </p:nvSpPr>
        <p:spPr bwMode="auto">
          <a:xfrm>
            <a:off x="3592513" y="3179621"/>
            <a:ext cx="1617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 dirty="0"/>
              <a:t>Normal</a:t>
            </a:r>
          </a:p>
        </p:txBody>
      </p:sp>
      <p:sp>
        <p:nvSpPr>
          <p:cNvPr id="123909" name="Oval 7"/>
          <p:cNvSpPr>
            <a:spLocks noChangeArrowheads="1"/>
          </p:cNvSpPr>
          <p:nvPr/>
        </p:nvSpPr>
        <p:spPr bwMode="auto">
          <a:xfrm>
            <a:off x="3633788" y="3049447"/>
            <a:ext cx="1547812" cy="625475"/>
          </a:xfrm>
          <a:prstGeom prst="ellips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23910" name="Text Box 8"/>
          <p:cNvSpPr txBox="1">
            <a:spLocks noChangeArrowheads="1"/>
          </p:cNvSpPr>
          <p:nvPr/>
        </p:nvSpPr>
        <p:spPr bwMode="auto">
          <a:xfrm>
            <a:off x="8745538" y="2157271"/>
            <a:ext cx="1617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/>
              <a:t>Iron Deficient</a:t>
            </a:r>
          </a:p>
        </p:txBody>
      </p:sp>
      <p:sp>
        <p:nvSpPr>
          <p:cNvPr id="123911" name="Oval 9"/>
          <p:cNvSpPr>
            <a:spLocks noChangeArrowheads="1"/>
          </p:cNvSpPr>
          <p:nvPr/>
        </p:nvSpPr>
        <p:spPr bwMode="auto">
          <a:xfrm>
            <a:off x="8686800" y="1922322"/>
            <a:ext cx="1652588" cy="785813"/>
          </a:xfrm>
          <a:prstGeom prst="ellips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2391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Oral Iron Challenge Test</a:t>
            </a:r>
          </a:p>
        </p:txBody>
      </p:sp>
      <p:sp>
        <p:nvSpPr>
          <p:cNvPr id="123913" name="Rectangle 10"/>
          <p:cNvSpPr>
            <a:spLocks noChangeArrowheads="1"/>
          </p:cNvSpPr>
          <p:nvPr/>
        </p:nvSpPr>
        <p:spPr bwMode="auto">
          <a:xfrm>
            <a:off x="1849582" y="6123782"/>
            <a:ext cx="783474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Reprinted from Journal of Pediatrics, 88/5, Gross SJ et. al, Malabsorption of iron in children with iron deficiency, 795-9, 1976, with permission from Elsevier.</a:t>
            </a:r>
          </a:p>
        </p:txBody>
      </p:sp>
    </p:spTree>
    <p:extLst>
      <p:ext uri="{BB962C8B-B14F-4D97-AF65-F5344CB8AC3E}">
        <p14:creationId xmlns:p14="http://schemas.microsoft.com/office/powerpoint/2010/main" val="4023975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Indications for intravenous iron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u="sng" dirty="0"/>
              <a:t>Not</a:t>
            </a:r>
            <a:r>
              <a:rPr lang="en-US" sz="3200" b="1" dirty="0"/>
              <a:t> considered SOC for majority of our patients</a:t>
            </a:r>
          </a:p>
          <a:p>
            <a:r>
              <a:rPr lang="en-US" sz="3200" dirty="0"/>
              <a:t>Approved for use in patients with: </a:t>
            </a:r>
          </a:p>
          <a:p>
            <a:pPr lvl="1"/>
            <a:r>
              <a:rPr lang="en-US" sz="2800" dirty="0"/>
              <a:t>CKD</a:t>
            </a:r>
            <a:r>
              <a:rPr lang="en-US" sz="2800" i="1" dirty="0"/>
              <a:t> </a:t>
            </a:r>
            <a:endParaRPr lang="en-US" sz="2800" dirty="0"/>
          </a:p>
          <a:p>
            <a:pPr lvl="1"/>
            <a:r>
              <a:rPr lang="en-US" sz="2800" dirty="0"/>
              <a:t>“intolerance to oral iron” (often off-label)</a:t>
            </a:r>
          </a:p>
          <a:p>
            <a:pPr lvl="1"/>
            <a:r>
              <a:rPr lang="en-US" sz="2800" dirty="0"/>
              <a:t>Concomitant IDA and anemia of inflammation</a:t>
            </a:r>
          </a:p>
          <a:p>
            <a:pPr lvl="1"/>
            <a:r>
              <a:rPr lang="en-US" sz="2800" dirty="0"/>
              <a:t>Confirmed IRIDA 	</a:t>
            </a:r>
          </a:p>
          <a:p>
            <a:r>
              <a:rPr lang="en-US" sz="3200" dirty="0"/>
              <a:t>Dosing of intravenous iron by product-labeling or </a:t>
            </a:r>
            <a:r>
              <a:rPr lang="en-US" sz="3200" dirty="0" err="1"/>
              <a:t>Ganzoni</a:t>
            </a:r>
            <a:r>
              <a:rPr lang="en-US" sz="3200" dirty="0"/>
              <a:t> formula (calculation of iron deficit) </a:t>
            </a:r>
          </a:p>
        </p:txBody>
      </p:sp>
    </p:spTree>
    <p:extLst>
      <p:ext uri="{BB962C8B-B14F-4D97-AF65-F5344CB8AC3E}">
        <p14:creationId xmlns:p14="http://schemas.microsoft.com/office/powerpoint/2010/main" val="380390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173573"/>
              </p:ext>
            </p:extLst>
          </p:nvPr>
        </p:nvGraphicFramePr>
        <p:xfrm>
          <a:off x="573339" y="1447800"/>
          <a:ext cx="9737911" cy="438004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79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6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6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0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02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3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Generic</a:t>
                      </a:r>
                      <a:r>
                        <a:rPr lang="en-US" sz="1400" b="0" baseline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Name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Ferric gluconate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Iron sucrose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LMW Iron Dextran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Ferumoxytol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Ferric </a:t>
                      </a:r>
                      <a:r>
                        <a:rPr lang="en-US" sz="1600" b="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carboxymaltose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Ferric </a:t>
                      </a:r>
                      <a:r>
                        <a:rPr lang="en-US" sz="16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derisomaltose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33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FDA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Indication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CKD on dialysis + ESAs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CKD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Oral iron administration is unsatisfactory or impossible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CKD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Intolerance or unsatisfactory response to oral iron; NDDCKD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15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Intolerance or unsatisfactory response to oral iron; NDDCKD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9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TDI (Y/N) 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Yes (Europe)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Yes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Yes (Europe)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6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Maximum Dose 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125 mg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200 – 300 mg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100 mg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(1000 mg off-label)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510 mg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750 mg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(1000 mg Europe)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1000 mg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(20 mg/kg)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0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Infusion Time (min)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60 minutes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2-5 minutes (Typically 60)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60 minutes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15-60 minutes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15 minutes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20 minutes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Test Dose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cs typeface="Arial" panose="020B0604020202020204" pitchFamily="34" charset="0"/>
                        </a:rPr>
                        <a:t>Yes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Black Box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Yes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Yes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40026" marR="400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Intravenous iron preparations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573339" y="5995737"/>
            <a:ext cx="10004425" cy="762000"/>
          </a:xfrm>
        </p:spPr>
        <p:txBody>
          <a:bodyPr/>
          <a:lstStyle/>
          <a:p>
            <a:pPr marL="0" indent="0">
              <a:buNone/>
            </a:pPr>
            <a:r>
              <a:rPr lang="en-US" sz="1800" i="1" dirty="0"/>
              <a:t>Distinguishing properties: Strength of carbohydrate shell that binds iron, immunogenic properties</a:t>
            </a:r>
          </a:p>
        </p:txBody>
      </p:sp>
    </p:spTree>
    <p:extLst>
      <p:ext uri="{BB962C8B-B14F-4D97-AF65-F5344CB8AC3E}">
        <p14:creationId xmlns:p14="http://schemas.microsoft.com/office/powerpoint/2010/main" val="27052730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Anemia of inflammation</a:t>
            </a:r>
            <a:br>
              <a:rPr lang="en-US" dirty="0"/>
            </a:br>
            <a:r>
              <a:rPr lang="en-US" dirty="0"/>
              <a:t>(Iron-restricted erythropoiesis)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53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panose="020B0604020202020204" pitchFamily="34" charset="0"/>
              </a:rPr>
              <a:t>Anemia of inflammation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A form of iron-restricted erythropoiesis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Result of excessive </a:t>
            </a:r>
            <a:r>
              <a:rPr lang="en-US" dirty="0" err="1">
                <a:cs typeface="Arial" panose="020B0604020202020204" pitchFamily="34" charset="0"/>
              </a:rPr>
              <a:t>hepcidin</a:t>
            </a:r>
            <a:r>
              <a:rPr lang="en-US" dirty="0">
                <a:cs typeface="Arial" panose="020B0604020202020204" pitchFamily="34" charset="0"/>
              </a:rPr>
              <a:t> production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Iron is (typically) present in the body but not available for utilization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Limited absorption of oral iron from GI tract</a:t>
            </a:r>
          </a:p>
        </p:txBody>
      </p:sp>
    </p:spTree>
    <p:extLst>
      <p:ext uri="{BB962C8B-B14F-4D97-AF65-F5344CB8AC3E}">
        <p14:creationId xmlns:p14="http://schemas.microsoft.com/office/powerpoint/2010/main" val="42917005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57461" y="3136697"/>
            <a:ext cx="3379636" cy="1816701"/>
            <a:chOff x="1584" y="1296"/>
            <a:chExt cx="1680" cy="2112"/>
          </a:xfrm>
        </p:grpSpPr>
        <p:sp>
          <p:nvSpPr>
            <p:cNvPr id="715780" name="Line 4"/>
            <p:cNvSpPr>
              <a:spLocks noChangeShapeType="1"/>
            </p:cNvSpPr>
            <p:nvPr/>
          </p:nvSpPr>
          <p:spPr bwMode="auto">
            <a:xfrm>
              <a:off x="1584" y="1344"/>
              <a:ext cx="0" cy="20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51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5781" name="Line 5"/>
            <p:cNvSpPr>
              <a:spLocks noChangeShapeType="1"/>
            </p:cNvSpPr>
            <p:nvPr/>
          </p:nvSpPr>
          <p:spPr bwMode="auto">
            <a:xfrm>
              <a:off x="1584" y="3408"/>
              <a:ext cx="1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51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5782" name="Line 6"/>
            <p:cNvSpPr>
              <a:spLocks noChangeShapeType="1"/>
            </p:cNvSpPr>
            <p:nvPr/>
          </p:nvSpPr>
          <p:spPr bwMode="auto">
            <a:xfrm>
              <a:off x="3264" y="1296"/>
              <a:ext cx="0" cy="2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151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5814" name="Rectangle 38"/>
          <p:cNvSpPr>
            <a:spLocks noChangeArrowheads="1"/>
          </p:cNvSpPr>
          <p:nvPr/>
        </p:nvSpPr>
        <p:spPr bwMode="auto">
          <a:xfrm>
            <a:off x="5806679" y="4696221"/>
            <a:ext cx="289323" cy="51435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519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459103" y="1967844"/>
            <a:ext cx="2097584" cy="747415"/>
            <a:chOff x="711" y="1473"/>
            <a:chExt cx="1392" cy="558"/>
          </a:xfrm>
        </p:grpSpPr>
        <p:sp>
          <p:nvSpPr>
            <p:cNvPr id="715785" name="Text Box 9"/>
            <p:cNvSpPr txBox="1">
              <a:spLocks noChangeArrowheads="1"/>
            </p:cNvSpPr>
            <p:nvPr/>
          </p:nvSpPr>
          <p:spPr bwMode="auto">
            <a:xfrm>
              <a:off x="711" y="1473"/>
              <a:ext cx="139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rgbClr val="000000"/>
                  </a:solidFill>
                  <a:latin typeface="+mn-lt"/>
                  <a:cs typeface="Arial" panose="020B0604020202020204" pitchFamily="34" charset="0"/>
                </a:rPr>
                <a:t>Mucosal Surface</a:t>
              </a:r>
            </a:p>
          </p:txBody>
        </p:sp>
        <p:sp>
          <p:nvSpPr>
            <p:cNvPr id="715786" name="Line 10"/>
            <p:cNvSpPr>
              <a:spLocks noChangeShapeType="1"/>
            </p:cNvSpPr>
            <p:nvPr/>
          </p:nvSpPr>
          <p:spPr bwMode="auto">
            <a:xfrm flipH="1">
              <a:off x="1153" y="1723"/>
              <a:ext cx="46" cy="3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715787" name="Text Box 11"/>
          <p:cNvSpPr txBox="1">
            <a:spLocks noChangeArrowheads="1"/>
          </p:cNvSpPr>
          <p:nvPr/>
        </p:nvSpPr>
        <p:spPr bwMode="auto">
          <a:xfrm>
            <a:off x="4264525" y="3850720"/>
            <a:ext cx="13742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Ferritin</a:t>
            </a:r>
          </a:p>
        </p:txBody>
      </p:sp>
      <p:sp>
        <p:nvSpPr>
          <p:cNvPr id="715791" name="Line 15"/>
          <p:cNvSpPr>
            <a:spLocks noChangeShapeType="1"/>
          </p:cNvSpPr>
          <p:nvPr/>
        </p:nvSpPr>
        <p:spPr bwMode="auto">
          <a:xfrm>
            <a:off x="5951339" y="3346051"/>
            <a:ext cx="0" cy="450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1519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5792" name="Text Box 16"/>
          <p:cNvSpPr txBox="1">
            <a:spLocks noChangeArrowheads="1"/>
          </p:cNvSpPr>
          <p:nvPr/>
        </p:nvSpPr>
        <p:spPr bwMode="auto">
          <a:xfrm>
            <a:off x="4039386" y="1601353"/>
            <a:ext cx="10849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Fe</a:t>
            </a:r>
            <a:r>
              <a:rPr lang="en-US" b="1" baseline="30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+3</a:t>
            </a:r>
            <a:endParaRPr lang="en-US" b="1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715793" name="Text Box 17"/>
          <p:cNvSpPr txBox="1">
            <a:spLocks noChangeArrowheads="1"/>
          </p:cNvSpPr>
          <p:nvPr/>
        </p:nvSpPr>
        <p:spPr bwMode="auto">
          <a:xfrm>
            <a:off x="5438646" y="1818625"/>
            <a:ext cx="10849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Fe</a:t>
            </a:r>
            <a:r>
              <a:rPr lang="en-US" b="1" baseline="30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+2</a:t>
            </a:r>
            <a:endParaRPr lang="en-US" b="1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715794" name="Line 18"/>
          <p:cNvSpPr>
            <a:spLocks noChangeShapeType="1"/>
          </p:cNvSpPr>
          <p:nvPr/>
        </p:nvSpPr>
        <p:spPr bwMode="auto">
          <a:xfrm rot="6404239" flipH="1" flipV="1">
            <a:off x="5150058" y="1532233"/>
            <a:ext cx="140949" cy="10902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1519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429099" y="4972939"/>
            <a:ext cx="2386905" cy="582660"/>
            <a:chOff x="850" y="2590"/>
            <a:chExt cx="1584" cy="435"/>
          </a:xfrm>
        </p:grpSpPr>
        <p:sp>
          <p:nvSpPr>
            <p:cNvPr id="715801" name="Text Box 25"/>
            <p:cNvSpPr txBox="1">
              <a:spLocks noChangeArrowheads="1"/>
            </p:cNvSpPr>
            <p:nvPr/>
          </p:nvSpPr>
          <p:spPr bwMode="auto">
            <a:xfrm>
              <a:off x="850" y="2795"/>
              <a:ext cx="158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rgbClr val="000000"/>
                  </a:solidFill>
                  <a:latin typeface="+mn-lt"/>
                  <a:cs typeface="Arial" panose="020B0604020202020204" pitchFamily="34" charset="0"/>
                </a:rPr>
                <a:t>Basolateral Surface</a:t>
              </a:r>
            </a:p>
          </p:txBody>
        </p:sp>
        <p:sp>
          <p:nvSpPr>
            <p:cNvPr id="715802" name="Line 26"/>
            <p:cNvSpPr>
              <a:spLocks noChangeShapeType="1"/>
            </p:cNvSpPr>
            <p:nvPr/>
          </p:nvSpPr>
          <p:spPr bwMode="auto">
            <a:xfrm flipV="1">
              <a:off x="1710" y="2590"/>
              <a:ext cx="76" cy="2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715803" name="Text Box 27"/>
          <p:cNvSpPr txBox="1">
            <a:spLocks noChangeArrowheads="1"/>
          </p:cNvSpPr>
          <p:nvPr/>
        </p:nvSpPr>
        <p:spPr bwMode="auto">
          <a:xfrm>
            <a:off x="6328007" y="4995735"/>
            <a:ext cx="16636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Ferroportin </a:t>
            </a:r>
          </a:p>
        </p:txBody>
      </p:sp>
      <p:sp>
        <p:nvSpPr>
          <p:cNvPr id="715818" name="Line 42"/>
          <p:cNvSpPr>
            <a:spLocks noChangeShapeType="1"/>
          </p:cNvSpPr>
          <p:nvPr/>
        </p:nvSpPr>
        <p:spPr bwMode="auto">
          <a:xfrm>
            <a:off x="5951339" y="4261786"/>
            <a:ext cx="0" cy="3701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1519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453065" y="3796112"/>
            <a:ext cx="1034059" cy="46567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451442" y="1884138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864064" y="2107054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27717" y="3931804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2833" y="4024338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979598" y="3849246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6144238" y="3992254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 rot="18727708">
            <a:off x="4728259" y="1421119"/>
            <a:ext cx="2844673" cy="2951231"/>
          </a:xfrm>
          <a:custGeom>
            <a:avLst/>
            <a:gdLst>
              <a:gd name="connsiteX0" fmla="*/ 0 w 2457628"/>
              <a:gd name="connsiteY0" fmla="*/ 391773 h 3117882"/>
              <a:gd name="connsiteX1" fmla="*/ 632389 w 2457628"/>
              <a:gd name="connsiteY1" fmla="*/ 7213 h 3117882"/>
              <a:gd name="connsiteX2" fmla="*/ 239282 w 2457628"/>
              <a:gd name="connsiteY2" fmla="*/ 690876 h 3117882"/>
              <a:gd name="connsiteX3" fmla="*/ 683663 w 2457628"/>
              <a:gd name="connsiteY3" fmla="*/ 383228 h 3117882"/>
              <a:gd name="connsiteX4" fmla="*/ 282011 w 2457628"/>
              <a:gd name="connsiteY4" fmla="*/ 947250 h 3117882"/>
              <a:gd name="connsiteX5" fmla="*/ 1025495 w 2457628"/>
              <a:gd name="connsiteY5" fmla="*/ 554143 h 3117882"/>
              <a:gd name="connsiteX6" fmla="*/ 512747 w 2457628"/>
              <a:gd name="connsiteY6" fmla="*/ 1118166 h 3117882"/>
              <a:gd name="connsiteX7" fmla="*/ 1341690 w 2457628"/>
              <a:gd name="connsiteY7" fmla="*/ 699422 h 3117882"/>
              <a:gd name="connsiteX8" fmla="*/ 820396 w 2457628"/>
              <a:gd name="connsiteY8" fmla="*/ 1314719 h 3117882"/>
              <a:gd name="connsiteX9" fmla="*/ 1478422 w 2457628"/>
              <a:gd name="connsiteY9" fmla="*/ 989979 h 3117882"/>
              <a:gd name="connsiteX10" fmla="*/ 940037 w 2457628"/>
              <a:gd name="connsiteY10" fmla="*/ 1836013 h 3117882"/>
              <a:gd name="connsiteX11" fmla="*/ 1657884 w 2457628"/>
              <a:gd name="connsiteY11" fmla="*/ 1323265 h 3117882"/>
              <a:gd name="connsiteX12" fmla="*/ 1170774 w 2457628"/>
              <a:gd name="connsiteY12" fmla="*/ 1972745 h 3117882"/>
              <a:gd name="connsiteX13" fmla="*/ 1811708 w 2457628"/>
              <a:gd name="connsiteY13" fmla="*/ 1613822 h 3117882"/>
              <a:gd name="connsiteX14" fmla="*/ 1222048 w 2457628"/>
              <a:gd name="connsiteY14" fmla="*/ 2194936 h 3117882"/>
              <a:gd name="connsiteX15" fmla="*/ 2059536 w 2457628"/>
              <a:gd name="connsiteY15" fmla="*/ 1801829 h 3117882"/>
              <a:gd name="connsiteX16" fmla="*/ 1452785 w 2457628"/>
              <a:gd name="connsiteY16" fmla="*/ 2502585 h 3117882"/>
              <a:gd name="connsiteX17" fmla="*/ 2025353 w 2457628"/>
              <a:gd name="connsiteY17" fmla="*/ 2288940 h 3117882"/>
              <a:gd name="connsiteX18" fmla="*/ 2281727 w 2457628"/>
              <a:gd name="connsiteY18" fmla="*/ 2177844 h 3117882"/>
              <a:gd name="connsiteX19" fmla="*/ 1538243 w 2457628"/>
              <a:gd name="connsiteY19" fmla="*/ 2904237 h 3117882"/>
              <a:gd name="connsiteX20" fmla="*/ 2452643 w 2457628"/>
              <a:gd name="connsiteY20" fmla="*/ 2476947 h 3117882"/>
              <a:gd name="connsiteX21" fmla="*/ 1837346 w 2457628"/>
              <a:gd name="connsiteY21" fmla="*/ 3117882 h 311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57628" h="3117882">
                <a:moveTo>
                  <a:pt x="0" y="391773"/>
                </a:moveTo>
                <a:cubicBezTo>
                  <a:pt x="296254" y="174567"/>
                  <a:pt x="592509" y="-42638"/>
                  <a:pt x="632389" y="7213"/>
                </a:cubicBezTo>
                <a:cubicBezTo>
                  <a:pt x="672269" y="57064"/>
                  <a:pt x="230736" y="628207"/>
                  <a:pt x="239282" y="690876"/>
                </a:cubicBezTo>
                <a:cubicBezTo>
                  <a:pt x="247828" y="753545"/>
                  <a:pt x="676542" y="340499"/>
                  <a:pt x="683663" y="383228"/>
                </a:cubicBezTo>
                <a:cubicBezTo>
                  <a:pt x="690785" y="425957"/>
                  <a:pt x="225039" y="918764"/>
                  <a:pt x="282011" y="947250"/>
                </a:cubicBezTo>
                <a:cubicBezTo>
                  <a:pt x="338983" y="975736"/>
                  <a:pt x="987039" y="525657"/>
                  <a:pt x="1025495" y="554143"/>
                </a:cubicBezTo>
                <a:cubicBezTo>
                  <a:pt x="1063951" y="582629"/>
                  <a:pt x="460048" y="1093953"/>
                  <a:pt x="512747" y="1118166"/>
                </a:cubicBezTo>
                <a:cubicBezTo>
                  <a:pt x="565446" y="1142379"/>
                  <a:pt x="1290415" y="666663"/>
                  <a:pt x="1341690" y="699422"/>
                </a:cubicBezTo>
                <a:cubicBezTo>
                  <a:pt x="1392965" y="732181"/>
                  <a:pt x="797607" y="1266293"/>
                  <a:pt x="820396" y="1314719"/>
                </a:cubicBezTo>
                <a:cubicBezTo>
                  <a:pt x="843185" y="1363145"/>
                  <a:pt x="1458482" y="903097"/>
                  <a:pt x="1478422" y="989979"/>
                </a:cubicBezTo>
                <a:cubicBezTo>
                  <a:pt x="1498362" y="1076861"/>
                  <a:pt x="910127" y="1780465"/>
                  <a:pt x="940037" y="1836013"/>
                </a:cubicBezTo>
                <a:cubicBezTo>
                  <a:pt x="969947" y="1891561"/>
                  <a:pt x="1619428" y="1300476"/>
                  <a:pt x="1657884" y="1323265"/>
                </a:cubicBezTo>
                <a:cubicBezTo>
                  <a:pt x="1696340" y="1346054"/>
                  <a:pt x="1145137" y="1924319"/>
                  <a:pt x="1170774" y="1972745"/>
                </a:cubicBezTo>
                <a:cubicBezTo>
                  <a:pt x="1196411" y="2021171"/>
                  <a:pt x="1803162" y="1576790"/>
                  <a:pt x="1811708" y="1613822"/>
                </a:cubicBezTo>
                <a:cubicBezTo>
                  <a:pt x="1820254" y="1650854"/>
                  <a:pt x="1180743" y="2163601"/>
                  <a:pt x="1222048" y="2194936"/>
                </a:cubicBezTo>
                <a:cubicBezTo>
                  <a:pt x="1263353" y="2226271"/>
                  <a:pt x="2021080" y="1750554"/>
                  <a:pt x="2059536" y="1801829"/>
                </a:cubicBezTo>
                <a:cubicBezTo>
                  <a:pt x="2097992" y="1853104"/>
                  <a:pt x="1458482" y="2421400"/>
                  <a:pt x="1452785" y="2502585"/>
                </a:cubicBezTo>
                <a:cubicBezTo>
                  <a:pt x="1447088" y="2583770"/>
                  <a:pt x="1887196" y="2343063"/>
                  <a:pt x="2025353" y="2288940"/>
                </a:cubicBezTo>
                <a:cubicBezTo>
                  <a:pt x="2163510" y="2234817"/>
                  <a:pt x="2362912" y="2075295"/>
                  <a:pt x="2281727" y="2177844"/>
                </a:cubicBezTo>
                <a:cubicBezTo>
                  <a:pt x="2200542" y="2280393"/>
                  <a:pt x="1509757" y="2854387"/>
                  <a:pt x="1538243" y="2904237"/>
                </a:cubicBezTo>
                <a:cubicBezTo>
                  <a:pt x="1566729" y="2954087"/>
                  <a:pt x="2402793" y="2441340"/>
                  <a:pt x="2452643" y="2476947"/>
                </a:cubicBezTo>
                <a:cubicBezTo>
                  <a:pt x="2502494" y="2512555"/>
                  <a:pt x="2169920" y="2815218"/>
                  <a:pt x="1837346" y="311788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</a:endParaRPr>
          </a:p>
        </p:txBody>
      </p:sp>
      <p:sp>
        <p:nvSpPr>
          <p:cNvPr id="49" name="Rectangle 12"/>
          <p:cNvSpPr>
            <a:spLocks noChangeArrowheads="1"/>
          </p:cNvSpPr>
          <p:nvPr/>
        </p:nvSpPr>
        <p:spPr bwMode="auto">
          <a:xfrm>
            <a:off x="5813987" y="2500504"/>
            <a:ext cx="209684" cy="75868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519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6090867" y="3335431"/>
            <a:ext cx="12296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DMT1</a:t>
            </a:r>
          </a:p>
        </p:txBody>
      </p:sp>
      <p:sp>
        <p:nvSpPr>
          <p:cNvPr id="51" name="Line 44"/>
          <p:cNvSpPr>
            <a:spLocks noChangeShapeType="1"/>
          </p:cNvSpPr>
          <p:nvPr/>
        </p:nvSpPr>
        <p:spPr bwMode="auto">
          <a:xfrm flipH="1" flipV="1">
            <a:off x="5965001" y="3156740"/>
            <a:ext cx="146012" cy="21573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1519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25"/>
          <p:cNvSpPr txBox="1">
            <a:spLocks noChangeArrowheads="1"/>
          </p:cNvSpPr>
          <p:nvPr/>
        </p:nvSpPr>
        <p:spPr bwMode="auto">
          <a:xfrm>
            <a:off x="3477159" y="2105862"/>
            <a:ext cx="238690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Ferrireductase</a:t>
            </a:r>
            <a:endParaRPr lang="en-US" sz="1400" b="1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67621" y="5733622"/>
            <a:ext cx="2885790" cy="8195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63" b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HEPCIDIN</a:t>
            </a:r>
          </a:p>
          <a:p>
            <a:pPr algn="ctr"/>
            <a:r>
              <a:rPr lang="en-US" sz="2363" b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limits iron absorption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 flipV="1">
            <a:off x="5964760" y="5271550"/>
            <a:ext cx="203125" cy="46206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Minus 39"/>
          <p:cNvSpPr/>
          <p:nvPr/>
        </p:nvSpPr>
        <p:spPr>
          <a:xfrm>
            <a:off x="5592570" y="5093188"/>
            <a:ext cx="717947" cy="38575"/>
          </a:xfrm>
          <a:prstGeom prst="mathMinus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9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64"/>
          <p:cNvSpPr>
            <a:spLocks noChangeShapeType="1"/>
          </p:cNvSpPr>
          <p:nvPr/>
        </p:nvSpPr>
        <p:spPr bwMode="auto">
          <a:xfrm>
            <a:off x="6591627" y="3992251"/>
            <a:ext cx="1793527" cy="134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triangle" w="lg" len="lg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25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493428" y="3615455"/>
            <a:ext cx="1677481" cy="707886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Ferritin Sloughed 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1713663" y="5714568"/>
            <a:ext cx="1839659" cy="400110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Inflammation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3729792" y="5922309"/>
            <a:ext cx="1451808" cy="247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Down Arrow 42"/>
          <p:cNvSpPr/>
          <p:nvPr/>
        </p:nvSpPr>
        <p:spPr bwMode="auto">
          <a:xfrm flipV="1">
            <a:off x="5304763" y="5775222"/>
            <a:ext cx="148305" cy="294179"/>
          </a:xfrm>
          <a:prstGeom prst="downArrow">
            <a:avLst/>
          </a:prstGeom>
          <a:solidFill>
            <a:srgbClr val="C00000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7153" tIns="38576" rIns="77153" bIns="38576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25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cs typeface="Arial" panose="020B0604020202020204" pitchFamily="34" charset="0"/>
              </a:rPr>
              <a:t>Regulation of iron absorption by </a:t>
            </a:r>
            <a:r>
              <a:rPr lang="en-US" dirty="0" err="1">
                <a:cs typeface="Arial" panose="020B0604020202020204" pitchFamily="34" charset="0"/>
              </a:rPr>
              <a:t>hepcidin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5E143A-47D0-4ACD-83C9-EAFEAAC65826}"/>
              </a:ext>
            </a:extLst>
          </p:cNvPr>
          <p:cNvSpPr/>
          <p:nvPr/>
        </p:nvSpPr>
        <p:spPr>
          <a:xfrm>
            <a:off x="8716252" y="4941436"/>
            <a:ext cx="3280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Powers JM and O’Brien SH. How I Approach Iron Deficiency and out Anemia. </a:t>
            </a:r>
            <a:r>
              <a:rPr lang="en-US" sz="1200" dirty="0" err="1">
                <a:solidFill>
                  <a:srgbClr val="000000"/>
                </a:solidFill>
              </a:rPr>
              <a:t>Pediatr</a:t>
            </a:r>
            <a:r>
              <a:rPr lang="en-US" sz="1200" dirty="0">
                <a:solidFill>
                  <a:srgbClr val="000000"/>
                </a:solidFill>
              </a:rPr>
              <a:t> Blood Cancer. 2018;e27544. © 2018 Wiley Periodicals, Inc. Used with permission.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369374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Hepcidin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regulates iron export</a:t>
            </a:r>
          </a:p>
        </p:txBody>
      </p:sp>
      <p:sp>
        <p:nvSpPr>
          <p:cNvPr id="16387" name="Tex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17004" indent="-217004">
              <a:spcAft>
                <a:spcPts val="506"/>
              </a:spcAft>
              <a:buFontTx/>
              <a:buChar char="•"/>
              <a:defRPr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During states of inflammation,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hepcidin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acts at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ferroportin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to prevent iron release into plasma</a:t>
            </a:r>
          </a:p>
          <a:p>
            <a:pPr marL="217004" indent="-217004">
              <a:spcAft>
                <a:spcPts val="506"/>
              </a:spcAft>
              <a:buFontTx/>
              <a:buChar char="•"/>
              <a:defRPr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Immuno-protective mechanism to minimize iron availability to pathogens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46331" y="5226397"/>
            <a:ext cx="2089547" cy="451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0021" y="5124599"/>
            <a:ext cx="949672" cy="328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25">
              <a:solidFill>
                <a:srgbClr val="FFFFFF"/>
              </a:solidFill>
            </a:endParaRPr>
          </a:p>
        </p:txBody>
      </p:sp>
      <p:sp>
        <p:nvSpPr>
          <p:cNvPr id="15" name="Text Placeholder 5"/>
          <p:cNvSpPr txBox="1">
            <a:spLocks/>
          </p:cNvSpPr>
          <p:nvPr/>
        </p:nvSpPr>
        <p:spPr bwMode="auto">
          <a:xfrm>
            <a:off x="8079433" y="5985868"/>
            <a:ext cx="1928813" cy="26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864" tIns="28932" rIns="57864" bIns="28932"/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85800" indent="-22860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844"/>
              </a:spcBef>
              <a:buNone/>
            </a:pPr>
            <a:r>
              <a:rPr lang="en-US" altLang="en-US" sz="591">
                <a:solidFill>
                  <a:srgbClr val="FFFFFF"/>
                </a:solidFill>
              </a:rPr>
              <a:t>Andrews, NC. </a:t>
            </a:r>
            <a:r>
              <a:rPr lang="en-US" altLang="en-US" sz="591" i="1">
                <a:solidFill>
                  <a:srgbClr val="FFFFFF"/>
                </a:solidFill>
              </a:rPr>
              <a:t>Nature Reviews Genetics</a:t>
            </a:r>
            <a:r>
              <a:rPr lang="en-US" altLang="en-US" sz="591">
                <a:solidFill>
                  <a:srgbClr val="FFFFFF"/>
                </a:solidFill>
              </a:rPr>
              <a:t>. 2000.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80" t="17388" r="13580" b="9057"/>
          <a:stretch/>
        </p:blipFill>
        <p:spPr>
          <a:xfrm>
            <a:off x="7422854" y="1739697"/>
            <a:ext cx="2884715" cy="3363686"/>
          </a:xfrm>
          <a:prstGeom prst="rect">
            <a:avLst/>
          </a:prstGeom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0445297" y="2870449"/>
            <a:ext cx="1539875" cy="9239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Ferritin retained in macrophage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388809" y="4637790"/>
            <a:ext cx="126348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1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HEPCIDIN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6814385" y="4463165"/>
            <a:ext cx="1062037" cy="37147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inus 19"/>
          <p:cNvSpPr/>
          <p:nvPr/>
        </p:nvSpPr>
        <p:spPr>
          <a:xfrm>
            <a:off x="7851022" y="4393315"/>
            <a:ext cx="638175" cy="34925"/>
          </a:xfrm>
          <a:prstGeom prst="mathMinus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86140" y="5070571"/>
            <a:ext cx="2383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Transferrin transports ferritin to tissues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07622" y="3949112"/>
            <a:ext cx="1448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Ferroportin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7DE9476-DFCB-4E6A-8FD4-6B22CFD5A100}"/>
              </a:ext>
            </a:extLst>
          </p:cNvPr>
          <p:cNvSpPr/>
          <p:nvPr/>
        </p:nvSpPr>
        <p:spPr>
          <a:xfrm>
            <a:off x="7909272" y="5716902"/>
            <a:ext cx="28111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Created with ©</a:t>
            </a:r>
            <a:r>
              <a:rPr lang="en-US" sz="1200" dirty="0" err="1">
                <a:solidFill>
                  <a:srgbClr val="000000"/>
                </a:solidFill>
              </a:rPr>
              <a:t>BioRender</a:t>
            </a:r>
            <a:r>
              <a:rPr lang="en-US" sz="1200" dirty="0">
                <a:solidFill>
                  <a:srgbClr val="000000"/>
                </a:solidFill>
              </a:rPr>
              <a:t> - biorender.com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4187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panose="020B0604020202020204" pitchFamily="34" charset="0"/>
              </a:rPr>
              <a:t>Anemia of inflammation: Diagnosis &amp;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cs typeface="Arial" panose="020B0604020202020204" pitchFamily="34" charset="0"/>
              </a:rPr>
              <a:t>Laboratory diagnosis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Initial / early course </a:t>
            </a:r>
            <a:r>
              <a:rPr lang="en-US" dirty="0">
                <a:cs typeface="Arial" panose="020B0604020202020204" pitchFamily="34" charset="0"/>
                <a:sym typeface="Wingdings" panose="05000000000000000000" pitchFamily="2" charset="2"/>
              </a:rPr>
              <a:t> normocytic anemia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  <a:sym typeface="Wingdings" panose="05000000000000000000" pitchFamily="2" charset="2"/>
              </a:rPr>
              <a:t>Prolonged inflammation / late course  microcytic anemia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  <a:sym typeface="Wingdings" panose="05000000000000000000" pitchFamily="2" charset="2"/>
              </a:rPr>
              <a:t>Iron parameters distinct from IDA; Inflammatory markers elevated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cs typeface="Arial" panose="020B0604020202020204" pitchFamily="34" charset="0"/>
                <a:sym typeface="Wingdings" panose="05000000000000000000" pitchFamily="2" charset="2"/>
              </a:rPr>
              <a:t>Management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  <a:sym typeface="Wingdings" panose="05000000000000000000" pitchFamily="2" charset="2"/>
              </a:rPr>
              <a:t>Treat underlying cause of inflammation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  <a:sym typeface="Wingdings" panose="05000000000000000000" pitchFamily="2" charset="2"/>
              </a:rPr>
              <a:t>If severe/prolonged, assess for iron deficiency; treat with IV iron, if needed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594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erythron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470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1" y="406689"/>
            <a:ext cx="11610109" cy="1245466"/>
          </a:xfrm>
        </p:spPr>
        <p:txBody>
          <a:bodyPr/>
          <a:lstStyle/>
          <a:p>
            <a:r>
              <a:rPr lang="en-US" dirty="0"/>
              <a:t>Differential diagnosis for microcytic anemia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43912205"/>
              </p:ext>
            </p:extLst>
          </p:nvPr>
        </p:nvGraphicFramePr>
        <p:xfrm>
          <a:off x="645566" y="1468826"/>
          <a:ext cx="10900062" cy="4933057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2064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4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9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27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Diagnosis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Clinical history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Laboratory measurements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Distinguishing features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1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IDA</a:t>
                      </a:r>
                      <a:endParaRPr lang="en-US" sz="2000" baseline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Low-iron diet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Blood loss</a:t>
                      </a:r>
                      <a:endParaRPr lang="en-US" sz="19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Elevated RDW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Low</a:t>
                      </a:r>
                      <a:r>
                        <a:rPr lang="en-US" sz="19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serum ferritin</a:t>
                      </a: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or TSAT</a:t>
                      </a:r>
                      <a:endParaRPr lang="en-US" sz="19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Improvement with oral iron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Smear</a:t>
                      </a: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13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Thalassemia trait</a:t>
                      </a:r>
                      <a:endParaRPr lang="en-US" sz="2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Not c/w IDA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Ethnicity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Family history</a:t>
                      </a:r>
                      <a:endParaRPr lang="en-US" sz="19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Normal iron panel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+</a:t>
                      </a:r>
                      <a:r>
                        <a:rPr lang="en-US" sz="19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Hgb</a:t>
                      </a: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Barts</a:t>
                      </a: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on NBS (alpha)</a:t>
                      </a:r>
                    </a:p>
                    <a:p>
                      <a:pPr marL="0" marR="0" lvl="0" indent="0" algn="l" defTabSz="7715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Elevated </a:t>
                      </a:r>
                      <a:r>
                        <a:rPr lang="en-US" sz="19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Hgb</a:t>
                      </a: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A2 on </a:t>
                      </a:r>
                      <a:r>
                        <a:rPr lang="en-US" sz="19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Hgb</a:t>
                      </a: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analysis (beta)</a:t>
                      </a:r>
                      <a:endParaRPr lang="en-US" sz="19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Minimal to no change with oral iron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Smear</a:t>
                      </a: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3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Anemia of inflammation or chronic disease</a:t>
                      </a:r>
                      <a:endParaRPr lang="en-US" sz="2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Recent acute and/or chronic illness 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Inflammation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Tissue injury</a:t>
                      </a: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MCV - normal or low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S</a:t>
                      </a:r>
                      <a:r>
                        <a:rPr lang="en-US" sz="19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erum ferritin – normal or high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Transferrin/TIBC may be low </a:t>
                      </a: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sTfR</a:t>
                      </a: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/log</a:t>
                      </a:r>
                      <a:r>
                        <a:rPr lang="en-US" sz="1900" baseline="-25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10</a:t>
                      </a: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ferritin index low</a:t>
                      </a:r>
                      <a:endParaRPr lang="en-US" sz="19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Improves</a:t>
                      </a:r>
                      <a:r>
                        <a:rPr lang="en-US" sz="19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as inflammation decreases</a:t>
                      </a:r>
                      <a:endParaRPr lang="en-US" sz="19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May benefit from IV iron</a:t>
                      </a:r>
                      <a:endParaRPr lang="en-US" sz="19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82" marR="629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31427" y="2081597"/>
            <a:ext cx="10900062" cy="949041"/>
          </a:xfrm>
          <a:prstGeom prst="rect">
            <a:avLst/>
          </a:prstGeom>
          <a:noFill/>
          <a:ln w="5715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25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31427" y="3027171"/>
            <a:ext cx="10900062" cy="1662548"/>
          </a:xfrm>
          <a:prstGeom prst="rect">
            <a:avLst/>
          </a:prstGeom>
          <a:noFill/>
          <a:ln w="5715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25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31427" y="4682345"/>
            <a:ext cx="10900062" cy="1750142"/>
          </a:xfrm>
          <a:prstGeom prst="rect">
            <a:avLst/>
          </a:prstGeom>
          <a:noFill/>
          <a:ln w="57150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25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623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 panose="020B0604020202020204" pitchFamily="34" charset="0"/>
              </a:rPr>
              <a:t>Differential diagnosis for normocytic anemia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Clinical history to assess for </a:t>
            </a:r>
            <a:r>
              <a:rPr lang="en-US" i="1" dirty="0">
                <a:cs typeface="Arial" panose="020B0604020202020204" pitchFamily="34" charset="0"/>
              </a:rPr>
              <a:t>inflammation, hypothyroidism, renal disease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Review history of recent or recurrent infections/inflammation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Growth charts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Other non-specific symptoms</a:t>
            </a:r>
          </a:p>
          <a:p>
            <a:pPr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Evaluation: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CBC, retic, smear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CRP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BUN, creatinine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cs typeface="Arial" panose="020B0604020202020204" pitchFamily="34" charset="0"/>
              </a:rPr>
              <a:t>TSH, Free T4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0" y="3070785"/>
            <a:ext cx="5441731" cy="230832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If anemia is mild and work-up is negative, presumptive diagnosis: </a:t>
            </a:r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statistical anemia (2.5% of population will fall below normal </a:t>
            </a:r>
            <a:r>
              <a:rPr lang="en-US" sz="2000" i="1" dirty="0" err="1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Hgb</a:t>
            </a:r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 values)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+/- periodic follow-up (annual) with PCP or hematology to ensure stable.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No long-term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heme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 follow-up needed.</a:t>
            </a:r>
          </a:p>
        </p:txBody>
      </p:sp>
    </p:spTree>
    <p:extLst>
      <p:ext uri="{BB962C8B-B14F-4D97-AF65-F5344CB8AC3E}">
        <p14:creationId xmlns:p14="http://schemas.microsoft.com/office/powerpoint/2010/main" val="62395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overload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03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Iron overload / Iron excess states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6326" indent="-279400">
              <a:spcBef>
                <a:spcPts val="1200"/>
              </a:spcBef>
            </a:pPr>
            <a:r>
              <a:rPr lang="en-US" sz="3600" dirty="0"/>
              <a:t>Increased intestinal iron absorption</a:t>
            </a:r>
          </a:p>
          <a:p>
            <a:pPr marL="623888" lvl="1" indent="-279400">
              <a:spcBef>
                <a:spcPts val="1200"/>
              </a:spcBef>
            </a:pPr>
            <a:r>
              <a:rPr lang="en-US" sz="3200" dirty="0"/>
              <a:t>Hereditary hemochromatosis </a:t>
            </a:r>
          </a:p>
          <a:p>
            <a:pPr marL="623888" lvl="1" indent="-279400">
              <a:spcBef>
                <a:spcPts val="1200"/>
              </a:spcBef>
            </a:pPr>
            <a:r>
              <a:rPr lang="en-US" sz="3200" dirty="0"/>
              <a:t>Ineffective erythropoiesis (e.g. thalassemia) </a:t>
            </a:r>
          </a:p>
          <a:p>
            <a:pPr marL="623888" lvl="1" indent="-279400">
              <a:spcBef>
                <a:spcPts val="1200"/>
              </a:spcBef>
            </a:pPr>
            <a:endParaRPr lang="en-US" sz="3200" dirty="0"/>
          </a:p>
          <a:p>
            <a:pPr marL="286326" indent="-279400">
              <a:spcBef>
                <a:spcPts val="1200"/>
              </a:spcBef>
            </a:pPr>
            <a:r>
              <a:rPr lang="en-US" sz="3600" dirty="0"/>
              <a:t>Chronic transfusions</a:t>
            </a:r>
          </a:p>
          <a:p>
            <a:pPr marL="286326" indent="-279400">
              <a:spcBef>
                <a:spcPts val="1200"/>
              </a:spcBef>
            </a:pPr>
            <a:endParaRPr lang="en-US" sz="3600" dirty="0"/>
          </a:p>
          <a:p>
            <a:pPr marL="513338" indent="-393700">
              <a:spcBef>
                <a:spcPts val="1200"/>
              </a:spcBef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630171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57460" y="3136694"/>
            <a:ext cx="3379636" cy="1816701"/>
            <a:chOff x="1584" y="1296"/>
            <a:chExt cx="1680" cy="2112"/>
          </a:xfrm>
        </p:grpSpPr>
        <p:sp>
          <p:nvSpPr>
            <p:cNvPr id="715780" name="Line 4"/>
            <p:cNvSpPr>
              <a:spLocks noChangeShapeType="1"/>
            </p:cNvSpPr>
            <p:nvPr/>
          </p:nvSpPr>
          <p:spPr bwMode="auto">
            <a:xfrm>
              <a:off x="1584" y="1344"/>
              <a:ext cx="0" cy="20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15781" name="Line 5"/>
            <p:cNvSpPr>
              <a:spLocks noChangeShapeType="1"/>
            </p:cNvSpPr>
            <p:nvPr/>
          </p:nvSpPr>
          <p:spPr bwMode="auto">
            <a:xfrm>
              <a:off x="1584" y="3408"/>
              <a:ext cx="1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15782" name="Line 6"/>
            <p:cNvSpPr>
              <a:spLocks noChangeShapeType="1"/>
            </p:cNvSpPr>
            <p:nvPr/>
          </p:nvSpPr>
          <p:spPr bwMode="auto">
            <a:xfrm>
              <a:off x="3264" y="1296"/>
              <a:ext cx="0" cy="2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715814" name="Rectangle 38"/>
          <p:cNvSpPr>
            <a:spLocks noChangeArrowheads="1"/>
          </p:cNvSpPr>
          <p:nvPr/>
        </p:nvSpPr>
        <p:spPr bwMode="auto">
          <a:xfrm>
            <a:off x="5806678" y="4696219"/>
            <a:ext cx="289322" cy="5143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459103" y="1967841"/>
            <a:ext cx="2097584" cy="747415"/>
            <a:chOff x="711" y="1473"/>
            <a:chExt cx="1392" cy="558"/>
          </a:xfrm>
        </p:grpSpPr>
        <p:sp>
          <p:nvSpPr>
            <p:cNvPr id="715785" name="Text Box 9"/>
            <p:cNvSpPr txBox="1">
              <a:spLocks noChangeArrowheads="1"/>
            </p:cNvSpPr>
            <p:nvPr/>
          </p:nvSpPr>
          <p:spPr bwMode="auto">
            <a:xfrm>
              <a:off x="711" y="1473"/>
              <a:ext cx="1392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+mn-lt"/>
                </a:rPr>
                <a:t>Mucosal Surface</a:t>
              </a:r>
            </a:p>
          </p:txBody>
        </p:sp>
        <p:sp>
          <p:nvSpPr>
            <p:cNvPr id="715786" name="Line 10"/>
            <p:cNvSpPr>
              <a:spLocks noChangeShapeType="1"/>
            </p:cNvSpPr>
            <p:nvPr/>
          </p:nvSpPr>
          <p:spPr bwMode="auto">
            <a:xfrm flipH="1">
              <a:off x="1153" y="1723"/>
              <a:ext cx="46" cy="3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schemeClr val="bg2">
                    <a:lumMod val="25000"/>
                  </a:schemeClr>
                </a:solidFill>
                <a:latin typeface="+mn-lt"/>
              </a:endParaRPr>
            </a:p>
          </p:txBody>
        </p:sp>
      </p:grpSp>
      <p:sp>
        <p:nvSpPr>
          <p:cNvPr id="715787" name="Text Box 11"/>
          <p:cNvSpPr txBox="1">
            <a:spLocks noChangeArrowheads="1"/>
          </p:cNvSpPr>
          <p:nvPr/>
        </p:nvSpPr>
        <p:spPr bwMode="auto">
          <a:xfrm>
            <a:off x="4264522" y="3850720"/>
            <a:ext cx="1374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Ferritin</a:t>
            </a:r>
          </a:p>
        </p:txBody>
      </p:sp>
      <p:sp>
        <p:nvSpPr>
          <p:cNvPr id="715791" name="Line 15"/>
          <p:cNvSpPr>
            <a:spLocks noChangeShapeType="1"/>
          </p:cNvSpPr>
          <p:nvPr/>
        </p:nvSpPr>
        <p:spPr bwMode="auto">
          <a:xfrm>
            <a:off x="5951339" y="3346050"/>
            <a:ext cx="0" cy="450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15792" name="Text Box 16"/>
          <p:cNvSpPr txBox="1">
            <a:spLocks noChangeArrowheads="1"/>
          </p:cNvSpPr>
          <p:nvPr/>
        </p:nvSpPr>
        <p:spPr bwMode="auto">
          <a:xfrm>
            <a:off x="4039383" y="1601353"/>
            <a:ext cx="1084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</a:t>
            </a:r>
            <a:r>
              <a:rPr lang="en-US" sz="2400" b="1" baseline="30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+3</a:t>
            </a:r>
            <a:endParaRPr lang="en-US" sz="24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715793" name="Text Box 17"/>
          <p:cNvSpPr txBox="1">
            <a:spLocks noChangeArrowheads="1"/>
          </p:cNvSpPr>
          <p:nvPr/>
        </p:nvSpPr>
        <p:spPr bwMode="auto">
          <a:xfrm>
            <a:off x="5438643" y="1818626"/>
            <a:ext cx="1084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</a:t>
            </a:r>
            <a:r>
              <a:rPr lang="en-US" sz="2400" b="1" baseline="30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+2</a:t>
            </a:r>
            <a:endParaRPr lang="en-US" sz="24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715794" name="Line 18"/>
          <p:cNvSpPr>
            <a:spLocks noChangeShapeType="1"/>
          </p:cNvSpPr>
          <p:nvPr/>
        </p:nvSpPr>
        <p:spPr bwMode="auto">
          <a:xfrm rot="6404239" flipH="1" flipV="1">
            <a:off x="5150056" y="1532231"/>
            <a:ext cx="140949" cy="10902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429095" y="4972938"/>
            <a:ext cx="2386905" cy="644275"/>
            <a:chOff x="850" y="2590"/>
            <a:chExt cx="1584" cy="481"/>
          </a:xfrm>
        </p:grpSpPr>
        <p:sp>
          <p:nvSpPr>
            <p:cNvPr id="715801" name="Text Box 25"/>
            <p:cNvSpPr txBox="1">
              <a:spLocks noChangeArrowheads="1"/>
            </p:cNvSpPr>
            <p:nvPr/>
          </p:nvSpPr>
          <p:spPr bwMode="auto">
            <a:xfrm>
              <a:off x="850" y="2795"/>
              <a:ext cx="1584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lang="en-US" b="1" dirty="0">
                  <a:solidFill>
                    <a:schemeClr val="bg2">
                      <a:lumMod val="25000"/>
                    </a:schemeClr>
                  </a:solidFill>
                  <a:latin typeface="+mn-lt"/>
                </a:rPr>
                <a:t>Basolateral Surface</a:t>
              </a:r>
            </a:p>
          </p:txBody>
        </p:sp>
        <p:sp>
          <p:nvSpPr>
            <p:cNvPr id="715802" name="Line 26"/>
            <p:cNvSpPr>
              <a:spLocks noChangeShapeType="1"/>
            </p:cNvSpPr>
            <p:nvPr/>
          </p:nvSpPr>
          <p:spPr bwMode="auto">
            <a:xfrm flipV="1">
              <a:off x="1710" y="2590"/>
              <a:ext cx="76" cy="2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schemeClr val="bg2">
                    <a:lumMod val="25000"/>
                  </a:schemeClr>
                </a:solidFill>
                <a:latin typeface="+mn-lt"/>
              </a:endParaRPr>
            </a:p>
          </p:txBody>
        </p:sp>
      </p:grpSp>
      <p:sp>
        <p:nvSpPr>
          <p:cNvPr id="715803" name="Text Box 27"/>
          <p:cNvSpPr txBox="1">
            <a:spLocks noChangeArrowheads="1"/>
          </p:cNvSpPr>
          <p:nvPr/>
        </p:nvSpPr>
        <p:spPr bwMode="auto">
          <a:xfrm>
            <a:off x="6328004" y="4995735"/>
            <a:ext cx="16636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Ferroportin </a:t>
            </a:r>
          </a:p>
        </p:txBody>
      </p:sp>
      <p:sp>
        <p:nvSpPr>
          <p:cNvPr id="715818" name="Line 42"/>
          <p:cNvSpPr>
            <a:spLocks noChangeShapeType="1"/>
          </p:cNvSpPr>
          <p:nvPr/>
        </p:nvSpPr>
        <p:spPr bwMode="auto">
          <a:xfrm>
            <a:off x="5951339" y="4261785"/>
            <a:ext cx="0" cy="3701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5453063" y="3796108"/>
            <a:ext cx="1034058" cy="46567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451439" y="1884135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5864061" y="2107052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27714" y="3931801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2830" y="4024335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979595" y="3849243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144236" y="3992252"/>
            <a:ext cx="135165" cy="1652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 rot="18727708">
            <a:off x="4728256" y="1421115"/>
            <a:ext cx="2844673" cy="2951231"/>
          </a:xfrm>
          <a:custGeom>
            <a:avLst/>
            <a:gdLst>
              <a:gd name="connsiteX0" fmla="*/ 0 w 2457628"/>
              <a:gd name="connsiteY0" fmla="*/ 391773 h 3117882"/>
              <a:gd name="connsiteX1" fmla="*/ 632389 w 2457628"/>
              <a:gd name="connsiteY1" fmla="*/ 7213 h 3117882"/>
              <a:gd name="connsiteX2" fmla="*/ 239282 w 2457628"/>
              <a:gd name="connsiteY2" fmla="*/ 690876 h 3117882"/>
              <a:gd name="connsiteX3" fmla="*/ 683663 w 2457628"/>
              <a:gd name="connsiteY3" fmla="*/ 383228 h 3117882"/>
              <a:gd name="connsiteX4" fmla="*/ 282011 w 2457628"/>
              <a:gd name="connsiteY4" fmla="*/ 947250 h 3117882"/>
              <a:gd name="connsiteX5" fmla="*/ 1025495 w 2457628"/>
              <a:gd name="connsiteY5" fmla="*/ 554143 h 3117882"/>
              <a:gd name="connsiteX6" fmla="*/ 512747 w 2457628"/>
              <a:gd name="connsiteY6" fmla="*/ 1118166 h 3117882"/>
              <a:gd name="connsiteX7" fmla="*/ 1341690 w 2457628"/>
              <a:gd name="connsiteY7" fmla="*/ 699422 h 3117882"/>
              <a:gd name="connsiteX8" fmla="*/ 820396 w 2457628"/>
              <a:gd name="connsiteY8" fmla="*/ 1314719 h 3117882"/>
              <a:gd name="connsiteX9" fmla="*/ 1478422 w 2457628"/>
              <a:gd name="connsiteY9" fmla="*/ 989979 h 3117882"/>
              <a:gd name="connsiteX10" fmla="*/ 940037 w 2457628"/>
              <a:gd name="connsiteY10" fmla="*/ 1836013 h 3117882"/>
              <a:gd name="connsiteX11" fmla="*/ 1657884 w 2457628"/>
              <a:gd name="connsiteY11" fmla="*/ 1323265 h 3117882"/>
              <a:gd name="connsiteX12" fmla="*/ 1170774 w 2457628"/>
              <a:gd name="connsiteY12" fmla="*/ 1972745 h 3117882"/>
              <a:gd name="connsiteX13" fmla="*/ 1811708 w 2457628"/>
              <a:gd name="connsiteY13" fmla="*/ 1613822 h 3117882"/>
              <a:gd name="connsiteX14" fmla="*/ 1222048 w 2457628"/>
              <a:gd name="connsiteY14" fmla="*/ 2194936 h 3117882"/>
              <a:gd name="connsiteX15" fmla="*/ 2059536 w 2457628"/>
              <a:gd name="connsiteY15" fmla="*/ 1801829 h 3117882"/>
              <a:gd name="connsiteX16" fmla="*/ 1452785 w 2457628"/>
              <a:gd name="connsiteY16" fmla="*/ 2502585 h 3117882"/>
              <a:gd name="connsiteX17" fmla="*/ 2025353 w 2457628"/>
              <a:gd name="connsiteY17" fmla="*/ 2288940 h 3117882"/>
              <a:gd name="connsiteX18" fmla="*/ 2281727 w 2457628"/>
              <a:gd name="connsiteY18" fmla="*/ 2177844 h 3117882"/>
              <a:gd name="connsiteX19" fmla="*/ 1538243 w 2457628"/>
              <a:gd name="connsiteY19" fmla="*/ 2904237 h 3117882"/>
              <a:gd name="connsiteX20" fmla="*/ 2452643 w 2457628"/>
              <a:gd name="connsiteY20" fmla="*/ 2476947 h 3117882"/>
              <a:gd name="connsiteX21" fmla="*/ 1837346 w 2457628"/>
              <a:gd name="connsiteY21" fmla="*/ 3117882 h 311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57628" h="3117882">
                <a:moveTo>
                  <a:pt x="0" y="391773"/>
                </a:moveTo>
                <a:cubicBezTo>
                  <a:pt x="296254" y="174567"/>
                  <a:pt x="592509" y="-42638"/>
                  <a:pt x="632389" y="7213"/>
                </a:cubicBezTo>
                <a:cubicBezTo>
                  <a:pt x="672269" y="57064"/>
                  <a:pt x="230736" y="628207"/>
                  <a:pt x="239282" y="690876"/>
                </a:cubicBezTo>
                <a:cubicBezTo>
                  <a:pt x="247828" y="753545"/>
                  <a:pt x="676542" y="340499"/>
                  <a:pt x="683663" y="383228"/>
                </a:cubicBezTo>
                <a:cubicBezTo>
                  <a:pt x="690785" y="425957"/>
                  <a:pt x="225039" y="918764"/>
                  <a:pt x="282011" y="947250"/>
                </a:cubicBezTo>
                <a:cubicBezTo>
                  <a:pt x="338983" y="975736"/>
                  <a:pt x="987039" y="525657"/>
                  <a:pt x="1025495" y="554143"/>
                </a:cubicBezTo>
                <a:cubicBezTo>
                  <a:pt x="1063951" y="582629"/>
                  <a:pt x="460048" y="1093953"/>
                  <a:pt x="512747" y="1118166"/>
                </a:cubicBezTo>
                <a:cubicBezTo>
                  <a:pt x="565446" y="1142379"/>
                  <a:pt x="1290415" y="666663"/>
                  <a:pt x="1341690" y="699422"/>
                </a:cubicBezTo>
                <a:cubicBezTo>
                  <a:pt x="1392965" y="732181"/>
                  <a:pt x="797607" y="1266293"/>
                  <a:pt x="820396" y="1314719"/>
                </a:cubicBezTo>
                <a:cubicBezTo>
                  <a:pt x="843185" y="1363145"/>
                  <a:pt x="1458482" y="903097"/>
                  <a:pt x="1478422" y="989979"/>
                </a:cubicBezTo>
                <a:cubicBezTo>
                  <a:pt x="1498362" y="1076861"/>
                  <a:pt x="910127" y="1780465"/>
                  <a:pt x="940037" y="1836013"/>
                </a:cubicBezTo>
                <a:cubicBezTo>
                  <a:pt x="969947" y="1891561"/>
                  <a:pt x="1619428" y="1300476"/>
                  <a:pt x="1657884" y="1323265"/>
                </a:cubicBezTo>
                <a:cubicBezTo>
                  <a:pt x="1696340" y="1346054"/>
                  <a:pt x="1145137" y="1924319"/>
                  <a:pt x="1170774" y="1972745"/>
                </a:cubicBezTo>
                <a:cubicBezTo>
                  <a:pt x="1196411" y="2021171"/>
                  <a:pt x="1803162" y="1576790"/>
                  <a:pt x="1811708" y="1613822"/>
                </a:cubicBezTo>
                <a:cubicBezTo>
                  <a:pt x="1820254" y="1650854"/>
                  <a:pt x="1180743" y="2163601"/>
                  <a:pt x="1222048" y="2194936"/>
                </a:cubicBezTo>
                <a:cubicBezTo>
                  <a:pt x="1263353" y="2226271"/>
                  <a:pt x="2021080" y="1750554"/>
                  <a:pt x="2059536" y="1801829"/>
                </a:cubicBezTo>
                <a:cubicBezTo>
                  <a:pt x="2097992" y="1853104"/>
                  <a:pt x="1458482" y="2421400"/>
                  <a:pt x="1452785" y="2502585"/>
                </a:cubicBezTo>
                <a:cubicBezTo>
                  <a:pt x="1447088" y="2583770"/>
                  <a:pt x="1887196" y="2343063"/>
                  <a:pt x="2025353" y="2288940"/>
                </a:cubicBezTo>
                <a:cubicBezTo>
                  <a:pt x="2163510" y="2234817"/>
                  <a:pt x="2362912" y="2075295"/>
                  <a:pt x="2281727" y="2177844"/>
                </a:cubicBezTo>
                <a:cubicBezTo>
                  <a:pt x="2200542" y="2280393"/>
                  <a:pt x="1509757" y="2854387"/>
                  <a:pt x="1538243" y="2904237"/>
                </a:cubicBezTo>
                <a:cubicBezTo>
                  <a:pt x="1566729" y="2954087"/>
                  <a:pt x="2402793" y="2441340"/>
                  <a:pt x="2452643" y="2476947"/>
                </a:cubicBezTo>
                <a:cubicBezTo>
                  <a:pt x="2502494" y="2512555"/>
                  <a:pt x="2169920" y="2815218"/>
                  <a:pt x="1837346" y="311788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519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9" name="Rectangle 12"/>
          <p:cNvSpPr>
            <a:spLocks noChangeArrowheads="1"/>
          </p:cNvSpPr>
          <p:nvPr/>
        </p:nvSpPr>
        <p:spPr bwMode="auto">
          <a:xfrm>
            <a:off x="5813986" y="2500501"/>
            <a:ext cx="209684" cy="75868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6090866" y="3335430"/>
            <a:ext cx="12296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DMT1</a:t>
            </a:r>
          </a:p>
        </p:txBody>
      </p:sp>
      <p:sp>
        <p:nvSpPr>
          <p:cNvPr id="51" name="Line 44"/>
          <p:cNvSpPr>
            <a:spLocks noChangeShapeType="1"/>
          </p:cNvSpPr>
          <p:nvPr/>
        </p:nvSpPr>
        <p:spPr bwMode="auto">
          <a:xfrm flipH="1" flipV="1">
            <a:off x="5965000" y="3156737"/>
            <a:ext cx="146012" cy="21573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2" name="Text Box 25"/>
          <p:cNvSpPr txBox="1">
            <a:spLocks noChangeArrowheads="1"/>
          </p:cNvSpPr>
          <p:nvPr/>
        </p:nvSpPr>
        <p:spPr bwMode="auto">
          <a:xfrm>
            <a:off x="3477156" y="2105859"/>
            <a:ext cx="23869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Ferrireductase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Hemochromatosis </a:t>
            </a:r>
            <a:r>
              <a:rPr lang="en-US" dirty="0">
                <a:sym typeface="Wingdings" panose="05000000000000000000" pitchFamily="2" charset="2"/>
              </a:rPr>
              <a:t> Increased iron absorption</a:t>
            </a:r>
            <a:endParaRPr lang="en-US" dirty="0"/>
          </a:p>
        </p:txBody>
      </p:sp>
      <p:sp>
        <p:nvSpPr>
          <p:cNvPr id="53" name="Rectangle 40"/>
          <p:cNvSpPr>
            <a:spLocks noChangeArrowheads="1"/>
          </p:cNvSpPr>
          <p:nvPr/>
        </p:nvSpPr>
        <p:spPr bwMode="auto">
          <a:xfrm>
            <a:off x="2667001" y="5811987"/>
            <a:ext cx="16834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200" b="1" dirty="0">
                <a:solidFill>
                  <a:srgbClr val="C00000"/>
                </a:solidFill>
                <a:latin typeface="+mn-lt"/>
                <a:cs typeface="+mn-cs"/>
              </a:rPr>
              <a:t>Hepcidin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45753" y="4296604"/>
            <a:ext cx="2476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+mn-lt"/>
                <a:cs typeface="+mn-cs"/>
              </a:rPr>
              <a:t>HFE Mutation </a:t>
            </a:r>
          </a:p>
        </p:txBody>
      </p:sp>
      <p:cxnSp>
        <p:nvCxnSpPr>
          <p:cNvPr id="56" name="Straight Arrow Connector 55"/>
          <p:cNvCxnSpPr/>
          <p:nvPr/>
        </p:nvCxnSpPr>
        <p:spPr bwMode="auto">
          <a:xfrm>
            <a:off x="2057400" y="5334000"/>
            <a:ext cx="609600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57" name="Rectangle 56"/>
          <p:cNvSpPr/>
          <p:nvPr/>
        </p:nvSpPr>
        <p:spPr>
          <a:xfrm flipV="1">
            <a:off x="2895601" y="5623561"/>
            <a:ext cx="11855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6000" b="1" dirty="0">
                <a:solidFill>
                  <a:srgbClr val="C00000"/>
                </a:solidFill>
                <a:latin typeface="+mn-lt"/>
                <a:cs typeface="+mn-cs"/>
              </a:rPr>
              <a:t>X</a:t>
            </a:r>
          </a:p>
        </p:txBody>
      </p:sp>
      <p:cxnSp>
        <p:nvCxnSpPr>
          <p:cNvPr id="58" name="Straight Connector 57"/>
          <p:cNvCxnSpPr/>
          <p:nvPr/>
        </p:nvCxnSpPr>
        <p:spPr bwMode="auto">
          <a:xfrm flipH="1">
            <a:off x="2057400" y="5334000"/>
            <a:ext cx="304800" cy="3048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 flipH="1">
            <a:off x="2209800" y="5486400"/>
            <a:ext cx="304800" cy="3048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6153233" y="6039058"/>
            <a:ext cx="4876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+mn-lt"/>
                <a:cs typeface="+mn-cs"/>
              </a:rPr>
              <a:t>Increased iron absorption </a:t>
            </a:r>
          </a:p>
        </p:txBody>
      </p:sp>
      <p:sp>
        <p:nvSpPr>
          <p:cNvPr id="5" name="Down Arrow 4"/>
          <p:cNvSpPr/>
          <p:nvPr/>
        </p:nvSpPr>
        <p:spPr bwMode="auto">
          <a:xfrm rot="19388544">
            <a:off x="6237447" y="5246758"/>
            <a:ext cx="272552" cy="999235"/>
          </a:xfrm>
          <a:prstGeom prst="downArrow">
            <a:avLst/>
          </a:prstGeom>
          <a:solidFill>
            <a:srgbClr val="C00000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07436" y="5814579"/>
            <a:ext cx="3848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limits iron absorption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5526773" y="5365067"/>
            <a:ext cx="201882" cy="46206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Minus 47"/>
          <p:cNvSpPr/>
          <p:nvPr/>
        </p:nvSpPr>
        <p:spPr>
          <a:xfrm>
            <a:off x="5592570" y="5093188"/>
            <a:ext cx="717947" cy="38575"/>
          </a:xfrm>
          <a:prstGeom prst="mathMinus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5E714AA-3519-4D73-8C4E-91967D4AFD8A}"/>
              </a:ext>
            </a:extLst>
          </p:cNvPr>
          <p:cNvSpPr/>
          <p:nvPr/>
        </p:nvSpPr>
        <p:spPr>
          <a:xfrm>
            <a:off x="8716252" y="4941436"/>
            <a:ext cx="3280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Powers JM and O’Brien SH. How I Approach Iron Deficiency and out Anemia. </a:t>
            </a:r>
            <a:r>
              <a:rPr lang="en-US" sz="1200" dirty="0" err="1">
                <a:solidFill>
                  <a:srgbClr val="000000"/>
                </a:solidFill>
              </a:rPr>
              <a:t>Pediatr</a:t>
            </a:r>
            <a:r>
              <a:rPr lang="en-US" sz="1200" dirty="0">
                <a:solidFill>
                  <a:srgbClr val="000000"/>
                </a:solidFill>
              </a:rPr>
              <a:t> Blood Cancer. 2018;e27544. © 2018 Wiley Periodicals, Inc. Used with permission.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0299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7" grpId="0"/>
      <p:bldP spid="60" grpId="0" animBg="1"/>
      <p:bldP spid="5" grpId="0" animBg="1"/>
      <p:bldP spid="42" grpId="0"/>
      <p:bldP spid="4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Iron absorption in Hereditary Hemochromatosis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880080"/>
              </p:ext>
            </p:extLst>
          </p:nvPr>
        </p:nvGraphicFramePr>
        <p:xfrm>
          <a:off x="673100" y="1600201"/>
          <a:ext cx="9613900" cy="42820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25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2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5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2232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u="sng" dirty="0"/>
                        <a:t>Normal*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u="sng" dirty="0"/>
                        <a:t>Hemochromatosis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136">
                <a:tc>
                  <a:txBody>
                    <a:bodyPr/>
                    <a:lstStyle/>
                    <a:p>
                      <a:r>
                        <a:rPr lang="en-US" sz="2400" dirty="0"/>
                        <a:t>Daily iron loss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136">
                <a:tc>
                  <a:txBody>
                    <a:bodyPr/>
                    <a:lstStyle/>
                    <a:p>
                      <a:r>
                        <a:rPr lang="en-US" sz="2400" dirty="0"/>
                        <a:t>Daily</a:t>
                      </a:r>
                      <a:r>
                        <a:rPr lang="en-US" sz="2400" baseline="0" dirty="0"/>
                        <a:t> di</a:t>
                      </a:r>
                      <a:r>
                        <a:rPr lang="en-US" sz="2400" dirty="0"/>
                        <a:t>etary</a:t>
                      </a:r>
                      <a:r>
                        <a:rPr lang="en-US" sz="2400" baseline="0" dirty="0"/>
                        <a:t> iron intake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136">
                <a:tc>
                  <a:txBody>
                    <a:bodyPr/>
                    <a:lstStyle/>
                    <a:p>
                      <a:r>
                        <a:rPr lang="en-US" sz="2400" dirty="0"/>
                        <a:t>Absorption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136">
                <a:tc>
                  <a:txBody>
                    <a:bodyPr/>
                    <a:lstStyle/>
                    <a:p>
                      <a:r>
                        <a:rPr lang="en-US" sz="2400" dirty="0"/>
                        <a:t>Amount absorbed</a:t>
                      </a:r>
                      <a:r>
                        <a:rPr lang="en-US" sz="2400" baseline="0" dirty="0"/>
                        <a:t> daily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136">
                <a:tc>
                  <a:txBody>
                    <a:bodyPr/>
                    <a:lstStyle/>
                    <a:p>
                      <a:r>
                        <a:rPr lang="en-US" sz="2400" dirty="0"/>
                        <a:t>Net</a:t>
                      </a:r>
                      <a:r>
                        <a:rPr lang="en-US" sz="2400" baseline="0" dirty="0"/>
                        <a:t> d</a:t>
                      </a:r>
                      <a:r>
                        <a:rPr lang="en-US" sz="2400" dirty="0"/>
                        <a:t>aily iron gain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136">
                <a:tc>
                  <a:txBody>
                    <a:bodyPr/>
                    <a:lstStyle/>
                    <a:p>
                      <a:r>
                        <a:rPr lang="en-US" sz="2400" dirty="0"/>
                        <a:t>Net annual iron</a:t>
                      </a:r>
                      <a:r>
                        <a:rPr lang="en-US" sz="2400" baseline="0" dirty="0"/>
                        <a:t> gain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1,100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136">
                <a:tc>
                  <a:txBody>
                    <a:bodyPr/>
                    <a:lstStyle/>
                    <a:p>
                      <a:r>
                        <a:rPr lang="en-US" sz="2400" dirty="0"/>
                        <a:t>Net iron gain </a:t>
                      </a:r>
                      <a:r>
                        <a:rPr lang="en-US" sz="2400" baseline="0" dirty="0"/>
                        <a:t>over 20 yr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22 gm </a:t>
                      </a:r>
                    </a:p>
                    <a:p>
                      <a:r>
                        <a:rPr lang="en-US" sz="2400" dirty="0"/>
                        <a:t>(7</a:t>
                      </a:r>
                      <a:r>
                        <a:rPr lang="en-US" sz="2400" baseline="0" dirty="0"/>
                        <a:t> to 10-</a:t>
                      </a:r>
                      <a:r>
                        <a:rPr lang="en-US" sz="2400" dirty="0"/>
                        <a:t>fold</a:t>
                      </a:r>
                      <a:r>
                        <a:rPr lang="en-US" sz="2400" baseline="0" dirty="0"/>
                        <a:t> increase)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4306" y="5951432"/>
            <a:ext cx="4914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en-US" sz="2000" dirty="0">
                <a:solidFill>
                  <a:srgbClr val="000000"/>
                </a:solidFill>
                <a:latin typeface="+mn-lt"/>
                <a:cs typeface="+mn-cs"/>
              </a:rPr>
              <a:t>* Except during periods of rapid growth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73101" y="5080000"/>
            <a:ext cx="9613899" cy="802209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200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77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3"/>
          <p:cNvSpPr>
            <a:spLocks/>
          </p:cNvSpPr>
          <p:nvPr/>
        </p:nvSpPr>
        <p:spPr bwMode="auto">
          <a:xfrm>
            <a:off x="3781427" y="1409610"/>
            <a:ext cx="4563071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22325" eaLnBrk="1" hangingPunct="1">
              <a:tabLst>
                <a:tab pos="754063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Iron stores increase</a:t>
            </a:r>
          </a:p>
        </p:txBody>
      </p:sp>
      <p:sp>
        <p:nvSpPr>
          <p:cNvPr id="92162" name="Rectangle 4"/>
          <p:cNvSpPr>
            <a:spLocks/>
          </p:cNvSpPr>
          <p:nvPr/>
        </p:nvSpPr>
        <p:spPr bwMode="auto">
          <a:xfrm>
            <a:off x="2838450" y="2225675"/>
            <a:ext cx="6450806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22325" eaLnBrk="1" hangingPunct="1">
              <a:tabLst>
                <a:tab pos="754063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Capacity of transferrin exceeded</a:t>
            </a:r>
          </a:p>
        </p:txBody>
      </p:sp>
      <p:sp>
        <p:nvSpPr>
          <p:cNvPr id="92163" name="Rectangle 5"/>
          <p:cNvSpPr>
            <a:spLocks/>
          </p:cNvSpPr>
          <p:nvPr/>
        </p:nvSpPr>
        <p:spPr bwMode="auto">
          <a:xfrm>
            <a:off x="2054424" y="3146427"/>
            <a:ext cx="8003976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22325" eaLnBrk="1" hangingPunct="1">
              <a:tabLst>
                <a:tab pos="754063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Non-transferrin bound iron (NTBI) accumulates and is toxic</a:t>
            </a:r>
          </a:p>
        </p:txBody>
      </p:sp>
      <p:sp>
        <p:nvSpPr>
          <p:cNvPr id="92164" name="Rectangle 6"/>
          <p:cNvSpPr>
            <a:spLocks/>
          </p:cNvSpPr>
          <p:nvPr/>
        </p:nvSpPr>
        <p:spPr bwMode="auto">
          <a:xfrm>
            <a:off x="2054424" y="4164013"/>
            <a:ext cx="284142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22325" eaLnBrk="1" hangingPunct="1">
              <a:tabLst>
                <a:tab pos="754063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Iron accumulates in organs</a:t>
            </a:r>
          </a:p>
        </p:txBody>
      </p:sp>
      <p:sp>
        <p:nvSpPr>
          <p:cNvPr id="92165" name="Rectangle 7"/>
          <p:cNvSpPr>
            <a:spLocks/>
          </p:cNvSpPr>
          <p:nvPr/>
        </p:nvSpPr>
        <p:spPr bwMode="auto">
          <a:xfrm>
            <a:off x="6610350" y="4184652"/>
            <a:ext cx="4011216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22325" eaLnBrk="1" hangingPunct="1">
              <a:tabLst>
                <a:tab pos="754063" algn="l"/>
                <a:tab pos="4606925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Free radicals and</a:t>
            </a:r>
          </a:p>
          <a:p>
            <a:pPr algn="ctr" defTabSz="822325" eaLnBrk="1" hangingPunct="1">
              <a:tabLst>
                <a:tab pos="754063" algn="l"/>
                <a:tab pos="4606925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reactive oxygen species</a:t>
            </a:r>
          </a:p>
        </p:txBody>
      </p:sp>
      <p:sp>
        <p:nvSpPr>
          <p:cNvPr id="92166" name="Rectangle 8"/>
          <p:cNvSpPr>
            <a:spLocks/>
          </p:cNvSpPr>
          <p:nvPr/>
        </p:nvSpPr>
        <p:spPr bwMode="auto">
          <a:xfrm>
            <a:off x="6337103" y="5441952"/>
            <a:ext cx="455949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22325" eaLnBrk="1" hangingPunct="1">
              <a:tabLst>
                <a:tab pos="754063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Peroxidation of membrane</a:t>
            </a:r>
          </a:p>
          <a:p>
            <a:pPr algn="ctr" defTabSz="822325" eaLnBrk="1" hangingPunct="1">
              <a:tabLst>
                <a:tab pos="754063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lipids and cellular injury</a:t>
            </a:r>
          </a:p>
        </p:txBody>
      </p:sp>
      <p:sp>
        <p:nvSpPr>
          <p:cNvPr id="92167" name="Rectangle 9"/>
          <p:cNvSpPr>
            <a:spLocks/>
          </p:cNvSpPr>
          <p:nvPr/>
        </p:nvSpPr>
        <p:spPr bwMode="auto">
          <a:xfrm>
            <a:off x="1377555" y="5441952"/>
            <a:ext cx="4204097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22325" eaLnBrk="1" hangingPunct="1">
              <a:tabLst>
                <a:tab pos="754063" algn="l"/>
                <a:tab pos="4057650" algn="l"/>
              </a:tabLst>
            </a:pPr>
            <a:r>
              <a:rPr lang="en-US" sz="2400" dirty="0">
                <a:solidFill>
                  <a:srgbClr val="000000"/>
                </a:solidFill>
                <a:latin typeface="+mn-lt"/>
                <a:sym typeface="Gill Sans" charset="0"/>
              </a:rPr>
              <a:t>Hepatic, Cardiac, Endocrine,    and Joint damage</a:t>
            </a:r>
          </a:p>
        </p:txBody>
      </p:sp>
      <p:cxnSp>
        <p:nvCxnSpPr>
          <p:cNvPr id="92170" name="AutoShape 21"/>
          <p:cNvCxnSpPr>
            <a:cxnSpLocks noChangeShapeType="1"/>
            <a:stCxn id="92162" idx="2"/>
            <a:endCxn id="92163" idx="0"/>
          </p:cNvCxnSpPr>
          <p:nvPr/>
        </p:nvCxnSpPr>
        <p:spPr bwMode="auto">
          <a:xfrm flipH="1">
            <a:off x="6056413" y="2663826"/>
            <a:ext cx="7441" cy="48260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 type="none" w="med" len="med"/>
            <a:tailEnd type="arrow" w="med" len="med"/>
          </a:ln>
        </p:spPr>
      </p:cxnSp>
      <p:cxnSp>
        <p:nvCxnSpPr>
          <p:cNvPr id="92171" name="AutoShape 22"/>
          <p:cNvCxnSpPr>
            <a:cxnSpLocks noChangeShapeType="1"/>
            <a:stCxn id="92163" idx="2"/>
            <a:endCxn id="92165" idx="0"/>
          </p:cNvCxnSpPr>
          <p:nvPr/>
        </p:nvCxnSpPr>
        <p:spPr bwMode="auto">
          <a:xfrm rot="16200000" flipH="1">
            <a:off x="7035354" y="2604047"/>
            <a:ext cx="601662" cy="2559546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 type="none" w="med" len="med"/>
            <a:tailEnd type="arrow" w="med" len="med"/>
          </a:ln>
        </p:spPr>
      </p:cxnSp>
      <p:cxnSp>
        <p:nvCxnSpPr>
          <p:cNvPr id="92172" name="AutoShape 23"/>
          <p:cNvCxnSpPr>
            <a:cxnSpLocks noChangeShapeType="1"/>
            <a:stCxn id="92163" idx="2"/>
            <a:endCxn id="92164" idx="0"/>
          </p:cNvCxnSpPr>
          <p:nvPr/>
        </p:nvCxnSpPr>
        <p:spPr bwMode="auto">
          <a:xfrm rot="5400000">
            <a:off x="4475263" y="2582865"/>
            <a:ext cx="581024" cy="2581275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 type="none" w="med" len="med"/>
            <a:tailEnd type="arrow" w="med" len="med"/>
          </a:ln>
        </p:spPr>
      </p:cxnSp>
      <p:cxnSp>
        <p:nvCxnSpPr>
          <p:cNvPr id="92173" name="AutoShape 24"/>
          <p:cNvCxnSpPr>
            <a:cxnSpLocks noChangeShapeType="1"/>
            <a:stCxn id="92164" idx="2"/>
            <a:endCxn id="92167" idx="0"/>
          </p:cNvCxnSpPr>
          <p:nvPr/>
        </p:nvCxnSpPr>
        <p:spPr bwMode="auto">
          <a:xfrm>
            <a:off x="3476031" y="5002215"/>
            <a:ext cx="3572" cy="43973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 type="none" w="med" len="med"/>
            <a:tailEnd type="arrow" w="med" len="med"/>
          </a:ln>
        </p:spPr>
      </p:cxnSp>
      <p:cxnSp>
        <p:nvCxnSpPr>
          <p:cNvPr id="92174" name="AutoShape 25"/>
          <p:cNvCxnSpPr>
            <a:cxnSpLocks noChangeShapeType="1"/>
            <a:stCxn id="92165" idx="2"/>
            <a:endCxn id="92166" idx="0"/>
          </p:cNvCxnSpPr>
          <p:nvPr/>
        </p:nvCxnSpPr>
        <p:spPr bwMode="auto">
          <a:xfrm>
            <a:off x="8615960" y="4989515"/>
            <a:ext cx="1785" cy="45243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 type="none" w="med" len="med"/>
            <a:tailEnd type="arrow" w="med" len="med"/>
          </a:ln>
        </p:spPr>
      </p:cxnSp>
      <p:cxnSp>
        <p:nvCxnSpPr>
          <p:cNvPr id="92175" name="AutoShape 26"/>
          <p:cNvCxnSpPr>
            <a:cxnSpLocks noChangeShapeType="1"/>
          </p:cNvCxnSpPr>
          <p:nvPr/>
        </p:nvCxnSpPr>
        <p:spPr bwMode="auto">
          <a:xfrm flipH="1">
            <a:off x="5686128" y="5845175"/>
            <a:ext cx="755452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 type="none" w="med" len="med"/>
            <a:tailEnd type="arrow" w="med" len="med"/>
          </a:ln>
        </p:spPr>
      </p:cxnSp>
      <p:cxnSp>
        <p:nvCxnSpPr>
          <p:cNvPr id="92176" name="AutoShape 28"/>
          <p:cNvCxnSpPr>
            <a:cxnSpLocks noChangeShapeType="1"/>
          </p:cNvCxnSpPr>
          <p:nvPr/>
        </p:nvCxnSpPr>
        <p:spPr bwMode="auto">
          <a:xfrm>
            <a:off x="5730240" y="4608515"/>
            <a:ext cx="731520" cy="317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 type="none" w="med" len="med"/>
            <a:tailEnd type="arrow" w="med" len="med"/>
          </a:ln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6062963" y="1836739"/>
            <a:ext cx="891" cy="36576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1371600" y="5410200"/>
            <a:ext cx="4114800" cy="8382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overload – Pathophysiology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47900" y="2852557"/>
            <a:ext cx="76962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+mn-lt"/>
                <a:cs typeface="+mn-cs"/>
              </a:rPr>
              <a:t>The longer that NTBI is present, the more damage that occurs</a:t>
            </a:r>
          </a:p>
        </p:txBody>
      </p:sp>
    </p:spTree>
    <p:extLst>
      <p:ext uri="{BB962C8B-B14F-4D97-AF65-F5344CB8AC3E}">
        <p14:creationId xmlns:p14="http://schemas.microsoft.com/office/powerpoint/2010/main" val="2537423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manifestations of iron overload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84626"/>
              </p:ext>
            </p:extLst>
          </p:nvPr>
        </p:nvGraphicFramePr>
        <p:xfrm>
          <a:off x="393700" y="1825623"/>
          <a:ext cx="11493501" cy="39244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7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3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72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6406">
                <a:tc>
                  <a:txBody>
                    <a:bodyPr/>
                    <a:lstStyle/>
                    <a:p>
                      <a:r>
                        <a:rPr lang="en-US" sz="2800" dirty="0"/>
                        <a:t>Liver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+mn-lt"/>
                        </a:rPr>
                        <a:t>Cirrhosis, liver failure,</a:t>
                      </a:r>
                      <a:r>
                        <a:rPr lang="en-US" sz="2800" baseline="0" dirty="0">
                          <a:latin typeface="+mn-lt"/>
                        </a:rPr>
                        <a:t> hepatocellular carcinoma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6406">
                <a:tc>
                  <a:txBody>
                    <a:bodyPr/>
                    <a:lstStyle/>
                    <a:p>
                      <a:r>
                        <a:rPr lang="en-US" sz="2800" dirty="0"/>
                        <a:t>Pancreas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Diabetes mellitus; Other endocrine effects (hypo-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gonadism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hypothyroidism)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406">
                <a:tc>
                  <a:txBody>
                    <a:bodyPr/>
                    <a:lstStyle/>
                    <a:p>
                      <a:r>
                        <a:rPr lang="en-US" sz="2800" dirty="0"/>
                        <a:t>Heart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+mn-lt"/>
                        </a:rPr>
                        <a:t>Heart failure, dysrhythmias, sudden</a:t>
                      </a:r>
                      <a:r>
                        <a:rPr lang="en-US" sz="2800" baseline="0" dirty="0">
                          <a:latin typeface="+mn-lt"/>
                        </a:rPr>
                        <a:t> death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849" y="1849688"/>
            <a:ext cx="2148530" cy="1253378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2162" y="1849688"/>
            <a:ext cx="2153309" cy="1253378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3265" y="3127131"/>
            <a:ext cx="2245868" cy="131152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7849" y="4492970"/>
            <a:ext cx="2148530" cy="125706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02162" y="4507281"/>
            <a:ext cx="2077642" cy="121283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140450" y="6120246"/>
            <a:ext cx="3666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Images courtesy of George Buchanan</a:t>
            </a:r>
          </a:p>
        </p:txBody>
      </p:sp>
    </p:spTree>
    <p:extLst>
      <p:ext uri="{BB962C8B-B14F-4D97-AF65-F5344CB8AC3E}">
        <p14:creationId xmlns:p14="http://schemas.microsoft.com/office/powerpoint/2010/main" val="32534326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Hereditary hemochromatosis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0838" indent="-3508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Other rare disorders (AR) resulting in absent </a:t>
            </a:r>
            <a:r>
              <a:rPr lang="en-US" dirty="0" err="1"/>
              <a:t>hepcidin</a:t>
            </a:r>
            <a:r>
              <a:rPr lang="en-US" dirty="0"/>
              <a:t> production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err="1"/>
              <a:t>Hemojuvelin</a:t>
            </a:r>
            <a:r>
              <a:rPr lang="en-US" dirty="0"/>
              <a:t> (HJV) - juvenile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HAMP (</a:t>
            </a:r>
            <a:r>
              <a:rPr lang="en-US" dirty="0" err="1"/>
              <a:t>hepcidin</a:t>
            </a:r>
            <a:r>
              <a:rPr lang="en-US" dirty="0"/>
              <a:t> gene) - juvenile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Transferrin receptor 2 (TFR2) - adults</a:t>
            </a:r>
          </a:p>
          <a:p>
            <a:pPr marL="350838" indent="-3508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err="1"/>
              <a:t>Ferroportin</a:t>
            </a:r>
            <a:r>
              <a:rPr lang="en-US" dirty="0"/>
              <a:t> mutation (FPN1)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Autosomal dominant 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Presents in adulthood</a:t>
            </a:r>
          </a:p>
          <a:p>
            <a:pPr marL="350838" indent="-3508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Neonatal hemochromatosis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4" name="Right Brace 3"/>
          <p:cNvSpPr/>
          <p:nvPr/>
        </p:nvSpPr>
        <p:spPr bwMode="auto">
          <a:xfrm>
            <a:off x="6400800" y="2438400"/>
            <a:ext cx="533400" cy="3276600"/>
          </a:xfrm>
          <a:prstGeom prst="rightBrace">
            <a:avLst>
              <a:gd name="adj1" fmla="val 8333"/>
              <a:gd name="adj2" fmla="val 49600"/>
            </a:avLst>
          </a:prstGeom>
          <a:noFill/>
          <a:ln w="38100" cap="flat" cmpd="sng" algn="ctr">
            <a:solidFill>
              <a:schemeClr val="bg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3275" y="3810001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Extremely rare</a:t>
            </a:r>
          </a:p>
        </p:txBody>
      </p:sp>
    </p:spTree>
    <p:extLst>
      <p:ext uri="{BB962C8B-B14F-4D97-AF65-F5344CB8AC3E}">
        <p14:creationId xmlns:p14="http://schemas.microsoft.com/office/powerpoint/2010/main" val="503094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Hereditary hemochromatosis due to HFE mutation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0838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HFE C282Y most common mutation </a:t>
            </a:r>
            <a:endParaRPr lang="en-US" sz="2800" dirty="0"/>
          </a:p>
          <a:p>
            <a:pPr marL="350838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/>
              <a:t>Autosomal recessive</a:t>
            </a:r>
          </a:p>
          <a:p>
            <a:pPr marL="350838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/>
              <a:t>Mutations in the HFE (hemochromatosis) gene</a:t>
            </a:r>
          </a:p>
          <a:p>
            <a:pPr marL="688400" lvl="1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High prevalence of genetic mutations</a:t>
            </a:r>
          </a:p>
          <a:p>
            <a:pPr marL="1025962" lvl="2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62" dirty="0"/>
              <a:t>Heterozygote: 1 in 8</a:t>
            </a:r>
          </a:p>
          <a:p>
            <a:pPr marL="1025962" lvl="2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62" dirty="0"/>
              <a:t>Homozygote:  1 in 250</a:t>
            </a:r>
          </a:p>
          <a:p>
            <a:pPr marL="688400" lvl="1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Low penetrance of clinical disease</a:t>
            </a:r>
          </a:p>
          <a:p>
            <a:pPr marL="1025962" lvl="2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62" dirty="0"/>
              <a:t>Uncommon in adults </a:t>
            </a:r>
          </a:p>
          <a:p>
            <a:pPr marL="1025962" lvl="2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62" dirty="0"/>
              <a:t>Very rare in children and adolescents </a:t>
            </a:r>
            <a:endParaRPr lang="en-US" sz="2462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94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 panose="020B0604020202020204" pitchFamily="34" charset="0"/>
              </a:rPr>
              <a:t>Fetal erythropoiesis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889760" y="1865376"/>
            <a:ext cx="12192" cy="3474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77568" y="5340096"/>
            <a:ext cx="53035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589776" y="1865376"/>
            <a:ext cx="12192" cy="3474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584704" y="4024443"/>
            <a:ext cx="576072" cy="1315653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160776" y="2199739"/>
            <a:ext cx="307848" cy="1824704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3468624" y="2199739"/>
            <a:ext cx="2110740" cy="2201573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579364" y="4401313"/>
            <a:ext cx="1155192" cy="938782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424152" y="3292667"/>
            <a:ext cx="428258" cy="7858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3160776" y="4682269"/>
            <a:ext cx="493776" cy="65782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643884" y="4682268"/>
            <a:ext cx="415290" cy="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4059174" y="4682269"/>
            <a:ext cx="898398" cy="65782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424152" y="3787485"/>
            <a:ext cx="457200" cy="111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3654552" y="3896155"/>
            <a:ext cx="1303020" cy="144394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4963668" y="3112091"/>
            <a:ext cx="349758" cy="78406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5313426" y="2248251"/>
            <a:ext cx="1421130" cy="86346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7427214" y="4293411"/>
            <a:ext cx="465582" cy="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005586" y="3057428"/>
            <a:ext cx="2231508" cy="1492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b="1" dirty="0">
                <a:latin typeface="+mn-lt"/>
                <a:cs typeface="Arial" panose="020B0604020202020204" pitchFamily="34" charset="0"/>
              </a:rPr>
              <a:t>Formation in Liver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b="1" dirty="0">
                <a:latin typeface="+mn-lt"/>
                <a:cs typeface="Arial" panose="020B0604020202020204" pitchFamily="34" charset="0"/>
              </a:rPr>
              <a:t>Formation in Spleen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b="1" dirty="0">
                <a:latin typeface="+mn-lt"/>
                <a:cs typeface="Arial" panose="020B0604020202020204" pitchFamily="34" charset="0"/>
              </a:rPr>
              <a:t>Formation in Marrow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17081" y="2015073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19195" y="360273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50%</a:t>
            </a:r>
          </a:p>
        </p:txBody>
      </p:sp>
      <p:cxnSp>
        <p:nvCxnSpPr>
          <p:cNvPr id="53" name="Straight Connector 52"/>
          <p:cNvCxnSpPr>
            <a:stCxn id="50" idx="3"/>
          </p:cNvCxnSpPr>
          <p:nvPr/>
        </p:nvCxnSpPr>
        <p:spPr>
          <a:xfrm>
            <a:off x="1717914" y="2199739"/>
            <a:ext cx="1840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765526" y="3777221"/>
            <a:ext cx="1103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272390" y="5569376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Birth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729254" y="6140587"/>
            <a:ext cx="2582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Gestational Age (Months)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3218688" y="5346193"/>
            <a:ext cx="12192" cy="1584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840224" y="5345201"/>
            <a:ext cx="12192" cy="1584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3075708" y="558731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683771" y="55925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2338" y="4736290"/>
            <a:ext cx="599510" cy="5497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Yolk sac</a:t>
            </a:r>
          </a:p>
        </p:txBody>
      </p:sp>
    </p:spTree>
    <p:extLst>
      <p:ext uri="{BB962C8B-B14F-4D97-AF65-F5344CB8AC3E}">
        <p14:creationId xmlns:p14="http://schemas.microsoft.com/office/powerpoint/2010/main" val="15741679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Hereditary hemochromatosis -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8925" indent="-288925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/>
              <a:t>Ideally, determine HFE genotype of index case (affected relative) </a:t>
            </a:r>
          </a:p>
          <a:p>
            <a:pPr marL="746125" lvl="1" indent="-288925">
              <a:spcBef>
                <a:spcPts val="1200"/>
              </a:spcBef>
            </a:pPr>
            <a:r>
              <a:rPr lang="en-US" dirty="0"/>
              <a:t>Test both of child’s parents to determine genotype</a:t>
            </a:r>
          </a:p>
          <a:p>
            <a:pPr marL="746125" lvl="1" indent="-288925">
              <a:spcBef>
                <a:spcPts val="1200"/>
              </a:spcBef>
            </a:pPr>
            <a:r>
              <a:rPr lang="en-US" i="1" dirty="0"/>
              <a:t>Unless </a:t>
            </a:r>
            <a:r>
              <a:rPr lang="en-US" i="1" u="sng" dirty="0"/>
              <a:t>both</a:t>
            </a:r>
            <a:r>
              <a:rPr lang="en-US" i="1" dirty="0"/>
              <a:t> parents have an HFE mutation the child’s risk is negligible and further studies are unnecessary </a:t>
            </a:r>
          </a:p>
          <a:p>
            <a:pPr marL="288925" indent="-288925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/>
              <a:t>Both parents with mutation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determine genotype of child</a:t>
            </a:r>
          </a:p>
          <a:p>
            <a:pPr marL="288925" indent="-288925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/>
              <a:t>If child homozygote (C282Y / C282Y):</a:t>
            </a:r>
          </a:p>
          <a:p>
            <a:pPr marL="626487" lvl="1" indent="-288925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/>
              <a:t>At risk of HH (</a:t>
            </a:r>
            <a:r>
              <a:rPr lang="en-US" i="1" dirty="0"/>
              <a:t>but not definitive due to variable clinical presentation</a:t>
            </a:r>
            <a:r>
              <a:rPr lang="en-US" dirty="0"/>
              <a:t>)</a:t>
            </a:r>
          </a:p>
          <a:p>
            <a:pPr marL="626487" lvl="1" indent="-288925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/>
              <a:t>Monitor iron markers every 1-2 years</a:t>
            </a:r>
          </a:p>
        </p:txBody>
      </p:sp>
    </p:spTree>
    <p:extLst>
      <p:ext uri="{BB962C8B-B14F-4D97-AF65-F5344CB8AC3E}">
        <p14:creationId xmlns:p14="http://schemas.microsoft.com/office/powerpoint/2010/main" val="30074502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Transfusion-related iron overload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ea typeface="ＭＳ Ｐゴシック" pitchFamily="34" charset="-128"/>
              </a:rPr>
              <a:t>Every time you give a transfusion, you give iron 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dirty="0">
                <a:ea typeface="ＭＳ Ｐゴシック" pitchFamily="34" charset="-128"/>
              </a:rPr>
              <a:t>1 ml of pure RBCs contains ~0.5 to 1 mg of iron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dirty="0">
                <a:ea typeface="ＭＳ Ｐゴシック" pitchFamily="34" charset="-128"/>
              </a:rPr>
              <a:t>One unit of </a:t>
            </a:r>
            <a:r>
              <a:rPr lang="en-US" sz="2800" dirty="0" err="1">
                <a:ea typeface="ＭＳ Ｐゴシック" pitchFamily="34" charset="-128"/>
              </a:rPr>
              <a:t>pRBCs</a:t>
            </a:r>
            <a:r>
              <a:rPr lang="en-US" sz="2800" dirty="0">
                <a:ea typeface="ＭＳ Ｐゴシック" pitchFamily="34" charset="-128"/>
              </a:rPr>
              <a:t> per month will provide up to 3-4 g/</a:t>
            </a:r>
            <a:r>
              <a:rPr lang="en-US" sz="2800" dirty="0" err="1">
                <a:ea typeface="ＭＳ Ｐゴシック" pitchFamily="34" charset="-128"/>
              </a:rPr>
              <a:t>yr</a:t>
            </a:r>
            <a:endParaRPr lang="en-US" sz="2800" dirty="0">
              <a:ea typeface="ＭＳ Ｐゴシック" pitchFamily="34" charset="-128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dirty="0">
                <a:ea typeface="ＭＳ Ｐゴシック" pitchFamily="34" charset="-128"/>
              </a:rPr>
              <a:t>After 1 year, expect ferritin ~ 1000 ng/mL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a typeface="ＭＳ Ｐゴシック" pitchFamily="34" charset="-128"/>
              </a:rPr>
              <a:t>Most data from hematology patients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a typeface="ＭＳ Ｐゴシック" pitchFamily="34" charset="-128"/>
              </a:rPr>
              <a:t>Variable iron loading depending on underlying 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553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Transfusion-related iron overload -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>
                <a:ea typeface="ＭＳ Ｐゴシック" pitchFamily="34" charset="-128"/>
              </a:rPr>
              <a:t>Comprehensive transfusion history ideal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>
                <a:ea typeface="ＭＳ Ｐゴシック" pitchFamily="34" charset="-128"/>
              </a:rPr>
              <a:t>Screening ferritin, if &gt;1000 ng/mL </a:t>
            </a:r>
            <a:r>
              <a:rPr lang="en-US" dirty="0">
                <a:ea typeface="ＭＳ Ｐゴシック" pitchFamily="34" charset="-128"/>
                <a:sym typeface="Wingdings" panose="05000000000000000000" pitchFamily="2" charset="2"/>
              </a:rPr>
              <a:t> further evaluation: </a:t>
            </a:r>
            <a:endParaRPr lang="en-US" sz="2400" dirty="0">
              <a:ea typeface="ＭＳ Ｐゴシック" pitchFamily="34" charset="-128"/>
            </a:endParaRPr>
          </a:p>
          <a:p>
            <a:pPr>
              <a:spcAft>
                <a:spcPts val="600"/>
              </a:spcAft>
            </a:pPr>
            <a:r>
              <a:rPr lang="en-US" dirty="0">
                <a:ea typeface="ＭＳ Ｐゴシック" pitchFamily="34" charset="-128"/>
              </a:rPr>
              <a:t>Full iron panel (assess transferrin saturation)</a:t>
            </a:r>
          </a:p>
          <a:p>
            <a:pPr>
              <a:spcAft>
                <a:spcPts val="600"/>
              </a:spcAft>
            </a:pPr>
            <a:r>
              <a:rPr lang="en-US" dirty="0">
                <a:ea typeface="ＭＳ Ｐゴシック" pitchFamily="34" charset="-128"/>
              </a:rPr>
              <a:t>MRI liver, typically in lieu of liver </a:t>
            </a:r>
            <a:r>
              <a:rPr lang="en-US" dirty="0" err="1">
                <a:ea typeface="ＭＳ Ｐゴシック" pitchFamily="34" charset="-128"/>
              </a:rPr>
              <a:t>bx</a:t>
            </a:r>
            <a:endParaRPr lang="en-US" dirty="0">
              <a:ea typeface="ＭＳ Ｐゴシック" pitchFamily="34" charset="-128"/>
            </a:endParaRPr>
          </a:p>
          <a:p>
            <a:pPr lvl="1">
              <a:spcAft>
                <a:spcPts val="600"/>
              </a:spcAft>
            </a:pPr>
            <a:r>
              <a:rPr lang="en-US" dirty="0">
                <a:ea typeface="ＭＳ Ｐゴシック" pitchFamily="34" charset="-128"/>
              </a:rPr>
              <a:t>LIC (Liver Iron Content), Normal &lt;1.8 mg Fe / g dry weight 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sz="2400" dirty="0"/>
              <a:t>Cardiac MRI (identifies patients at risk for decrease in LVEF)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Assess if severe liver iron overload (LIC&gt;15), evidence of pancreatic iron on MR </a:t>
            </a:r>
            <a:r>
              <a:rPr lang="en-US" dirty="0" err="1"/>
              <a:t>Abd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dirty="0"/>
              <a:t>Consider in patients with cardiotoxicity (b/c potentially modifiable)</a:t>
            </a:r>
          </a:p>
          <a:p>
            <a:pPr lvl="2">
              <a:spcAft>
                <a:spcPts val="600"/>
              </a:spcAft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669202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overload: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Therapeutic phlebotomy </a:t>
            </a:r>
          </a:p>
          <a:p>
            <a:pPr lvl="1"/>
            <a:r>
              <a:rPr lang="en-US" sz="3200" dirty="0"/>
              <a:t>Iron overload in the setting of HH</a:t>
            </a:r>
          </a:p>
          <a:p>
            <a:pPr lvl="1"/>
            <a:r>
              <a:rPr lang="en-US" sz="3200" dirty="0"/>
              <a:t>Transfusion-related iron overload, no longer transfusion dependent</a:t>
            </a:r>
          </a:p>
          <a:p>
            <a:r>
              <a:rPr lang="en-US" sz="3600" dirty="0"/>
              <a:t>Chelation therapy</a:t>
            </a:r>
            <a:endParaRPr lang="en-US" sz="3200" dirty="0"/>
          </a:p>
          <a:p>
            <a:pPr lvl="1"/>
            <a:r>
              <a:rPr lang="en-US" sz="3200" dirty="0"/>
              <a:t>Iron overload in the setting of ongoing transfusion therapy</a:t>
            </a:r>
          </a:p>
          <a:p>
            <a:pPr marL="45720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217146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Megaloblastic Anemia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424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Megaloblastic Anemia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4707502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5" t="22222" r="10266" b="8095"/>
          <a:stretch/>
        </p:blipFill>
        <p:spPr>
          <a:xfrm>
            <a:off x="2100942" y="1538844"/>
            <a:ext cx="7184572" cy="47788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</a:t>
            </a:r>
            <a:r>
              <a:rPr lang="en-US" baseline="-25000" dirty="0"/>
              <a:t>12</a:t>
            </a:r>
            <a:r>
              <a:rPr lang="en-US" dirty="0"/>
              <a:t> and folate physiology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209D89-A26C-4950-9F77-B66EA9ABAF25}"/>
              </a:ext>
            </a:extLst>
          </p:cNvPr>
          <p:cNvSpPr/>
          <p:nvPr/>
        </p:nvSpPr>
        <p:spPr>
          <a:xfrm>
            <a:off x="7577676" y="5429245"/>
            <a:ext cx="28111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Created with ©</a:t>
            </a:r>
            <a:r>
              <a:rPr lang="en-US" sz="1200" dirty="0" err="1">
                <a:solidFill>
                  <a:srgbClr val="000000"/>
                </a:solidFill>
              </a:rPr>
              <a:t>BioRender</a:t>
            </a:r>
            <a:r>
              <a:rPr lang="en-US" sz="1200" dirty="0">
                <a:solidFill>
                  <a:srgbClr val="000000"/>
                </a:solidFill>
              </a:rPr>
              <a:t> - biorender.com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482359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n-US" altLang="en-US" dirty="0"/>
              <a:t>Anemia due to vitamin B</a:t>
            </a:r>
            <a:r>
              <a:rPr lang="en-US" altLang="en-US" baseline="-25000" dirty="0"/>
              <a:t>12</a:t>
            </a:r>
            <a:r>
              <a:rPr lang="en-US" altLang="en-US" dirty="0"/>
              <a:t> or folate deficiency</a:t>
            </a:r>
          </a:p>
        </p:txBody>
      </p:sp>
      <p:sp>
        <p:nvSpPr>
          <p:cNvPr id="391173" name="Rectangle 5">
            <a:extLst>
              <a:ext uri="{FF2B5EF4-FFF2-40B4-BE49-F238E27FC236}">
                <a16:creationId xmlns:a16="http://schemas.microsoft.com/office/drawing/2014/main" id="{4773381A-E686-4BEA-B308-2164E0654D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buSzPct val="95000"/>
              <a:defRPr/>
            </a:pPr>
            <a:r>
              <a:rPr lang="en-US" sz="3200" dirty="0"/>
              <a:t>Both vitamins required for DNA synthesis</a:t>
            </a:r>
          </a:p>
          <a:p>
            <a:pPr>
              <a:lnSpc>
                <a:spcPct val="100000"/>
              </a:lnSpc>
              <a:spcBef>
                <a:spcPts val="600"/>
              </a:spcBef>
              <a:buSzPct val="95000"/>
              <a:defRPr/>
            </a:pPr>
            <a:r>
              <a:rPr lang="en-US" sz="3200" dirty="0"/>
              <a:t>Deficiency </a:t>
            </a:r>
            <a:r>
              <a:rPr lang="en-US" sz="3200" dirty="0">
                <a:sym typeface="Wingdings" panose="05000000000000000000" pitchFamily="2" charset="2"/>
              </a:rPr>
              <a:t> reduced DNA replication  </a:t>
            </a:r>
            <a:r>
              <a:rPr lang="en-US" sz="3200" u="sng" dirty="0"/>
              <a:t>megaloblastic</a:t>
            </a:r>
            <a:r>
              <a:rPr lang="en-US" sz="3200" dirty="0"/>
              <a:t> </a:t>
            </a:r>
            <a:r>
              <a:rPr lang="en-US" sz="3200" u="sng" dirty="0"/>
              <a:t>anemia</a:t>
            </a:r>
            <a:r>
              <a:rPr lang="en-US" sz="3200" dirty="0"/>
              <a:t> </a:t>
            </a:r>
          </a:p>
          <a:p>
            <a:pPr>
              <a:lnSpc>
                <a:spcPct val="100000"/>
              </a:lnSpc>
              <a:spcBef>
                <a:spcPts val="600"/>
              </a:spcBef>
              <a:buSzPct val="95000"/>
              <a:defRPr/>
            </a:pPr>
            <a:r>
              <a:rPr lang="en-US" sz="3200" dirty="0"/>
              <a:t>Similar peripheral blood and marrow morphology </a:t>
            </a:r>
          </a:p>
          <a:p>
            <a:pPr>
              <a:lnSpc>
                <a:spcPct val="100000"/>
              </a:lnSpc>
              <a:spcBef>
                <a:spcPts val="600"/>
              </a:spcBef>
              <a:buSzPct val="95000"/>
              <a:defRPr/>
            </a:pPr>
            <a:r>
              <a:rPr lang="en-US" sz="3200" dirty="0"/>
              <a:t>Impaired nuclear maturation but abundant cytoplasm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SzPct val="95000"/>
              <a:defRPr/>
            </a:pPr>
            <a:r>
              <a:rPr lang="en-US" sz="2800" dirty="0"/>
              <a:t>Large marrow progenitors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SzPct val="95000"/>
              <a:defRPr/>
            </a:pPr>
            <a:r>
              <a:rPr lang="en-US" sz="2800" dirty="0"/>
              <a:t>“Nuclear-cytoplasmic </a:t>
            </a:r>
            <a:r>
              <a:rPr lang="en-US" sz="2800" dirty="0" err="1"/>
              <a:t>dysynchrony</a:t>
            </a:r>
            <a:r>
              <a:rPr lang="en-US" sz="2800" dirty="0"/>
              <a:t>”</a:t>
            </a:r>
          </a:p>
        </p:txBody>
      </p:sp>
      <p:sp>
        <p:nvSpPr>
          <p:cNvPr id="183300" name="Rectangle 3"/>
          <p:cNvSpPr>
            <a:spLocks noChangeArrowheads="1"/>
          </p:cNvSpPr>
          <p:nvPr/>
        </p:nvSpPr>
        <p:spPr bwMode="auto">
          <a:xfrm>
            <a:off x="2303464" y="2667000"/>
            <a:ext cx="7532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83301" name="Rectangle 4"/>
          <p:cNvSpPr>
            <a:spLocks noChangeArrowheads="1"/>
          </p:cNvSpPr>
          <p:nvPr/>
        </p:nvSpPr>
        <p:spPr bwMode="auto">
          <a:xfrm>
            <a:off x="3778251" y="2743201"/>
            <a:ext cx="42957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0123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68B9849-B513-4602-8A4A-4F8A56C7A36A}"/>
              </a:ext>
            </a:extLst>
          </p:cNvPr>
          <p:cNvSpPr/>
          <p:nvPr/>
        </p:nvSpPr>
        <p:spPr>
          <a:xfrm>
            <a:off x="8128000" y="6096000"/>
            <a:ext cx="2616200" cy="76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637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Megaloblastic bone marrow</a:t>
            </a:r>
          </a:p>
        </p:txBody>
      </p:sp>
      <p:pic>
        <p:nvPicPr>
          <p:cNvPr id="2160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60549"/>
            <a:ext cx="3241675" cy="246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7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926" y="1875745"/>
            <a:ext cx="3254147" cy="246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7" name="Text Box 13"/>
          <p:cNvSpPr txBox="1">
            <a:spLocks noChangeArrowheads="1"/>
          </p:cNvSpPr>
          <p:nvPr/>
        </p:nvSpPr>
        <p:spPr bwMode="auto">
          <a:xfrm>
            <a:off x="2945495" y="1322386"/>
            <a:ext cx="1858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 err="1"/>
              <a:t>Normoblastic</a:t>
            </a:r>
            <a:endParaRPr lang="en-US" altLang="en-US" sz="2400" dirty="0"/>
          </a:p>
        </p:txBody>
      </p:sp>
      <p:sp>
        <p:nvSpPr>
          <p:cNvPr id="216078" name="Text Box 14"/>
          <p:cNvSpPr txBox="1">
            <a:spLocks noChangeArrowheads="1"/>
          </p:cNvSpPr>
          <p:nvPr/>
        </p:nvSpPr>
        <p:spPr bwMode="auto">
          <a:xfrm>
            <a:off x="7072314" y="1375681"/>
            <a:ext cx="1919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Megaloblastic</a:t>
            </a:r>
          </a:p>
        </p:txBody>
      </p:sp>
      <p:sp>
        <p:nvSpPr>
          <p:cNvPr id="216081" name="Oval 17"/>
          <p:cNvSpPr>
            <a:spLocks noChangeArrowheads="1"/>
          </p:cNvSpPr>
          <p:nvPr/>
        </p:nvSpPr>
        <p:spPr bwMode="auto">
          <a:xfrm>
            <a:off x="5249863" y="5105400"/>
            <a:ext cx="609600" cy="685800"/>
          </a:xfrm>
          <a:prstGeom prst="ellipse">
            <a:avLst/>
          </a:prstGeom>
          <a:gradFill rotWithShape="0">
            <a:gsLst>
              <a:gs pos="0">
                <a:srgbClr val="FF1085"/>
              </a:gs>
              <a:gs pos="100000">
                <a:srgbClr val="FF0245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201863" y="4800600"/>
            <a:ext cx="1219200" cy="1295400"/>
            <a:chOff x="480" y="3024"/>
            <a:chExt cx="864" cy="816"/>
          </a:xfrm>
        </p:grpSpPr>
        <p:sp>
          <p:nvSpPr>
            <p:cNvPr id="186393" name="Oval 18"/>
            <p:cNvSpPr>
              <a:spLocks noChangeArrowheads="1"/>
            </p:cNvSpPr>
            <p:nvPr/>
          </p:nvSpPr>
          <p:spPr bwMode="auto">
            <a:xfrm>
              <a:off x="480" y="3024"/>
              <a:ext cx="864" cy="816"/>
            </a:xfrm>
            <a:prstGeom prst="ellipse">
              <a:avLst/>
            </a:prstGeom>
            <a:solidFill>
              <a:srgbClr val="2C0DE9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6394" name="Oval 22" descr="90%"/>
            <p:cNvSpPr>
              <a:spLocks noChangeArrowheads="1"/>
            </p:cNvSpPr>
            <p:nvPr/>
          </p:nvSpPr>
          <p:spPr bwMode="auto">
            <a:xfrm>
              <a:off x="576" y="3120"/>
              <a:ext cx="624" cy="624"/>
            </a:xfrm>
            <a:prstGeom prst="ellipse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3894138" y="4953000"/>
            <a:ext cx="881062" cy="990600"/>
            <a:chOff x="1680" y="3120"/>
            <a:chExt cx="624" cy="624"/>
          </a:xfrm>
        </p:grpSpPr>
        <p:sp>
          <p:nvSpPr>
            <p:cNvPr id="186391" name="Oval 16"/>
            <p:cNvSpPr>
              <a:spLocks noChangeArrowheads="1"/>
            </p:cNvSpPr>
            <p:nvPr/>
          </p:nvSpPr>
          <p:spPr bwMode="auto">
            <a:xfrm>
              <a:off x="1680" y="3120"/>
              <a:ext cx="624" cy="624"/>
            </a:xfrm>
            <a:prstGeom prst="ellipse">
              <a:avLst/>
            </a:prstGeom>
            <a:solidFill>
              <a:srgbClr val="901397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6392" name="Oval 23"/>
            <p:cNvSpPr>
              <a:spLocks noChangeArrowheads="1"/>
            </p:cNvSpPr>
            <p:nvPr/>
          </p:nvSpPr>
          <p:spPr bwMode="auto">
            <a:xfrm>
              <a:off x="1776" y="3240"/>
              <a:ext cx="384" cy="384"/>
            </a:xfrm>
            <a:prstGeom prst="ellipse">
              <a:avLst/>
            </a:prstGeom>
            <a:solidFill>
              <a:srgbClr val="0B0A7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216093" name="Line 29"/>
          <p:cNvSpPr>
            <a:spLocks noChangeShapeType="1"/>
          </p:cNvSpPr>
          <p:nvPr/>
        </p:nvSpPr>
        <p:spPr bwMode="auto">
          <a:xfrm>
            <a:off x="2062163" y="4495800"/>
            <a:ext cx="3860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85" name="Oval 21"/>
          <p:cNvSpPr>
            <a:spLocks noChangeArrowheads="1"/>
          </p:cNvSpPr>
          <p:nvPr/>
        </p:nvSpPr>
        <p:spPr bwMode="auto">
          <a:xfrm rot="20067551">
            <a:off x="9177338" y="5068888"/>
            <a:ext cx="881062" cy="762000"/>
          </a:xfrm>
          <a:prstGeom prst="ellipse">
            <a:avLst/>
          </a:prstGeom>
          <a:gradFill rotWithShape="0">
            <a:gsLst>
              <a:gs pos="0">
                <a:srgbClr val="FF1085"/>
              </a:gs>
              <a:gs pos="100000">
                <a:srgbClr val="FF0245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6129338" y="4648200"/>
            <a:ext cx="1422400" cy="1600200"/>
            <a:chOff x="3264" y="2928"/>
            <a:chExt cx="1008" cy="1008"/>
          </a:xfrm>
        </p:grpSpPr>
        <p:sp>
          <p:nvSpPr>
            <p:cNvPr id="186389" name="Oval 26"/>
            <p:cNvSpPr>
              <a:spLocks noChangeArrowheads="1"/>
            </p:cNvSpPr>
            <p:nvPr/>
          </p:nvSpPr>
          <p:spPr bwMode="auto">
            <a:xfrm>
              <a:off x="3264" y="2928"/>
              <a:ext cx="1008" cy="1008"/>
            </a:xfrm>
            <a:prstGeom prst="ellipse">
              <a:avLst/>
            </a:prstGeom>
            <a:solidFill>
              <a:srgbClr val="2C0DE9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6390" name="Oval 27" descr="80%"/>
            <p:cNvSpPr>
              <a:spLocks noChangeArrowheads="1"/>
            </p:cNvSpPr>
            <p:nvPr/>
          </p:nvSpPr>
          <p:spPr bwMode="auto">
            <a:xfrm>
              <a:off x="3312" y="3024"/>
              <a:ext cx="816" cy="816"/>
            </a:xfrm>
            <a:prstGeom prst="ellipse">
              <a:avLst/>
            </a:prstGeom>
            <a:blipFill dpi="0" rotWithShape="0">
              <a:blip r:embed="rId6"/>
              <a:srcRect/>
              <a:tile tx="0" ty="0" sx="100000" sy="100000" flip="none" algn="tl"/>
            </a:blip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7754938" y="4800600"/>
            <a:ext cx="1219200" cy="1295400"/>
            <a:chOff x="4416" y="3024"/>
            <a:chExt cx="864" cy="816"/>
          </a:xfrm>
        </p:grpSpPr>
        <p:sp>
          <p:nvSpPr>
            <p:cNvPr id="186387" name="Oval 20"/>
            <p:cNvSpPr>
              <a:spLocks noChangeArrowheads="1"/>
            </p:cNvSpPr>
            <p:nvPr/>
          </p:nvSpPr>
          <p:spPr bwMode="auto">
            <a:xfrm>
              <a:off x="4416" y="3024"/>
              <a:ext cx="864" cy="816"/>
            </a:xfrm>
            <a:prstGeom prst="ellipse">
              <a:avLst/>
            </a:prstGeom>
            <a:solidFill>
              <a:srgbClr val="FF2C5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6388" name="Oval 28" descr="90%"/>
            <p:cNvSpPr>
              <a:spLocks noChangeArrowheads="1"/>
            </p:cNvSpPr>
            <p:nvPr/>
          </p:nvSpPr>
          <p:spPr bwMode="auto">
            <a:xfrm>
              <a:off x="4512" y="3120"/>
              <a:ext cx="624" cy="624"/>
            </a:xfrm>
            <a:prstGeom prst="ellipse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216094" name="Line 30"/>
          <p:cNvSpPr>
            <a:spLocks noChangeShapeType="1"/>
          </p:cNvSpPr>
          <p:nvPr/>
        </p:nvSpPr>
        <p:spPr bwMode="auto">
          <a:xfrm>
            <a:off x="6197600" y="4495800"/>
            <a:ext cx="3860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98" name="Text Box 34"/>
          <p:cNvSpPr txBox="1">
            <a:spLocks noChangeArrowheads="1"/>
          </p:cNvSpPr>
          <p:nvPr/>
        </p:nvSpPr>
        <p:spPr bwMode="auto">
          <a:xfrm>
            <a:off x="5859463" y="6172201"/>
            <a:ext cx="4627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“Nuclear-cytoplasmic dysynchrony”</a:t>
            </a:r>
          </a:p>
        </p:txBody>
      </p:sp>
      <p:sp>
        <p:nvSpPr>
          <p:cNvPr id="27" name="TextBox 143"/>
          <p:cNvSpPr txBox="1">
            <a:spLocks noChangeArrowheads="1"/>
          </p:cNvSpPr>
          <p:nvPr/>
        </p:nvSpPr>
        <p:spPr bwMode="auto">
          <a:xfrm>
            <a:off x="7918758" y="6567103"/>
            <a:ext cx="23573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200" dirty="0"/>
              <a:t>Image courtesy of Mark D. Fleming</a:t>
            </a:r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6510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6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6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6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6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6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6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6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6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6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6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6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7" grpId="0" autoUpdateAnimBg="0"/>
      <p:bldP spid="216078" grpId="0" autoUpdateAnimBg="0"/>
      <p:bldP spid="216081" grpId="0" animBg="1"/>
      <p:bldP spid="216093" grpId="0" animBg="1"/>
      <p:bldP spid="216085" grpId="0" animBg="1"/>
      <p:bldP spid="216094" grpId="0" animBg="1"/>
      <p:bldP spid="216098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Megaloblastic anemia – Ineffective erythropoiesis</a:t>
            </a:r>
          </a:p>
        </p:txBody>
      </p:sp>
      <p:sp>
        <p:nvSpPr>
          <p:cNvPr id="217094" name="Oval 6"/>
          <p:cNvSpPr>
            <a:spLocks noChangeArrowheads="1"/>
          </p:cNvSpPr>
          <p:nvPr/>
        </p:nvSpPr>
        <p:spPr bwMode="auto">
          <a:xfrm rot="20067551">
            <a:off x="6617998" y="1301174"/>
            <a:ext cx="1214437" cy="1087438"/>
          </a:xfrm>
          <a:prstGeom prst="ellipse">
            <a:avLst/>
          </a:prstGeom>
          <a:gradFill rotWithShape="0">
            <a:gsLst>
              <a:gs pos="0">
                <a:srgbClr val="FF1085"/>
              </a:gs>
              <a:gs pos="100000">
                <a:srgbClr val="FF0245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43823" y="1464687"/>
            <a:ext cx="1962150" cy="2286000"/>
            <a:chOff x="558" y="1351"/>
            <a:chExt cx="1390" cy="1440"/>
          </a:xfrm>
        </p:grpSpPr>
        <p:sp>
          <p:nvSpPr>
            <p:cNvPr id="188443" name="Oval 4"/>
            <p:cNvSpPr>
              <a:spLocks noChangeArrowheads="1"/>
            </p:cNvSpPr>
            <p:nvPr/>
          </p:nvSpPr>
          <p:spPr bwMode="auto">
            <a:xfrm>
              <a:off x="558" y="1351"/>
              <a:ext cx="1390" cy="1440"/>
            </a:xfrm>
            <a:prstGeom prst="ellipse">
              <a:avLst/>
            </a:prstGeom>
            <a:solidFill>
              <a:srgbClr val="2C0DE9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8444" name="Oval 7" descr="80%"/>
            <p:cNvSpPr>
              <a:spLocks noChangeArrowheads="1"/>
            </p:cNvSpPr>
            <p:nvPr/>
          </p:nvSpPr>
          <p:spPr bwMode="auto">
            <a:xfrm>
              <a:off x="624" y="1488"/>
              <a:ext cx="1126" cy="1166"/>
            </a:xfrm>
            <a:prstGeom prst="ellips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086961" y="1682175"/>
            <a:ext cx="1681163" cy="1851025"/>
            <a:chOff x="2147" y="1488"/>
            <a:chExt cx="1192" cy="1166"/>
          </a:xfrm>
        </p:grpSpPr>
        <p:sp>
          <p:nvSpPr>
            <p:cNvPr id="188441" name="Oval 5"/>
            <p:cNvSpPr>
              <a:spLocks noChangeArrowheads="1"/>
            </p:cNvSpPr>
            <p:nvPr/>
          </p:nvSpPr>
          <p:spPr bwMode="auto">
            <a:xfrm>
              <a:off x="2147" y="1488"/>
              <a:ext cx="1192" cy="1166"/>
            </a:xfrm>
            <a:prstGeom prst="ellipse">
              <a:avLst/>
            </a:prstGeom>
            <a:solidFill>
              <a:srgbClr val="FF2C5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8442" name="Oval 8" descr="90%"/>
            <p:cNvSpPr>
              <a:spLocks noChangeArrowheads="1"/>
            </p:cNvSpPr>
            <p:nvPr/>
          </p:nvSpPr>
          <p:spPr bwMode="auto">
            <a:xfrm>
              <a:off x="2279" y="1625"/>
              <a:ext cx="861" cy="892"/>
            </a:xfrm>
            <a:prstGeom prst="ellips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5136424" y="1682174"/>
            <a:ext cx="1216025" cy="1416050"/>
            <a:chOff x="3600" y="1488"/>
            <a:chExt cx="861" cy="892"/>
          </a:xfrm>
        </p:grpSpPr>
        <p:sp>
          <p:nvSpPr>
            <p:cNvPr id="188439" name="Oval 9"/>
            <p:cNvSpPr>
              <a:spLocks noChangeArrowheads="1"/>
            </p:cNvSpPr>
            <p:nvPr/>
          </p:nvSpPr>
          <p:spPr bwMode="auto">
            <a:xfrm>
              <a:off x="3600" y="1488"/>
              <a:ext cx="861" cy="892"/>
            </a:xfrm>
            <a:prstGeom prst="ellipse">
              <a:avLst/>
            </a:prstGeom>
            <a:solidFill>
              <a:srgbClr val="FF0646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2C5C"/>
                </a:solidFill>
              </a:endParaRPr>
            </a:p>
          </p:txBody>
        </p:sp>
        <p:sp>
          <p:nvSpPr>
            <p:cNvPr id="188440" name="Oval 10"/>
            <p:cNvSpPr>
              <a:spLocks noChangeArrowheads="1"/>
            </p:cNvSpPr>
            <p:nvPr/>
          </p:nvSpPr>
          <p:spPr bwMode="auto">
            <a:xfrm>
              <a:off x="3744" y="1680"/>
              <a:ext cx="480" cy="480"/>
            </a:xfrm>
            <a:prstGeom prst="ellipse">
              <a:avLst/>
            </a:prstGeom>
            <a:solidFill>
              <a:srgbClr val="0B0A7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217099" name="Line 11"/>
          <p:cNvSpPr>
            <a:spLocks noChangeShapeType="1"/>
          </p:cNvSpPr>
          <p:nvPr/>
        </p:nvSpPr>
        <p:spPr bwMode="auto">
          <a:xfrm>
            <a:off x="912085" y="4055487"/>
            <a:ext cx="3860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7101" name="Line 13"/>
          <p:cNvSpPr>
            <a:spLocks noChangeShapeType="1"/>
          </p:cNvSpPr>
          <p:nvPr/>
        </p:nvSpPr>
        <p:spPr bwMode="auto">
          <a:xfrm flipV="1">
            <a:off x="4798286" y="2367974"/>
            <a:ext cx="3522663" cy="1676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7103" name="Line 15"/>
          <p:cNvSpPr>
            <a:spLocks noChangeShapeType="1"/>
          </p:cNvSpPr>
          <p:nvPr/>
        </p:nvSpPr>
        <p:spPr bwMode="auto">
          <a:xfrm>
            <a:off x="4798285" y="4044374"/>
            <a:ext cx="1219200" cy="685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6060349" y="4360287"/>
            <a:ext cx="1214437" cy="1416050"/>
            <a:chOff x="4320" y="3216"/>
            <a:chExt cx="861" cy="892"/>
          </a:xfrm>
        </p:grpSpPr>
        <p:sp>
          <p:nvSpPr>
            <p:cNvPr id="188437" name="Oval 16"/>
            <p:cNvSpPr>
              <a:spLocks noChangeArrowheads="1"/>
            </p:cNvSpPr>
            <p:nvPr/>
          </p:nvSpPr>
          <p:spPr bwMode="auto">
            <a:xfrm>
              <a:off x="4320" y="3216"/>
              <a:ext cx="861" cy="892"/>
            </a:xfrm>
            <a:prstGeom prst="ellipse">
              <a:avLst/>
            </a:prstGeom>
            <a:solidFill>
              <a:srgbClr val="FF0646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FF2C5C"/>
                </a:solidFill>
              </a:endParaRPr>
            </a:p>
          </p:txBody>
        </p:sp>
        <p:sp>
          <p:nvSpPr>
            <p:cNvPr id="188438" name="Oval 17"/>
            <p:cNvSpPr>
              <a:spLocks noChangeArrowheads="1"/>
            </p:cNvSpPr>
            <p:nvPr/>
          </p:nvSpPr>
          <p:spPr bwMode="auto">
            <a:xfrm>
              <a:off x="4464" y="3408"/>
              <a:ext cx="480" cy="480"/>
            </a:xfrm>
            <a:prstGeom prst="ellipse">
              <a:avLst/>
            </a:prstGeom>
            <a:solidFill>
              <a:srgbClr val="0B0A7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217112" name="Rectangle 24"/>
          <p:cNvSpPr>
            <a:spLocks noChangeArrowheads="1"/>
          </p:cNvSpPr>
          <p:nvPr/>
        </p:nvSpPr>
        <p:spPr bwMode="auto">
          <a:xfrm>
            <a:off x="7617685" y="4760485"/>
            <a:ext cx="13244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ym typeface="Symbol" panose="05050102010706020507" pitchFamily="18" charset="2"/>
              </a:rPr>
              <a:t>  </a:t>
            </a:r>
            <a:r>
              <a:rPr lang="en-US" altLang="en-US" sz="2400" dirty="0"/>
              <a:t>LDH</a:t>
            </a:r>
          </a:p>
        </p:txBody>
      </p:sp>
      <p:sp>
        <p:nvSpPr>
          <p:cNvPr id="217116" name="Text Box 28"/>
          <p:cNvSpPr txBox="1">
            <a:spLocks noChangeArrowheads="1"/>
          </p:cNvSpPr>
          <p:nvPr/>
        </p:nvSpPr>
        <p:spPr bwMode="auto">
          <a:xfrm>
            <a:off x="1115285" y="4207887"/>
            <a:ext cx="3435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/>
              <a:t>Megaloblastic maturation</a:t>
            </a:r>
            <a:endParaRPr lang="en-US" altLang="en-US" sz="2400"/>
          </a:p>
        </p:txBody>
      </p:sp>
      <p:sp>
        <p:nvSpPr>
          <p:cNvPr id="217117" name="Rectangle 29"/>
          <p:cNvSpPr>
            <a:spLocks noChangeArrowheads="1"/>
          </p:cNvSpPr>
          <p:nvPr/>
        </p:nvSpPr>
        <p:spPr bwMode="auto">
          <a:xfrm>
            <a:off x="7477190" y="5648184"/>
            <a:ext cx="30282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ym typeface="Symbol" panose="05050102010706020507" pitchFamily="18" charset="2"/>
              </a:rPr>
              <a:t> </a:t>
            </a:r>
            <a:r>
              <a:rPr lang="en-US" altLang="en-US" sz="2400" dirty="0"/>
              <a:t> Bilirubin (Icterus) </a:t>
            </a:r>
          </a:p>
        </p:txBody>
      </p:sp>
      <p:sp>
        <p:nvSpPr>
          <p:cNvPr id="217121" name="AutoShape 33"/>
          <p:cNvSpPr>
            <a:spLocks noChangeArrowheads="1"/>
          </p:cNvSpPr>
          <p:nvPr/>
        </p:nvSpPr>
        <p:spPr bwMode="auto">
          <a:xfrm>
            <a:off x="5788885" y="3979287"/>
            <a:ext cx="1963738" cy="2057400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7120" name="Text Box 32">
            <a:extLst>
              <a:ext uri="{FF2B5EF4-FFF2-40B4-BE49-F238E27FC236}">
                <a16:creationId xmlns:a16="http://schemas.microsoft.com/office/drawing/2014/main" id="{564A6B5C-D1BB-4F68-9410-5D56745FD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023" y="3522087"/>
            <a:ext cx="3205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</a:rPr>
              <a:t>Defective DNA synthesis</a:t>
            </a:r>
          </a:p>
        </p:txBody>
      </p:sp>
      <p:sp>
        <p:nvSpPr>
          <p:cNvPr id="217115" name="Rectangle 27"/>
          <p:cNvSpPr>
            <a:spLocks noChangeArrowheads="1"/>
          </p:cNvSpPr>
          <p:nvPr/>
        </p:nvSpPr>
        <p:spPr bwMode="auto">
          <a:xfrm>
            <a:off x="5044349" y="4741287"/>
            <a:ext cx="2466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ym typeface="Symbol" panose="05050102010706020507" pitchFamily="18" charset="2"/>
              </a:rPr>
              <a:t>Bone marrow lysis</a:t>
            </a:r>
          </a:p>
        </p:txBody>
      </p:sp>
      <p:sp>
        <p:nvSpPr>
          <p:cNvPr id="217110" name="Text Box 22"/>
          <p:cNvSpPr txBox="1">
            <a:spLocks noChangeArrowheads="1"/>
          </p:cNvSpPr>
          <p:nvPr/>
        </p:nvSpPr>
        <p:spPr bwMode="auto">
          <a:xfrm>
            <a:off x="4925053" y="5247410"/>
            <a:ext cx="2602379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ym typeface="Symbol" panose="05050102010706020507" pitchFamily="18" charset="2"/>
              </a:rPr>
              <a:t>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ym typeface="Symbol" panose="05050102010706020507" pitchFamily="18" charset="2"/>
              </a:rPr>
              <a:t>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Heme</a:t>
            </a:r>
            <a:r>
              <a:rPr lang="en-US" altLang="en-US" sz="2400" dirty="0"/>
              <a:t> catabolism</a:t>
            </a:r>
            <a:endParaRPr lang="en-US" altLang="en-US" sz="2400" dirty="0">
              <a:solidFill>
                <a:srgbClr val="77FF32"/>
              </a:solidFill>
              <a:sym typeface="Symbol" panose="05050102010706020507" pitchFamily="18" charset="2"/>
            </a:endParaRPr>
          </a:p>
        </p:txBody>
      </p:sp>
      <p:sp>
        <p:nvSpPr>
          <p:cNvPr id="29" name="TextBox 143"/>
          <p:cNvSpPr txBox="1">
            <a:spLocks noChangeArrowheads="1"/>
          </p:cNvSpPr>
          <p:nvPr/>
        </p:nvSpPr>
        <p:spPr bwMode="auto">
          <a:xfrm>
            <a:off x="7350950" y="6432789"/>
            <a:ext cx="23573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200" dirty="0"/>
              <a:t>Image courtesy of Mark D. Fleming</a:t>
            </a:r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7217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4" grpId="0" animBg="1"/>
      <p:bldP spid="217099" grpId="0" animBg="1"/>
      <p:bldP spid="217101" grpId="0" animBg="1"/>
      <p:bldP spid="217103" grpId="0" animBg="1"/>
      <p:bldP spid="217112" grpId="0" autoUpdateAnimBg="0"/>
      <p:bldP spid="217116" grpId="0" autoUpdateAnimBg="0"/>
      <p:bldP spid="217117" grpId="0" autoUpdateAnimBg="0"/>
      <p:bldP spid="217121" grpId="0" animBg="1"/>
      <p:bldP spid="217120" grpId="0" autoUpdateAnimBg="0"/>
      <p:bldP spid="217115" grpId="0" autoUpdateAnimBg="0"/>
      <p:bldP spid="21711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 panose="020B0604020202020204" pitchFamily="34" charset="0"/>
              </a:rPr>
              <a:t>Erythropoiesis after birth &amp; physiologic nadir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cs typeface="Arial" panose="020B0604020202020204" pitchFamily="34" charset="0"/>
              </a:rPr>
              <a:t>Increase in tissue oxygen level </a:t>
            </a:r>
            <a:r>
              <a:rPr lang="en-US" sz="3200" dirty="0">
                <a:cs typeface="Arial" panose="020B0604020202020204" pitchFamily="34" charset="0"/>
                <a:sym typeface="Wingdings" panose="05000000000000000000" pitchFamily="2" charset="2"/>
              </a:rPr>
              <a:t> decrease in EPO</a:t>
            </a:r>
            <a:endParaRPr lang="en-US" sz="32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cs typeface="Arial" panose="020B0604020202020204" pitchFamily="34" charset="0"/>
              </a:rPr>
              <a:t>Rate of hemoglobin synthesis decreases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cs typeface="Arial" panose="020B0604020202020204" pitchFamily="34" charset="0"/>
              </a:rPr>
              <a:t>Production reaches minimum during 2</a:t>
            </a:r>
            <a:r>
              <a:rPr lang="en-US" sz="3200" baseline="30000" dirty="0">
                <a:cs typeface="Arial" panose="020B0604020202020204" pitchFamily="34" charset="0"/>
              </a:rPr>
              <a:t>nd</a:t>
            </a:r>
            <a:r>
              <a:rPr lang="en-US" sz="3200" dirty="0">
                <a:cs typeface="Arial" panose="020B0604020202020204" pitchFamily="34" charset="0"/>
              </a:rPr>
              <a:t> week of life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cs typeface="Arial" panose="020B0604020202020204" pitchFamily="34" charset="0"/>
              </a:rPr>
              <a:t>Subsequently increases </a:t>
            </a:r>
            <a:r>
              <a:rPr lang="en-US" sz="3200" dirty="0"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3200" dirty="0">
                <a:cs typeface="Arial" panose="020B0604020202020204" pitchFamily="34" charset="0"/>
              </a:rPr>
              <a:t>maximum production at </a:t>
            </a:r>
            <a:r>
              <a:rPr lang="en-US" sz="3200" dirty="0" err="1">
                <a:cs typeface="Arial" panose="020B0604020202020204" pitchFamily="34" charset="0"/>
              </a:rPr>
              <a:t>approx</a:t>
            </a:r>
            <a:r>
              <a:rPr lang="en-US" sz="3200" dirty="0">
                <a:cs typeface="Arial" panose="020B0604020202020204" pitchFamily="34" charset="0"/>
              </a:rPr>
              <a:t> 3 months of age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32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32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014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80000"/>
              </a:lnSpc>
            </a:pPr>
            <a:r>
              <a:rPr lang="en-US" altLang="en-US" dirty="0"/>
              <a:t>Megaloblastic anemia – Peripheral smear</a:t>
            </a:r>
          </a:p>
        </p:txBody>
      </p:sp>
      <p:sp>
        <p:nvSpPr>
          <p:cNvPr id="8397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en-US" sz="3200" dirty="0"/>
              <a:t>Macrocytic is NOT the same as Megaloblastic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dirty="0">
                <a:cs typeface="Arial" panose="020B0604020202020204" pitchFamily="34" charset="0"/>
              </a:rPr>
              <a:t>Smear: </a:t>
            </a:r>
            <a:r>
              <a:rPr lang="en-US" dirty="0" err="1">
                <a:cs typeface="Arial" panose="020B0604020202020204" pitchFamily="34" charset="0"/>
              </a:rPr>
              <a:t>hypersegmented</a:t>
            </a:r>
            <a:r>
              <a:rPr lang="en-US" dirty="0">
                <a:cs typeface="Arial" panose="020B0604020202020204" pitchFamily="34" charset="0"/>
              </a:rPr>
              <a:t> neutrophils, </a:t>
            </a:r>
            <a:r>
              <a:rPr lang="en-US" dirty="0" err="1">
                <a:cs typeface="Arial" panose="020B0604020202020204" pitchFamily="34" charset="0"/>
              </a:rPr>
              <a:t>macrocytosis</a:t>
            </a:r>
            <a:r>
              <a:rPr lang="en-US" dirty="0">
                <a:cs typeface="Arial" panose="020B0604020202020204" pitchFamily="34" charset="0"/>
              </a:rPr>
              <a:t> with marked variation in RBCs, occasionally pancytopenia</a:t>
            </a:r>
          </a:p>
          <a:p>
            <a:endParaRPr lang="en-US" altLang="en-US" dirty="0"/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277091" y="2274160"/>
            <a:ext cx="342888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ym typeface="Symbol" panose="05050102010706020507" pitchFamily="18" charset="2"/>
              </a:rPr>
              <a:t></a:t>
            </a:r>
            <a:endParaRPr lang="en-US" altLang="en-US" sz="18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Hemolysis/</a:t>
            </a:r>
            <a:r>
              <a:rPr lang="en-US" altLang="en-US" sz="2400" dirty="0" err="1"/>
              <a:t>Reticulocytosis</a:t>
            </a:r>
            <a:endParaRPr lang="en-US" altLang="en-US" sz="24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Marrow Hypo/Aplasia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Liver Disease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Drugs/toxins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Generally MCV &lt;105fL</a:t>
            </a:r>
            <a:endParaRPr lang="en-US" altLang="en-US" dirty="0"/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4880569" y="2274503"/>
            <a:ext cx="363676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ym typeface="Symbol" panose="05050102010706020507" pitchFamily="18" charset="2"/>
              </a:rPr>
              <a:t></a:t>
            </a:r>
            <a:endParaRPr lang="en-US" altLang="en-US" sz="24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i="1" dirty="0"/>
              <a:t>Folate deficiency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i="1" dirty="0"/>
              <a:t>Vitamin B</a:t>
            </a:r>
            <a:r>
              <a:rPr lang="en-US" altLang="en-US" sz="2400" b="1" i="1" baseline="-25000" dirty="0"/>
              <a:t>12</a:t>
            </a:r>
            <a:r>
              <a:rPr lang="en-US" altLang="en-US" sz="2400" b="1" i="1" dirty="0"/>
              <a:t> deficiency</a:t>
            </a:r>
            <a:endParaRPr lang="en-US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Inherited metabolic disease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Drugs /toxins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Generally MCV &gt;110fL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Defective DNA Synthesis</a:t>
            </a:r>
            <a:endParaRPr lang="en-US" altLang="en-US" sz="2400" dirty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t="27148" r="64282" b="12152"/>
          <a:stretch/>
        </p:blipFill>
        <p:spPr>
          <a:xfrm>
            <a:off x="8847206" y="1920503"/>
            <a:ext cx="2569028" cy="277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17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uiExpand="1" build="p" autoUpdateAnimBg="0"/>
      <p:bldP spid="83975" grpId="0" autoUpdateAnimBg="0"/>
      <p:bldP spid="83976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Normal newborn infant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Trisomy 21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Brisk </a:t>
            </a:r>
            <a:r>
              <a:rPr lang="en-US" altLang="en-US" dirty="0" err="1"/>
              <a:t>reticulocytosis</a:t>
            </a:r>
            <a:endParaRPr lang="en-US" altLang="en-US" dirty="0"/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Marrow failure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Medications (anti-epileptic drugs)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Hypothyroidism, liver disease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Megaloblastic anemia (B</a:t>
            </a:r>
            <a:r>
              <a:rPr lang="en-US" altLang="en-US" baseline="-25000" dirty="0"/>
              <a:t>12</a:t>
            </a:r>
            <a:r>
              <a:rPr lang="en-US" altLang="en-US" dirty="0"/>
              <a:t>, folate deficiency)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diagnosis - </a:t>
            </a:r>
            <a:r>
              <a:rPr lang="en-US" dirty="0" err="1"/>
              <a:t>Macrocytosis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71921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n-US" altLang="en-US" dirty="0"/>
              <a:t>Megaloblastic anemia – Clinical findings</a:t>
            </a:r>
          </a:p>
        </p:txBody>
      </p:sp>
      <p:sp>
        <p:nvSpPr>
          <p:cNvPr id="392197" name="Rectangl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200" dirty="0"/>
              <a:t>Non-specific signs and symptoms of anemia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200" dirty="0"/>
              <a:t>Jaundice due to ineffective erythropoiesis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200" dirty="0"/>
              <a:t>Neurological findings (B</a:t>
            </a:r>
            <a:r>
              <a:rPr lang="en-US" altLang="en-US" sz="3200" baseline="-25000" dirty="0"/>
              <a:t>12</a:t>
            </a:r>
            <a:r>
              <a:rPr lang="en-US" altLang="en-US" sz="3200" dirty="0"/>
              <a:t> deficiency only)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sym typeface="Wingdings" panose="05000000000000000000" pitchFamily="2" charset="2"/>
              </a:rPr>
              <a:t>Due to d</a:t>
            </a:r>
            <a:r>
              <a:rPr lang="en-US" altLang="en-US" sz="2800" dirty="0"/>
              <a:t>egeneration of the posterior columns of the spinal cord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/>
              <a:t>Proprioceptive and fine motor deficits, ataxia, psychomotor retardation, seizures, depression, psychosis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i="1" dirty="0"/>
              <a:t>Folate supplementation may correct hematologic findings but will NOT treat neurologic findings in B</a:t>
            </a:r>
            <a:r>
              <a:rPr lang="en-US" altLang="en-US" sz="2800" i="1" baseline="-25000" dirty="0"/>
              <a:t>12</a:t>
            </a:r>
            <a:r>
              <a:rPr lang="en-US" altLang="en-US" sz="2800" i="1" dirty="0"/>
              <a:t> deficiency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US" altLang="en-US" sz="3200" dirty="0"/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US" altLang="en-US" sz="3200" dirty="0"/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US" altLang="en-US" sz="2000" dirty="0"/>
          </a:p>
        </p:txBody>
      </p:sp>
      <p:sp>
        <p:nvSpPr>
          <p:cNvPr id="190468" name="Rectangle 3"/>
          <p:cNvSpPr>
            <a:spLocks noChangeArrowheads="1"/>
          </p:cNvSpPr>
          <p:nvPr/>
        </p:nvSpPr>
        <p:spPr bwMode="auto">
          <a:xfrm>
            <a:off x="2303464" y="2667000"/>
            <a:ext cx="7532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90469" name="Rectangle 4"/>
          <p:cNvSpPr>
            <a:spLocks noChangeArrowheads="1"/>
          </p:cNvSpPr>
          <p:nvPr/>
        </p:nvSpPr>
        <p:spPr bwMode="auto">
          <a:xfrm>
            <a:off x="3778251" y="2743201"/>
            <a:ext cx="42957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0189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EEF4376F-7E08-4A30-BFEF-FFB243F565B7}"/>
              </a:ext>
            </a:extLst>
          </p:cNvPr>
          <p:cNvSpPr/>
          <p:nvPr/>
        </p:nvSpPr>
        <p:spPr>
          <a:xfrm>
            <a:off x="8128000" y="6023263"/>
            <a:ext cx="2616200" cy="76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93546" name="Group 54"/>
          <p:cNvGrpSpPr>
            <a:grpSpLocks/>
          </p:cNvGrpSpPr>
          <p:nvPr/>
        </p:nvGrpSpPr>
        <p:grpSpPr bwMode="auto">
          <a:xfrm>
            <a:off x="2944635" y="3898963"/>
            <a:ext cx="6685140" cy="1893888"/>
            <a:chOff x="1007" y="1824"/>
            <a:chExt cx="4737" cy="1193"/>
          </a:xfrm>
        </p:grpSpPr>
        <p:sp>
          <p:nvSpPr>
            <p:cNvPr id="193593" name="Rectangle 11"/>
            <p:cNvSpPr>
              <a:spLocks noChangeArrowheads="1"/>
            </p:cNvSpPr>
            <p:nvPr/>
          </p:nvSpPr>
          <p:spPr bwMode="auto">
            <a:xfrm>
              <a:off x="4207" y="1824"/>
              <a:ext cx="1166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+mn-lt"/>
                </a:rPr>
                <a:t>Methionine</a:t>
              </a:r>
            </a:p>
          </p:txBody>
        </p:sp>
        <p:sp>
          <p:nvSpPr>
            <p:cNvPr id="193594" name="Rectangle 13"/>
            <p:cNvSpPr>
              <a:spLocks noChangeArrowheads="1"/>
            </p:cNvSpPr>
            <p:nvPr/>
          </p:nvSpPr>
          <p:spPr bwMode="auto">
            <a:xfrm>
              <a:off x="1007" y="2400"/>
              <a:ext cx="1610" cy="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solidFill>
                    <a:srgbClr val="0B58B5"/>
                  </a:solidFill>
                  <a:latin typeface="+mn-lt"/>
                </a:rPr>
                <a:t>Methyl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solidFill>
                    <a:srgbClr val="0B58B5"/>
                  </a:solidFill>
                  <a:latin typeface="+mn-lt"/>
                </a:rPr>
                <a:t>Tetrahydro</a:t>
              </a:r>
              <a:r>
                <a:rPr lang="en-US" altLang="en-US" sz="2400" b="1" u="sng" dirty="0">
                  <a:solidFill>
                    <a:srgbClr val="0B58B5"/>
                  </a:solidFill>
                  <a:latin typeface="+mn-lt"/>
                </a:rPr>
                <a:t>folate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solidFill>
                    <a:srgbClr val="0B58B5"/>
                  </a:solidFill>
                  <a:latin typeface="+mn-lt"/>
                </a:rPr>
                <a:t>(</a:t>
              </a:r>
              <a:r>
                <a:rPr lang="en-US" altLang="en-US" sz="2400" dirty="0" err="1">
                  <a:solidFill>
                    <a:srgbClr val="0B58B5"/>
                  </a:solidFill>
                  <a:latin typeface="+mn-lt"/>
                </a:rPr>
                <a:t>mTHF</a:t>
              </a:r>
              <a:r>
                <a:rPr lang="en-US" altLang="en-US" sz="2400" dirty="0">
                  <a:solidFill>
                    <a:srgbClr val="0B58B5"/>
                  </a:solidFill>
                  <a:latin typeface="+mn-lt"/>
                </a:rPr>
                <a:t>)</a:t>
              </a:r>
            </a:p>
          </p:txBody>
        </p:sp>
        <p:sp>
          <p:nvSpPr>
            <p:cNvPr id="193595" name="Freeform 14"/>
            <p:cNvSpPr>
              <a:spLocks/>
            </p:cNvSpPr>
            <p:nvPr/>
          </p:nvSpPr>
          <p:spPr bwMode="auto">
            <a:xfrm>
              <a:off x="2224" y="2304"/>
              <a:ext cx="1968" cy="144"/>
            </a:xfrm>
            <a:custGeom>
              <a:avLst/>
              <a:gdLst>
                <a:gd name="T0" fmla="*/ 0 w 1968"/>
                <a:gd name="T1" fmla="*/ 144 h 144"/>
                <a:gd name="T2" fmla="*/ 960 w 1968"/>
                <a:gd name="T3" fmla="*/ 0 h 144"/>
                <a:gd name="T4" fmla="*/ 1968 w 1968"/>
                <a:gd name="T5" fmla="*/ 144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68" h="144">
                  <a:moveTo>
                    <a:pt x="0" y="144"/>
                  </a:moveTo>
                  <a:cubicBezTo>
                    <a:pt x="316" y="72"/>
                    <a:pt x="632" y="0"/>
                    <a:pt x="960" y="0"/>
                  </a:cubicBezTo>
                  <a:cubicBezTo>
                    <a:pt x="1288" y="0"/>
                    <a:pt x="1628" y="72"/>
                    <a:pt x="1968" y="144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3596" name="Freeform 15"/>
            <p:cNvSpPr>
              <a:spLocks/>
            </p:cNvSpPr>
            <p:nvPr/>
          </p:nvSpPr>
          <p:spPr bwMode="auto">
            <a:xfrm flipV="1">
              <a:off x="2224" y="2112"/>
              <a:ext cx="1968" cy="144"/>
            </a:xfrm>
            <a:custGeom>
              <a:avLst/>
              <a:gdLst>
                <a:gd name="T0" fmla="*/ 0 w 1968"/>
                <a:gd name="T1" fmla="*/ 144 h 144"/>
                <a:gd name="T2" fmla="*/ 960 w 1968"/>
                <a:gd name="T3" fmla="*/ 0 h 144"/>
                <a:gd name="T4" fmla="*/ 1968 w 1968"/>
                <a:gd name="T5" fmla="*/ 144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68" h="144">
                  <a:moveTo>
                    <a:pt x="0" y="144"/>
                  </a:moveTo>
                  <a:cubicBezTo>
                    <a:pt x="316" y="72"/>
                    <a:pt x="632" y="0"/>
                    <a:pt x="960" y="0"/>
                  </a:cubicBezTo>
                  <a:cubicBezTo>
                    <a:pt x="1288" y="0"/>
                    <a:pt x="1628" y="72"/>
                    <a:pt x="1968" y="144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3597" name="Rectangle 16"/>
            <p:cNvSpPr>
              <a:spLocks noChangeArrowheads="1"/>
            </p:cNvSpPr>
            <p:nvPr/>
          </p:nvSpPr>
          <p:spPr bwMode="auto">
            <a:xfrm>
              <a:off x="4151" y="2544"/>
              <a:ext cx="1593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0B58B5"/>
                  </a:solidFill>
                  <a:latin typeface="+mn-lt"/>
                </a:rPr>
                <a:t>Tetrahydrofolate</a:t>
              </a:r>
            </a:p>
          </p:txBody>
        </p:sp>
        <p:sp>
          <p:nvSpPr>
            <p:cNvPr id="193598" name="Text Box 17"/>
            <p:cNvSpPr txBox="1">
              <a:spLocks noChangeArrowheads="1"/>
            </p:cNvSpPr>
            <p:nvPr/>
          </p:nvSpPr>
          <p:spPr bwMode="auto">
            <a:xfrm>
              <a:off x="2356" y="2357"/>
              <a:ext cx="166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 i="1" dirty="0">
                  <a:latin typeface="+mn-lt"/>
                </a:rPr>
                <a:t>Methionine synthase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i="1" dirty="0">
                  <a:solidFill>
                    <a:srgbClr val="C00000"/>
                  </a:solidFill>
                  <a:latin typeface="+mn-lt"/>
                </a:rPr>
                <a:t>B</a:t>
              </a:r>
              <a:r>
                <a:rPr lang="en-US" altLang="en-US" i="1" baseline="-25000" dirty="0">
                  <a:solidFill>
                    <a:srgbClr val="C00000"/>
                  </a:solidFill>
                  <a:latin typeface="+mn-lt"/>
                </a:rPr>
                <a:t>12</a:t>
              </a:r>
              <a:endParaRPr lang="en-US" altLang="en-US" dirty="0">
                <a:solidFill>
                  <a:srgbClr val="C00000"/>
                </a:solidFill>
                <a:latin typeface="+mn-lt"/>
              </a:endParaRPr>
            </a:p>
          </p:txBody>
        </p:sp>
      </p:grpSp>
      <p:grpSp>
        <p:nvGrpSpPr>
          <p:cNvPr id="193547" name="Group 18"/>
          <p:cNvGrpSpPr>
            <a:grpSpLocks/>
          </p:cNvGrpSpPr>
          <p:nvPr/>
        </p:nvGrpSpPr>
        <p:grpSpPr bwMode="auto">
          <a:xfrm>
            <a:off x="1981200" y="2984565"/>
            <a:ext cx="8707438" cy="1465263"/>
            <a:chOff x="324" y="1248"/>
            <a:chExt cx="6171" cy="923"/>
          </a:xfrm>
        </p:grpSpPr>
        <p:grpSp>
          <p:nvGrpSpPr>
            <p:cNvPr id="193585" name="Group 19"/>
            <p:cNvGrpSpPr>
              <a:grpSpLocks/>
            </p:cNvGrpSpPr>
            <p:nvPr/>
          </p:nvGrpSpPr>
          <p:grpSpPr bwMode="auto">
            <a:xfrm>
              <a:off x="324" y="1248"/>
              <a:ext cx="6171" cy="528"/>
              <a:chOff x="324" y="1248"/>
              <a:chExt cx="6171" cy="528"/>
            </a:xfrm>
          </p:grpSpPr>
          <p:sp>
            <p:nvSpPr>
              <p:cNvPr id="193589" name="Freeform 20"/>
              <p:cNvSpPr>
                <a:spLocks/>
              </p:cNvSpPr>
              <p:nvPr/>
            </p:nvSpPr>
            <p:spPr bwMode="auto">
              <a:xfrm>
                <a:off x="2208" y="1632"/>
                <a:ext cx="1968" cy="144"/>
              </a:xfrm>
              <a:custGeom>
                <a:avLst/>
                <a:gdLst>
                  <a:gd name="T0" fmla="*/ 0 w 1968"/>
                  <a:gd name="T1" fmla="*/ 144 h 144"/>
                  <a:gd name="T2" fmla="*/ 960 w 1968"/>
                  <a:gd name="T3" fmla="*/ 0 h 144"/>
                  <a:gd name="T4" fmla="*/ 1968 w 1968"/>
                  <a:gd name="T5" fmla="*/ 144 h 14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68" h="144">
                    <a:moveTo>
                      <a:pt x="0" y="144"/>
                    </a:moveTo>
                    <a:cubicBezTo>
                      <a:pt x="316" y="72"/>
                      <a:pt x="632" y="0"/>
                      <a:pt x="960" y="0"/>
                    </a:cubicBezTo>
                    <a:cubicBezTo>
                      <a:pt x="1288" y="0"/>
                      <a:pt x="1628" y="72"/>
                      <a:pt x="1968" y="144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93590" name="Freeform 21"/>
              <p:cNvSpPr>
                <a:spLocks/>
              </p:cNvSpPr>
              <p:nvPr/>
            </p:nvSpPr>
            <p:spPr bwMode="auto">
              <a:xfrm flipV="1">
                <a:off x="2208" y="1440"/>
                <a:ext cx="1968" cy="144"/>
              </a:xfrm>
              <a:custGeom>
                <a:avLst/>
                <a:gdLst>
                  <a:gd name="T0" fmla="*/ 0 w 1968"/>
                  <a:gd name="T1" fmla="*/ 144 h 144"/>
                  <a:gd name="T2" fmla="*/ 960 w 1968"/>
                  <a:gd name="T3" fmla="*/ 0 h 144"/>
                  <a:gd name="T4" fmla="*/ 1968 w 1968"/>
                  <a:gd name="T5" fmla="*/ 144 h 14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68" h="144">
                    <a:moveTo>
                      <a:pt x="0" y="144"/>
                    </a:moveTo>
                    <a:cubicBezTo>
                      <a:pt x="316" y="72"/>
                      <a:pt x="632" y="0"/>
                      <a:pt x="960" y="0"/>
                    </a:cubicBezTo>
                    <a:cubicBezTo>
                      <a:pt x="1288" y="0"/>
                      <a:pt x="1628" y="72"/>
                      <a:pt x="1968" y="144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93591" name="Text Box 22"/>
              <p:cNvSpPr txBox="1">
                <a:spLocks noChangeArrowheads="1"/>
              </p:cNvSpPr>
              <p:nvPr/>
            </p:nvSpPr>
            <p:spPr bwMode="auto">
              <a:xfrm>
                <a:off x="4320" y="1248"/>
                <a:ext cx="2175" cy="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200">
                    <a:latin typeface="+mn-lt"/>
                  </a:rPr>
                  <a:t>Lipids, myelin, DNA, etc…</a:t>
                </a:r>
              </a:p>
            </p:txBody>
          </p:sp>
          <p:sp>
            <p:nvSpPr>
              <p:cNvPr id="193592" name="Text Box 23"/>
              <p:cNvSpPr txBox="1">
                <a:spLocks noChangeArrowheads="1"/>
              </p:cNvSpPr>
              <p:nvPr/>
            </p:nvSpPr>
            <p:spPr bwMode="auto">
              <a:xfrm>
                <a:off x="324" y="1248"/>
                <a:ext cx="189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2400">
                    <a:latin typeface="+mn-lt"/>
                  </a:rPr>
                  <a:t>Methylated product</a:t>
                </a:r>
                <a:endParaRPr lang="en-US" altLang="en-US" sz="3600">
                  <a:latin typeface="+mn-lt"/>
                </a:endParaRPr>
              </a:p>
            </p:txBody>
          </p:sp>
        </p:grpSp>
        <p:grpSp>
          <p:nvGrpSpPr>
            <p:cNvPr id="193586" name="Group 24"/>
            <p:cNvGrpSpPr>
              <a:grpSpLocks/>
            </p:cNvGrpSpPr>
            <p:nvPr/>
          </p:nvGrpSpPr>
          <p:grpSpPr bwMode="auto">
            <a:xfrm>
              <a:off x="2592" y="1728"/>
              <a:ext cx="1248" cy="443"/>
              <a:chOff x="2592" y="1728"/>
              <a:chExt cx="1248" cy="443"/>
            </a:xfrm>
          </p:grpSpPr>
          <p:sp>
            <p:nvSpPr>
              <p:cNvPr id="193587" name="Oval 25"/>
              <p:cNvSpPr>
                <a:spLocks noChangeArrowheads="1"/>
              </p:cNvSpPr>
              <p:nvPr/>
            </p:nvSpPr>
            <p:spPr bwMode="auto">
              <a:xfrm>
                <a:off x="2592" y="1728"/>
                <a:ext cx="1248" cy="43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>
                  <a:latin typeface="+mn-lt"/>
                </a:endParaRPr>
              </a:p>
            </p:txBody>
          </p:sp>
          <p:sp>
            <p:nvSpPr>
              <p:cNvPr id="223258" name="Text Box 26">
                <a:extLst>
                  <a:ext uri="{FF2B5EF4-FFF2-40B4-BE49-F238E27FC236}">
                    <a16:creationId xmlns:a16="http://schemas.microsoft.com/office/drawing/2014/main" id="{8C008815-6C70-4CE2-8AAD-92768BD7D9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52" y="1778"/>
                <a:ext cx="967" cy="3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75000"/>
                  </a:lnSpc>
                  <a:defRPr/>
                </a:pPr>
                <a:r>
                  <a:rPr lang="en-US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Methylation</a:t>
                </a:r>
                <a:endPara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  <a:p>
                <a:pPr algn="ctr">
                  <a:lnSpc>
                    <a:spcPct val="75000"/>
                  </a:lnSpc>
                  <a:defRPr/>
                </a:pPr>
                <a:r>
                  <a:rPr lang="en-US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cycle</a:t>
                </a: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</p:grpSp>
      <p:grpSp>
        <p:nvGrpSpPr>
          <p:cNvPr id="193555" name="Group 42"/>
          <p:cNvGrpSpPr>
            <a:grpSpLocks/>
          </p:cNvGrpSpPr>
          <p:nvPr/>
        </p:nvGrpSpPr>
        <p:grpSpPr bwMode="auto">
          <a:xfrm>
            <a:off x="4648200" y="1955661"/>
            <a:ext cx="6019800" cy="1200150"/>
            <a:chOff x="966" y="1029"/>
            <a:chExt cx="4266" cy="756"/>
          </a:xfrm>
        </p:grpSpPr>
        <p:sp>
          <p:nvSpPr>
            <p:cNvPr id="193572" name="Rectangle 43"/>
            <p:cNvSpPr>
              <a:spLocks noChangeArrowheads="1"/>
            </p:cNvSpPr>
            <p:nvPr/>
          </p:nvSpPr>
          <p:spPr bwMode="auto">
            <a:xfrm>
              <a:off x="2327" y="1029"/>
              <a:ext cx="18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i="1" dirty="0" err="1">
                  <a:latin typeface="+mn-lt"/>
                </a:rPr>
                <a:t>Methylmalonyl</a:t>
              </a:r>
              <a:r>
                <a:rPr lang="en-US" altLang="en-US" sz="2000" i="1" dirty="0">
                  <a:latin typeface="+mn-lt"/>
                </a:rPr>
                <a:t> mutase</a:t>
              </a:r>
            </a:p>
            <a:p>
              <a:pPr algn="ctr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i="1" dirty="0">
                  <a:solidFill>
                    <a:srgbClr val="C00000"/>
                  </a:solidFill>
                  <a:latin typeface="+mn-lt"/>
                </a:rPr>
                <a:t>B</a:t>
              </a:r>
              <a:r>
                <a:rPr lang="en-US" altLang="en-US" i="1" baseline="-25000" dirty="0">
                  <a:solidFill>
                    <a:srgbClr val="C00000"/>
                  </a:solidFill>
                  <a:latin typeface="+mn-lt"/>
                </a:rPr>
                <a:t>12</a:t>
              </a:r>
            </a:p>
          </p:txBody>
        </p:sp>
        <p:sp>
          <p:nvSpPr>
            <p:cNvPr id="193573" name="Text Box 44"/>
            <p:cNvSpPr txBox="1">
              <a:spLocks noChangeArrowheads="1"/>
            </p:cNvSpPr>
            <p:nvPr/>
          </p:nvSpPr>
          <p:spPr bwMode="auto">
            <a:xfrm>
              <a:off x="966" y="1268"/>
              <a:ext cx="190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+mn-lt"/>
                </a:rPr>
                <a:t>Methylmalonyl-CoA</a:t>
              </a:r>
              <a:endParaRPr lang="en-US" altLang="en-US" sz="3600">
                <a:latin typeface="+mn-lt"/>
              </a:endParaRPr>
            </a:p>
          </p:txBody>
        </p:sp>
        <p:grpSp>
          <p:nvGrpSpPr>
            <p:cNvPr id="193574" name="Group 45"/>
            <p:cNvGrpSpPr>
              <a:grpSpLocks/>
            </p:cNvGrpSpPr>
            <p:nvPr/>
          </p:nvGrpSpPr>
          <p:grpSpPr bwMode="auto">
            <a:xfrm>
              <a:off x="2844" y="1283"/>
              <a:ext cx="2388" cy="291"/>
              <a:chOff x="2844" y="1283"/>
              <a:chExt cx="2388" cy="291"/>
            </a:xfrm>
          </p:grpSpPr>
          <p:sp>
            <p:nvSpPr>
              <p:cNvPr id="193575" name="Text Box 46"/>
              <p:cNvSpPr txBox="1">
                <a:spLocks noChangeArrowheads="1"/>
              </p:cNvSpPr>
              <p:nvPr/>
            </p:nvSpPr>
            <p:spPr bwMode="auto">
              <a:xfrm>
                <a:off x="3744" y="1283"/>
                <a:ext cx="148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2400">
                    <a:latin typeface="+mn-lt"/>
                  </a:rPr>
                  <a:t>Succinyl-CoA</a:t>
                </a:r>
                <a:endParaRPr lang="en-US" altLang="en-US" sz="3600">
                  <a:latin typeface="+mn-lt"/>
                </a:endParaRPr>
              </a:p>
            </p:txBody>
          </p:sp>
          <p:sp>
            <p:nvSpPr>
              <p:cNvPr id="193576" name="Line 47"/>
              <p:cNvSpPr>
                <a:spLocks noChangeShapeType="1"/>
              </p:cNvSpPr>
              <p:nvPr/>
            </p:nvSpPr>
            <p:spPr bwMode="auto">
              <a:xfrm>
                <a:off x="2844" y="1460"/>
                <a:ext cx="91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</p:grpSp>
      <p:sp>
        <p:nvSpPr>
          <p:cNvPr id="223282" name="Text Box 50"/>
          <p:cNvSpPr txBox="1">
            <a:spLocks noChangeArrowheads="1"/>
          </p:cNvSpPr>
          <p:nvPr/>
        </p:nvSpPr>
        <p:spPr bwMode="auto">
          <a:xfrm>
            <a:off x="7754939" y="2259656"/>
            <a:ext cx="4968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C00000"/>
                </a:solidFill>
                <a:latin typeface="+mn-lt"/>
              </a:rPr>
              <a:t>X</a:t>
            </a:r>
            <a:endParaRPr lang="en-US" altLang="en-US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13" name="Group 60"/>
          <p:cNvGrpSpPr>
            <a:grpSpLocks/>
          </p:cNvGrpSpPr>
          <p:nvPr/>
        </p:nvGrpSpPr>
        <p:grpSpPr bwMode="auto">
          <a:xfrm>
            <a:off x="478526" y="2380738"/>
            <a:ext cx="4177612" cy="441325"/>
            <a:chOff x="-591" y="776"/>
            <a:chExt cx="2961" cy="278"/>
          </a:xfrm>
        </p:grpSpPr>
        <p:sp>
          <p:nvSpPr>
            <p:cNvPr id="193570" name="Line 51"/>
            <p:cNvSpPr>
              <a:spLocks noChangeShapeType="1"/>
            </p:cNvSpPr>
            <p:nvPr/>
          </p:nvSpPr>
          <p:spPr bwMode="auto">
            <a:xfrm flipH="1">
              <a:off x="1986" y="937"/>
              <a:ext cx="38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93571" name="Text Box 52"/>
            <p:cNvSpPr txBox="1">
              <a:spLocks noChangeArrowheads="1"/>
            </p:cNvSpPr>
            <p:nvPr/>
          </p:nvSpPr>
          <p:spPr bwMode="auto">
            <a:xfrm>
              <a:off x="-591" y="776"/>
              <a:ext cx="2703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solidFill>
                    <a:srgbClr val="C00000"/>
                  </a:solidFill>
                  <a:latin typeface="+mn-lt"/>
                  <a:sym typeface="Symbol" panose="05050102010706020507" pitchFamily="18" charset="2"/>
                </a:rPr>
                <a:t> </a:t>
              </a:r>
              <a:r>
                <a:rPr lang="en-US" altLang="en-US" b="1" dirty="0" err="1">
                  <a:solidFill>
                    <a:srgbClr val="C00000"/>
                  </a:solidFill>
                  <a:latin typeface="+mn-lt"/>
                </a:rPr>
                <a:t>Methylmalonic</a:t>
              </a:r>
              <a:r>
                <a:rPr lang="en-US" altLang="en-US" b="1" dirty="0">
                  <a:solidFill>
                    <a:srgbClr val="C00000"/>
                  </a:solidFill>
                  <a:latin typeface="+mn-lt"/>
                </a:rPr>
                <a:t> acid</a:t>
              </a:r>
              <a:endParaRPr lang="en-US" altLang="en-US" sz="2000" b="1" dirty="0">
                <a:solidFill>
                  <a:srgbClr val="C00000"/>
                </a:solidFill>
                <a:latin typeface="+mn-lt"/>
              </a:endParaRPr>
            </a:p>
          </p:txBody>
        </p:sp>
      </p:grpSp>
      <p:sp>
        <p:nvSpPr>
          <p:cNvPr id="223287" name="Text Box 55"/>
          <p:cNvSpPr txBox="1">
            <a:spLocks noChangeArrowheads="1"/>
          </p:cNvSpPr>
          <p:nvPr/>
        </p:nvSpPr>
        <p:spPr bwMode="auto">
          <a:xfrm>
            <a:off x="6129339" y="4203763"/>
            <a:ext cx="4968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C00000"/>
                </a:solidFill>
                <a:latin typeface="+mn-lt"/>
              </a:rPr>
              <a:t>X</a:t>
            </a:r>
            <a:endParaRPr lang="en-US" alt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23288" name="Text Box 56"/>
          <p:cNvSpPr txBox="1">
            <a:spLocks noChangeArrowheads="1"/>
          </p:cNvSpPr>
          <p:nvPr/>
        </p:nvSpPr>
        <p:spPr bwMode="auto">
          <a:xfrm>
            <a:off x="5519739" y="4203763"/>
            <a:ext cx="4968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0B58B5"/>
                </a:solidFill>
                <a:latin typeface="+mn-lt"/>
              </a:rPr>
              <a:t>X</a:t>
            </a:r>
            <a:endParaRPr lang="en-US" altLang="en-US">
              <a:solidFill>
                <a:srgbClr val="0B58B5"/>
              </a:solidFill>
              <a:latin typeface="+mn-lt"/>
            </a:endParaRPr>
          </a:p>
        </p:txBody>
      </p:sp>
      <p:sp>
        <p:nvSpPr>
          <p:cNvPr id="223290" name="Rectangle 58"/>
          <p:cNvSpPr>
            <a:spLocks noChangeArrowheads="1"/>
          </p:cNvSpPr>
          <p:nvPr/>
        </p:nvSpPr>
        <p:spPr bwMode="auto">
          <a:xfrm>
            <a:off x="2026968" y="3869876"/>
            <a:ext cx="2556021" cy="486287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sym typeface="Symbol" panose="05050102010706020507" pitchFamily="18" charset="2"/>
              </a:rPr>
              <a:t></a:t>
            </a:r>
            <a:r>
              <a:rPr lang="en-US" altLang="en-US" b="1" dirty="0">
                <a:solidFill>
                  <a:srgbClr val="C00000"/>
                </a:solidFill>
                <a:latin typeface="+mn-lt"/>
              </a:rPr>
              <a:t>Homocysteine</a:t>
            </a:r>
          </a:p>
        </p:txBody>
      </p:sp>
      <p:sp>
        <p:nvSpPr>
          <p:cNvPr id="223299" name="Rectangle 67"/>
          <p:cNvSpPr>
            <a:spLocks noChangeArrowheads="1"/>
          </p:cNvSpPr>
          <p:nvPr/>
        </p:nvSpPr>
        <p:spPr bwMode="auto">
          <a:xfrm>
            <a:off x="6120150" y="4203763"/>
            <a:ext cx="4968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C00000"/>
                </a:solidFill>
                <a:latin typeface="+mn-lt"/>
              </a:rPr>
              <a:t>X</a:t>
            </a:r>
          </a:p>
        </p:txBody>
      </p:sp>
      <p:sp>
        <p:nvSpPr>
          <p:cNvPr id="65" name="TextBox 143"/>
          <p:cNvSpPr txBox="1">
            <a:spLocks noChangeArrowheads="1"/>
          </p:cNvSpPr>
          <p:nvPr/>
        </p:nvSpPr>
        <p:spPr bwMode="auto">
          <a:xfrm>
            <a:off x="8250054" y="6553202"/>
            <a:ext cx="23573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200" dirty="0"/>
              <a:t>Image courtesy of Mark D. Fleming</a:t>
            </a:r>
            <a:endParaRPr lang="en-US" altLang="en-US" sz="1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B12 &amp; folate – Laboratory findings</a:t>
            </a:r>
          </a:p>
        </p:txBody>
      </p:sp>
    </p:spTree>
    <p:extLst>
      <p:ext uri="{BB962C8B-B14F-4D97-AF65-F5344CB8AC3E}">
        <p14:creationId xmlns:p14="http://schemas.microsoft.com/office/powerpoint/2010/main" val="26866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3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3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82" grpId="0" autoUpdateAnimBg="0"/>
      <p:bldP spid="223287" grpId="0" autoUpdateAnimBg="0"/>
      <p:bldP spid="223288" grpId="0" autoUpdateAnimBg="0"/>
      <p:bldP spid="223290" grpId="0" animBg="1" autoUpdateAnimBg="0"/>
      <p:bldP spid="223299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Vitamin B</a:t>
            </a:r>
            <a:r>
              <a:rPr lang="en-US" altLang="en-US" baseline="-25000" dirty="0"/>
              <a:t>12</a:t>
            </a:r>
            <a:r>
              <a:rPr lang="en-US" altLang="en-US" dirty="0"/>
              <a:t> &amp; folate deficiency: Laboratory findings</a:t>
            </a:r>
            <a:endParaRPr lang="en-US" altLang="en-US" baseline="-25000" dirty="0"/>
          </a:p>
        </p:txBody>
      </p:sp>
      <p:sp>
        <p:nvSpPr>
          <p:cNvPr id="199688" name="TextBox 27"/>
          <p:cNvSpPr txBox="1">
            <a:spLocks noChangeArrowheads="1"/>
          </p:cNvSpPr>
          <p:nvPr/>
        </p:nvSpPr>
        <p:spPr bwMode="auto">
          <a:xfrm>
            <a:off x="5561013" y="6478589"/>
            <a:ext cx="4203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489AACE-A8FA-41B7-ADB5-5FABA621CB0A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64</a:t>
            </a:fld>
            <a:endParaRPr lang="en-US" altLang="en-US" sz="120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191461"/>
              </p:ext>
            </p:extLst>
          </p:nvPr>
        </p:nvGraphicFramePr>
        <p:xfrm>
          <a:off x="901699" y="1664546"/>
          <a:ext cx="10210801" cy="38472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81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120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Folate deficiency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B12 deficiency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209">
                <a:tc>
                  <a:txBody>
                    <a:bodyPr/>
                    <a:lstStyle/>
                    <a:p>
                      <a:r>
                        <a:rPr lang="en-US" sz="2800" dirty="0"/>
                        <a:t>Serum</a:t>
                      </a:r>
                      <a:r>
                        <a:rPr lang="en-US" sz="2800" baseline="0" dirty="0"/>
                        <a:t> folate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800" dirty="0">
                          <a:sym typeface="Symbol" panose="05050102010706020507" pitchFamily="18" charset="2"/>
                        </a:rPr>
                        <a:t></a:t>
                      </a:r>
                      <a:endParaRPr lang="en-US" altLang="en-US" sz="2800" dirty="0"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/>
                        <a:t>Nml</a:t>
                      </a:r>
                      <a:r>
                        <a:rPr lang="en-US" sz="2800" dirty="0"/>
                        <a:t> to </a:t>
                      </a:r>
                      <a:r>
                        <a:rPr lang="en-US" altLang="en-US" sz="2800" dirty="0">
                          <a:sym typeface="Symbol" panose="05050102010706020507" pitchFamily="18" charset="2"/>
                        </a:rPr>
                        <a:t></a:t>
                      </a:r>
                      <a:endParaRPr lang="en-US" altLang="en-US" sz="2800" b="1" dirty="0">
                        <a:sym typeface="Symbol" panose="05050102010706020507" pitchFamily="18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209">
                <a:tc>
                  <a:txBody>
                    <a:bodyPr/>
                    <a:lstStyle/>
                    <a:p>
                      <a:r>
                        <a:rPr lang="en-US" sz="2800" dirty="0"/>
                        <a:t>RBC folate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800" dirty="0">
                          <a:sym typeface="Symbol" panose="05050102010706020507" pitchFamily="18" charset="2"/>
                        </a:rPr>
                        <a:t></a:t>
                      </a:r>
                      <a:endParaRPr lang="en-US" altLang="en-US" sz="2800" dirty="0"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/>
                        <a:t>Nml</a:t>
                      </a:r>
                      <a:r>
                        <a:rPr lang="en-US" sz="2800" dirty="0"/>
                        <a:t> to </a:t>
                      </a:r>
                      <a:r>
                        <a:rPr lang="en-US" altLang="en-US" sz="2800" dirty="0">
                          <a:sym typeface="Symbol" panose="05050102010706020507" pitchFamily="18" charset="2"/>
                        </a:rPr>
                        <a:t></a:t>
                      </a:r>
                      <a:endParaRPr lang="en-US" altLang="en-US" sz="2800" dirty="0"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209">
                <a:tc>
                  <a:txBody>
                    <a:bodyPr/>
                    <a:lstStyle/>
                    <a:p>
                      <a:r>
                        <a:rPr lang="en-US" sz="2800" dirty="0"/>
                        <a:t>Serum B12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/>
                        <a:t>Nml</a:t>
                      </a:r>
                      <a:r>
                        <a:rPr lang="en-US" sz="2800" dirty="0"/>
                        <a:t> to</a:t>
                      </a:r>
                      <a:r>
                        <a:rPr lang="en-US" sz="2800" baseline="0" dirty="0"/>
                        <a:t> </a:t>
                      </a:r>
                      <a:r>
                        <a:rPr lang="en-US" altLang="en-US" sz="2800" dirty="0">
                          <a:sym typeface="Symbol" panose="05050102010706020507" pitchFamily="18" charset="2"/>
                        </a:rPr>
                        <a:t></a:t>
                      </a:r>
                      <a:endParaRPr lang="en-US" altLang="en-US" sz="2800" dirty="0"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800" dirty="0">
                          <a:sym typeface="Symbol" panose="05050102010706020507" pitchFamily="18" charset="2"/>
                        </a:rPr>
                        <a:t></a:t>
                      </a:r>
                      <a:endParaRPr lang="en-US" altLang="en-US" sz="2800" dirty="0"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209">
                <a:tc>
                  <a:txBody>
                    <a:bodyPr/>
                    <a:lstStyle/>
                    <a:p>
                      <a:r>
                        <a:rPr lang="en-US" sz="2800" b="1" dirty="0" err="1"/>
                        <a:t>Methylmalonic</a:t>
                      </a:r>
                      <a:r>
                        <a:rPr lang="en-US" sz="2800" b="1" baseline="0" dirty="0"/>
                        <a:t> acid (MMA)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/>
                        <a:t>Nml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800" b="1" dirty="0">
                          <a:sym typeface="Symbol" panose="05050102010706020507" pitchFamily="18" charset="2"/>
                        </a:rPr>
                        <a:t>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209">
                <a:tc>
                  <a:txBody>
                    <a:bodyPr/>
                    <a:lstStyle/>
                    <a:p>
                      <a:r>
                        <a:rPr lang="en-US" sz="2800" b="1" dirty="0"/>
                        <a:t>Homocysteine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800" b="1" dirty="0">
                          <a:sym typeface="Symbol" panose="05050102010706020507" pitchFamily="18" charset="2"/>
                        </a:rPr>
                        <a:t>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800" b="1" dirty="0">
                          <a:sym typeface="Symbol" panose="05050102010706020507" pitchFamily="18" charset="2"/>
                        </a:rPr>
                        <a:t>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01699" y="4229100"/>
            <a:ext cx="10210801" cy="12827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7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1" t="23175" r="22472" b="6826"/>
          <a:stretch/>
        </p:blipFill>
        <p:spPr>
          <a:xfrm>
            <a:off x="3320142" y="1286990"/>
            <a:ext cx="5153682" cy="5061857"/>
          </a:xfrm>
          <a:prstGeom prst="rect">
            <a:avLst/>
          </a:prstGeom>
        </p:spPr>
      </p:pic>
      <p:sp>
        <p:nvSpPr>
          <p:cNvPr id="49" name="Text Box 21"/>
          <p:cNvSpPr txBox="1">
            <a:spLocks noChangeArrowheads="1"/>
          </p:cNvSpPr>
          <p:nvPr/>
        </p:nvSpPr>
        <p:spPr bwMode="auto">
          <a:xfrm>
            <a:off x="2240729" y="5778947"/>
            <a:ext cx="298783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6213" indent="-176213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u="sng" dirty="0">
                <a:solidFill>
                  <a:schemeClr val="bg2">
                    <a:lumMod val="25000"/>
                  </a:schemeClr>
                </a:solidFill>
              </a:rPr>
              <a:t>Other</a:t>
            </a:r>
            <a:endParaRPr lang="en-US" altLang="en-US" sz="1600" u="sng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bg2">
                    <a:lumMod val="25000"/>
                  </a:schemeClr>
                </a:solidFill>
              </a:rPr>
              <a:t> • </a:t>
            </a:r>
            <a:r>
              <a:rPr lang="en-US" altLang="en-US" sz="1600" dirty="0" err="1">
                <a:solidFill>
                  <a:schemeClr val="bg2">
                    <a:lumMod val="25000"/>
                  </a:schemeClr>
                </a:solidFill>
              </a:rPr>
              <a:t>Transcobalamin</a:t>
            </a:r>
            <a:r>
              <a:rPr lang="en-US" altLang="en-US" sz="1600" dirty="0">
                <a:solidFill>
                  <a:schemeClr val="bg2">
                    <a:lumMod val="25000"/>
                  </a:schemeClr>
                </a:solidFill>
              </a:rPr>
              <a:t> II deficiency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bg2">
                    <a:lumMod val="25000"/>
                  </a:schemeClr>
                </a:solidFill>
              </a:rPr>
              <a:t> • Nitric oxide</a:t>
            </a:r>
          </a:p>
        </p:txBody>
      </p:sp>
      <p:grpSp>
        <p:nvGrpSpPr>
          <p:cNvPr id="50" name="Group 53"/>
          <p:cNvGrpSpPr>
            <a:grpSpLocks/>
          </p:cNvGrpSpPr>
          <p:nvPr/>
        </p:nvGrpSpPr>
        <p:grpSpPr bwMode="auto">
          <a:xfrm>
            <a:off x="1473881" y="1842168"/>
            <a:ext cx="4873129" cy="2346326"/>
            <a:chOff x="96" y="768"/>
            <a:chExt cx="3453" cy="1478"/>
          </a:xfrm>
        </p:grpSpPr>
        <p:grpSp>
          <p:nvGrpSpPr>
            <p:cNvPr id="51" name="Group 5"/>
            <p:cNvGrpSpPr>
              <a:grpSpLocks/>
            </p:cNvGrpSpPr>
            <p:nvPr/>
          </p:nvGrpSpPr>
          <p:grpSpPr bwMode="auto">
            <a:xfrm>
              <a:off x="3282" y="1951"/>
              <a:ext cx="267" cy="295"/>
              <a:chOff x="1074" y="2335"/>
              <a:chExt cx="267" cy="295"/>
            </a:xfrm>
          </p:grpSpPr>
          <p:grpSp>
            <p:nvGrpSpPr>
              <p:cNvPr id="55" name="Group 6"/>
              <p:cNvGrpSpPr>
                <a:grpSpLocks/>
              </p:cNvGrpSpPr>
              <p:nvPr/>
            </p:nvGrpSpPr>
            <p:grpSpPr bwMode="auto">
              <a:xfrm>
                <a:off x="1074" y="2358"/>
                <a:ext cx="254" cy="272"/>
                <a:chOff x="1074" y="2358"/>
                <a:chExt cx="254" cy="272"/>
              </a:xfrm>
            </p:grpSpPr>
            <p:sp>
              <p:nvSpPr>
                <p:cNvPr id="57" name="Oval 7"/>
                <p:cNvSpPr>
                  <a:spLocks noChangeArrowheads="1"/>
                </p:cNvSpPr>
                <p:nvPr/>
              </p:nvSpPr>
              <p:spPr bwMode="auto">
                <a:xfrm>
                  <a:off x="1074" y="2383"/>
                  <a:ext cx="247" cy="24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lang="en-US" altLang="en-US" sz="1800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  <p:sp>
              <p:nvSpPr>
                <p:cNvPr id="58" name="Arc 8"/>
                <p:cNvSpPr>
                  <a:spLocks/>
                </p:cNvSpPr>
                <p:nvPr/>
              </p:nvSpPr>
              <p:spPr bwMode="auto">
                <a:xfrm>
                  <a:off x="1205" y="2358"/>
                  <a:ext cx="123" cy="12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chemeClr val="bg2">
                        <a:lumMod val="25000"/>
                      </a:schemeClr>
                    </a:solidFill>
                  </a:endParaRPr>
                </a:p>
              </p:txBody>
            </p:sp>
          </p:grpSp>
          <p:sp>
            <p:nvSpPr>
              <p:cNvPr id="56" name="Arc 9"/>
              <p:cNvSpPr>
                <a:spLocks/>
              </p:cNvSpPr>
              <p:nvPr/>
            </p:nvSpPr>
            <p:spPr bwMode="auto">
              <a:xfrm>
                <a:off x="1218" y="2335"/>
                <a:ext cx="123" cy="12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  <p:grpSp>
          <p:nvGrpSpPr>
            <p:cNvPr id="52" name="Group 51"/>
            <p:cNvGrpSpPr>
              <a:grpSpLocks/>
            </p:cNvGrpSpPr>
            <p:nvPr/>
          </p:nvGrpSpPr>
          <p:grpSpPr bwMode="auto">
            <a:xfrm>
              <a:off x="96" y="768"/>
              <a:ext cx="3304" cy="1306"/>
              <a:chOff x="96" y="768"/>
              <a:chExt cx="3304" cy="1306"/>
            </a:xfrm>
          </p:grpSpPr>
          <p:sp>
            <p:nvSpPr>
              <p:cNvPr id="53" name="Line 26"/>
              <p:cNvSpPr>
                <a:spLocks noChangeShapeType="1"/>
              </p:cNvSpPr>
              <p:nvPr/>
            </p:nvSpPr>
            <p:spPr bwMode="auto">
              <a:xfrm flipH="1" flipV="1">
                <a:off x="1968" y="1248"/>
                <a:ext cx="1432" cy="82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54" name="Rectangle 36"/>
              <p:cNvSpPr>
                <a:spLocks noChangeArrowheads="1"/>
              </p:cNvSpPr>
              <p:nvPr/>
            </p:nvSpPr>
            <p:spPr bwMode="auto">
              <a:xfrm>
                <a:off x="96" y="768"/>
                <a:ext cx="1948" cy="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lvl="1">
                  <a:lnSpc>
                    <a:spcPct val="80000"/>
                  </a:lnSpc>
                  <a:buFontTx/>
                  <a:buNone/>
                </a:pPr>
                <a:r>
                  <a:rPr lang="en-US" altLang="en-US" sz="1800" b="1" u="sng">
                    <a:solidFill>
                      <a:schemeClr val="bg2">
                        <a:lumMod val="25000"/>
                      </a:schemeClr>
                    </a:solidFill>
                  </a:rPr>
                  <a:t>“IF deficiency”</a:t>
                </a:r>
                <a:endParaRPr lang="en-US" altLang="en-US" sz="1600">
                  <a:solidFill>
                    <a:schemeClr val="bg2">
                      <a:lumMod val="25000"/>
                    </a:schemeClr>
                  </a:solidFill>
                </a:endParaRPr>
              </a:p>
              <a:p>
                <a:pPr lvl="1">
                  <a:lnSpc>
                    <a:spcPct val="80000"/>
                  </a:lnSpc>
                  <a:buFontTx/>
                  <a:buNone/>
                </a:pPr>
                <a:r>
                  <a:rPr lang="en-US" altLang="en-US" sz="1600">
                    <a:solidFill>
                      <a:schemeClr val="bg2">
                        <a:lumMod val="25000"/>
                      </a:schemeClr>
                    </a:solidFill>
                  </a:rPr>
                  <a:t>  • Gastrectomy</a:t>
                </a:r>
              </a:p>
              <a:p>
                <a:pPr lvl="1">
                  <a:lnSpc>
                    <a:spcPct val="80000"/>
                  </a:lnSpc>
                  <a:buFontTx/>
                  <a:buNone/>
                </a:pPr>
                <a:r>
                  <a:rPr lang="en-US" altLang="en-US" sz="1600">
                    <a:solidFill>
                      <a:schemeClr val="bg2">
                        <a:lumMod val="25000"/>
                      </a:schemeClr>
                    </a:solidFill>
                  </a:rPr>
                  <a:t>  • Autoimmune gastritis</a:t>
                </a:r>
              </a:p>
              <a:p>
                <a:pPr lvl="1">
                  <a:lnSpc>
                    <a:spcPct val="80000"/>
                  </a:lnSpc>
                  <a:buFontTx/>
                  <a:buNone/>
                </a:pPr>
                <a:r>
                  <a:rPr lang="en-US" altLang="en-US" sz="1600">
                    <a:solidFill>
                      <a:schemeClr val="bg2">
                        <a:lumMod val="25000"/>
                      </a:schemeClr>
                    </a:solidFill>
                  </a:rPr>
                  <a:t>	(</a:t>
                </a:r>
                <a:r>
                  <a:rPr lang="en-US" altLang="en-US" sz="1600" i="1">
                    <a:solidFill>
                      <a:schemeClr val="bg2">
                        <a:lumMod val="25000"/>
                      </a:schemeClr>
                    </a:solidFill>
                  </a:rPr>
                  <a:t>Pernicious anemia</a:t>
                </a:r>
                <a:r>
                  <a:rPr lang="en-US" altLang="en-US" sz="1600">
                    <a:solidFill>
                      <a:schemeClr val="bg2">
                        <a:lumMod val="25000"/>
                      </a:schemeClr>
                    </a:solidFill>
                  </a:rPr>
                  <a:t>)</a:t>
                </a:r>
              </a:p>
            </p:txBody>
          </p:sp>
        </p:grpSp>
      </p:grpSp>
      <p:grpSp>
        <p:nvGrpSpPr>
          <p:cNvPr id="59" name="Group 52"/>
          <p:cNvGrpSpPr>
            <a:grpSpLocks/>
          </p:cNvGrpSpPr>
          <p:nvPr/>
        </p:nvGrpSpPr>
        <p:grpSpPr bwMode="auto">
          <a:xfrm>
            <a:off x="3777344" y="622967"/>
            <a:ext cx="3319801" cy="1624013"/>
            <a:chOff x="1728" y="0"/>
            <a:chExt cx="2353" cy="1023"/>
          </a:xfrm>
        </p:grpSpPr>
        <p:sp>
          <p:nvSpPr>
            <p:cNvPr id="60" name="Freeform 37"/>
            <p:cNvSpPr>
              <a:spLocks/>
            </p:cNvSpPr>
            <p:nvPr/>
          </p:nvSpPr>
          <p:spPr bwMode="auto">
            <a:xfrm>
              <a:off x="2600" y="0"/>
              <a:ext cx="656" cy="480"/>
            </a:xfrm>
            <a:custGeom>
              <a:avLst/>
              <a:gdLst>
                <a:gd name="T0" fmla="*/ 40 w 656"/>
                <a:gd name="T1" fmla="*/ 480 h 480"/>
                <a:gd name="T2" fmla="*/ 88 w 656"/>
                <a:gd name="T3" fmla="*/ 144 h 480"/>
                <a:gd name="T4" fmla="*/ 568 w 656"/>
                <a:gd name="T5" fmla="*/ 48 h 480"/>
                <a:gd name="T6" fmla="*/ 616 w 656"/>
                <a:gd name="T7" fmla="*/ 432 h 4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56" h="480">
                  <a:moveTo>
                    <a:pt x="40" y="480"/>
                  </a:moveTo>
                  <a:cubicBezTo>
                    <a:pt x="20" y="348"/>
                    <a:pt x="0" y="216"/>
                    <a:pt x="88" y="144"/>
                  </a:cubicBezTo>
                  <a:cubicBezTo>
                    <a:pt x="176" y="72"/>
                    <a:pt x="480" y="0"/>
                    <a:pt x="568" y="48"/>
                  </a:cubicBezTo>
                  <a:cubicBezTo>
                    <a:pt x="656" y="96"/>
                    <a:pt x="608" y="368"/>
                    <a:pt x="616" y="432"/>
                  </a:cubicBezTo>
                </a:path>
              </a:pathLst>
            </a:custGeom>
            <a:noFill/>
            <a:ln w="28575" cmpd="sng">
              <a:solidFill>
                <a:schemeClr val="bg2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1" name="Rectangle 38"/>
            <p:cNvSpPr>
              <a:spLocks noChangeArrowheads="1"/>
            </p:cNvSpPr>
            <p:nvPr/>
          </p:nvSpPr>
          <p:spPr bwMode="auto">
            <a:xfrm>
              <a:off x="1728" y="480"/>
              <a:ext cx="235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 u="sng" dirty="0">
                  <a:solidFill>
                    <a:schemeClr val="bg2">
                      <a:lumMod val="25000"/>
                    </a:schemeClr>
                  </a:solidFill>
                </a:rPr>
                <a:t>Nutritional (1 mg)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Strict vegetarians</a:t>
              </a:r>
            </a:p>
            <a:p>
              <a:pPr>
                <a:spcBef>
                  <a:spcPct val="0"/>
                </a:spcBef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Breastfed infants of vegan mothers</a:t>
              </a:r>
            </a:p>
          </p:txBody>
        </p:sp>
      </p:grpSp>
      <p:grpSp>
        <p:nvGrpSpPr>
          <p:cNvPr id="62" name="Group 49"/>
          <p:cNvGrpSpPr>
            <a:grpSpLocks/>
          </p:cNvGrpSpPr>
          <p:nvPr/>
        </p:nvGrpSpPr>
        <p:grpSpPr bwMode="auto">
          <a:xfrm>
            <a:off x="1011918" y="4301205"/>
            <a:ext cx="4639119" cy="2171700"/>
            <a:chOff x="-240" y="2304"/>
            <a:chExt cx="3288" cy="1368"/>
          </a:xfrm>
        </p:grpSpPr>
        <p:grpSp>
          <p:nvGrpSpPr>
            <p:cNvPr id="63" name="Group 10"/>
            <p:cNvGrpSpPr>
              <a:grpSpLocks/>
            </p:cNvGrpSpPr>
            <p:nvPr/>
          </p:nvGrpSpPr>
          <p:grpSpPr bwMode="auto">
            <a:xfrm rot="5400000">
              <a:off x="2521" y="2890"/>
              <a:ext cx="306" cy="651"/>
              <a:chOff x="344" y="2015"/>
              <a:chExt cx="527" cy="1112"/>
            </a:xfrm>
          </p:grpSpPr>
          <p:sp>
            <p:nvSpPr>
              <p:cNvPr id="67" name="Oval 11"/>
              <p:cNvSpPr>
                <a:spLocks noChangeArrowheads="1"/>
              </p:cNvSpPr>
              <p:nvPr/>
            </p:nvSpPr>
            <p:spPr bwMode="auto">
              <a:xfrm>
                <a:off x="624" y="2880"/>
                <a:ext cx="247" cy="24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180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68" name="Arc 12"/>
              <p:cNvSpPr>
                <a:spLocks/>
              </p:cNvSpPr>
              <p:nvPr/>
            </p:nvSpPr>
            <p:spPr bwMode="auto">
              <a:xfrm>
                <a:off x="344" y="2015"/>
                <a:ext cx="123" cy="12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  <p:sp>
          <p:nvSpPr>
            <p:cNvPr id="64" name="Freeform 13"/>
            <p:cNvSpPr>
              <a:spLocks/>
            </p:cNvSpPr>
            <p:nvPr/>
          </p:nvSpPr>
          <p:spPr bwMode="auto">
            <a:xfrm>
              <a:off x="2480" y="3176"/>
              <a:ext cx="568" cy="496"/>
            </a:xfrm>
            <a:custGeom>
              <a:avLst/>
              <a:gdLst>
                <a:gd name="T0" fmla="*/ 382 w 616"/>
                <a:gd name="T1" fmla="*/ 0 h 496"/>
                <a:gd name="T2" fmla="*/ 382 w 616"/>
                <a:gd name="T3" fmla="*/ 432 h 496"/>
                <a:gd name="T4" fmla="*/ 0 w 616"/>
                <a:gd name="T5" fmla="*/ 384 h 4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16" h="496">
                  <a:moveTo>
                    <a:pt x="528" y="0"/>
                  </a:moveTo>
                  <a:cubicBezTo>
                    <a:pt x="572" y="184"/>
                    <a:pt x="616" y="368"/>
                    <a:pt x="528" y="432"/>
                  </a:cubicBezTo>
                  <a:cubicBezTo>
                    <a:pt x="440" y="496"/>
                    <a:pt x="220" y="440"/>
                    <a:pt x="0" y="384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5" name="Rectangle 39"/>
            <p:cNvSpPr>
              <a:spLocks noChangeArrowheads="1"/>
            </p:cNvSpPr>
            <p:nvPr/>
          </p:nvSpPr>
          <p:spPr bwMode="auto">
            <a:xfrm>
              <a:off x="-240" y="2304"/>
              <a:ext cx="1935" cy="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>
                <a:lnSpc>
                  <a:spcPct val="80000"/>
                </a:lnSpc>
                <a:buFontTx/>
                <a:buNone/>
              </a:pPr>
              <a:r>
                <a:rPr lang="en-US" altLang="en-US" sz="1800" b="1" u="sng">
                  <a:solidFill>
                    <a:schemeClr val="bg2">
                      <a:lumMod val="25000"/>
                    </a:schemeClr>
                  </a:solidFill>
                </a:rPr>
                <a:t>“Receptor deficiency”</a:t>
              </a:r>
              <a:endParaRPr lang="en-US" altLang="en-US" sz="1600">
                <a:solidFill>
                  <a:schemeClr val="bg2">
                    <a:lumMod val="25000"/>
                  </a:schemeClr>
                </a:solidFill>
              </a:endParaRPr>
            </a:p>
            <a:p>
              <a:pPr lvl="1">
                <a:lnSpc>
                  <a:spcPct val="80000"/>
                </a:lnSpc>
                <a:buFontTx/>
                <a:buNone/>
              </a:pPr>
              <a:r>
                <a:rPr lang="en-US" altLang="en-US" sz="1600">
                  <a:solidFill>
                    <a:schemeClr val="bg2">
                      <a:lumMod val="25000"/>
                    </a:schemeClr>
                  </a:solidFill>
                </a:rPr>
                <a:t>  • Ileal resection</a:t>
              </a:r>
            </a:p>
            <a:p>
              <a:pPr lvl="1">
                <a:lnSpc>
                  <a:spcPct val="80000"/>
                </a:lnSpc>
                <a:buFontTx/>
                <a:buNone/>
              </a:pPr>
              <a:r>
                <a:rPr lang="en-US" altLang="en-US" sz="1600">
                  <a:solidFill>
                    <a:schemeClr val="bg2">
                      <a:lumMod val="25000"/>
                    </a:schemeClr>
                  </a:solidFill>
                </a:rPr>
                <a:t>  • Crohn’s disease</a:t>
              </a:r>
            </a:p>
            <a:p>
              <a:pPr lvl="1">
                <a:lnSpc>
                  <a:spcPct val="80000"/>
                </a:lnSpc>
                <a:buFontTx/>
                <a:buNone/>
              </a:pPr>
              <a:r>
                <a:rPr lang="en-US" altLang="en-US" sz="1600">
                  <a:solidFill>
                    <a:schemeClr val="bg2">
                      <a:lumMod val="25000"/>
                    </a:schemeClr>
                  </a:solidFill>
                </a:rPr>
                <a:t>  • Imerslund-Gräsbeck</a:t>
              </a:r>
            </a:p>
            <a:p>
              <a:pPr lvl="1">
                <a:lnSpc>
                  <a:spcPct val="80000"/>
                </a:lnSpc>
                <a:buFontTx/>
                <a:buNone/>
              </a:pPr>
              <a:r>
                <a:rPr lang="en-US" altLang="en-US" sz="1600">
                  <a:solidFill>
                    <a:schemeClr val="bg2">
                      <a:lumMod val="25000"/>
                    </a:schemeClr>
                  </a:solidFill>
                </a:rPr>
                <a:t>     syndrome</a:t>
              </a:r>
            </a:p>
          </p:txBody>
        </p:sp>
        <p:sp>
          <p:nvSpPr>
            <p:cNvPr id="66" name="Line 44"/>
            <p:cNvSpPr>
              <a:spLocks noChangeShapeType="1"/>
            </p:cNvSpPr>
            <p:nvPr/>
          </p:nvSpPr>
          <p:spPr bwMode="auto">
            <a:xfrm flipH="1" flipV="1">
              <a:off x="1536" y="2832"/>
              <a:ext cx="1391" cy="29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grpSp>
        <p:nvGrpSpPr>
          <p:cNvPr id="69" name="Group 50"/>
          <p:cNvGrpSpPr>
            <a:grpSpLocks/>
          </p:cNvGrpSpPr>
          <p:nvPr/>
        </p:nvGrpSpPr>
        <p:grpSpPr bwMode="auto">
          <a:xfrm>
            <a:off x="1135743" y="2960920"/>
            <a:ext cx="4198848" cy="1666875"/>
            <a:chOff x="-144" y="1584"/>
            <a:chExt cx="2976" cy="1050"/>
          </a:xfrm>
        </p:grpSpPr>
        <p:sp>
          <p:nvSpPr>
            <p:cNvPr id="70" name="Line 32"/>
            <p:cNvSpPr>
              <a:spLocks noChangeShapeType="1"/>
            </p:cNvSpPr>
            <p:nvPr/>
          </p:nvSpPr>
          <p:spPr bwMode="auto">
            <a:xfrm flipH="1" flipV="1">
              <a:off x="1680" y="2064"/>
              <a:ext cx="1152" cy="57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71" name="Rectangle 45"/>
            <p:cNvSpPr>
              <a:spLocks noChangeArrowheads="1"/>
            </p:cNvSpPr>
            <p:nvPr/>
          </p:nvSpPr>
          <p:spPr bwMode="auto">
            <a:xfrm>
              <a:off x="-144" y="1584"/>
              <a:ext cx="1833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1">
                <a:lnSpc>
                  <a:spcPct val="80000"/>
                </a:lnSpc>
                <a:buFontTx/>
                <a:buNone/>
              </a:pPr>
              <a:r>
                <a:rPr lang="en-US" altLang="en-US" sz="1800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1800" b="1" u="sng" dirty="0">
                  <a:solidFill>
                    <a:schemeClr val="bg2">
                      <a:lumMod val="25000"/>
                    </a:schemeClr>
                  </a:solidFill>
                </a:rPr>
                <a:t>Competition</a:t>
              </a:r>
              <a:endParaRPr lang="en-US" altLang="en-US" sz="1600" dirty="0">
                <a:solidFill>
                  <a:schemeClr val="bg2">
                    <a:lumMod val="25000"/>
                  </a:schemeClr>
                </a:solidFill>
              </a:endParaRPr>
            </a:p>
            <a:p>
              <a:pPr lvl="1">
                <a:lnSpc>
                  <a:spcPct val="80000"/>
                </a:lnSpc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 • Fish tapeworm</a:t>
              </a:r>
            </a:p>
            <a:p>
              <a:pPr lvl="1">
                <a:lnSpc>
                  <a:spcPct val="80000"/>
                </a:lnSpc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 • Intestinal blind loop</a:t>
              </a:r>
            </a:p>
          </p:txBody>
        </p:sp>
      </p:grpSp>
      <p:grpSp>
        <p:nvGrpSpPr>
          <p:cNvPr id="72" name="Group 47"/>
          <p:cNvGrpSpPr>
            <a:grpSpLocks/>
          </p:cNvGrpSpPr>
          <p:nvPr/>
        </p:nvGrpSpPr>
        <p:grpSpPr bwMode="auto">
          <a:xfrm>
            <a:off x="5690960" y="726606"/>
            <a:ext cx="3976688" cy="1820863"/>
            <a:chOff x="3107" y="175"/>
            <a:chExt cx="2818" cy="1147"/>
          </a:xfrm>
        </p:grpSpPr>
        <p:sp>
          <p:nvSpPr>
            <p:cNvPr id="73" name="Freeform 41"/>
            <p:cNvSpPr>
              <a:spLocks/>
            </p:cNvSpPr>
            <p:nvPr/>
          </p:nvSpPr>
          <p:spPr bwMode="auto">
            <a:xfrm rot="1065167">
              <a:off x="3107" y="175"/>
              <a:ext cx="1421" cy="459"/>
            </a:xfrm>
            <a:custGeom>
              <a:avLst/>
              <a:gdLst>
                <a:gd name="T0" fmla="*/ 23 w 1776"/>
                <a:gd name="T1" fmla="*/ 4 h 1368"/>
                <a:gd name="T2" fmla="*/ 23 w 1776"/>
                <a:gd name="T3" fmla="*/ 2 h 1368"/>
                <a:gd name="T4" fmla="*/ 161 w 1776"/>
                <a:gd name="T5" fmla="*/ 2 h 1368"/>
                <a:gd name="T6" fmla="*/ 495 w 1776"/>
                <a:gd name="T7" fmla="*/ 15 h 1368"/>
                <a:gd name="T8" fmla="*/ 692 w 1776"/>
                <a:gd name="T9" fmla="*/ 17 h 1368"/>
                <a:gd name="T10" fmla="*/ 711 w 1776"/>
                <a:gd name="T11" fmla="*/ 17 h 13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76" h="1368">
                  <a:moveTo>
                    <a:pt x="56" y="312"/>
                  </a:moveTo>
                  <a:cubicBezTo>
                    <a:pt x="28" y="252"/>
                    <a:pt x="0" y="192"/>
                    <a:pt x="56" y="168"/>
                  </a:cubicBezTo>
                  <a:cubicBezTo>
                    <a:pt x="112" y="144"/>
                    <a:pt x="200" y="0"/>
                    <a:pt x="392" y="168"/>
                  </a:cubicBezTo>
                  <a:cubicBezTo>
                    <a:pt x="584" y="336"/>
                    <a:pt x="992" y="984"/>
                    <a:pt x="1208" y="1176"/>
                  </a:cubicBezTo>
                  <a:cubicBezTo>
                    <a:pt x="1424" y="1368"/>
                    <a:pt x="1600" y="1296"/>
                    <a:pt x="1688" y="1320"/>
                  </a:cubicBezTo>
                  <a:cubicBezTo>
                    <a:pt x="1776" y="1344"/>
                    <a:pt x="1756" y="1332"/>
                    <a:pt x="1736" y="1320"/>
                  </a:cubicBezTo>
                </a:path>
              </a:pathLst>
            </a:custGeom>
            <a:noFill/>
            <a:ln w="28575" cmpd="sng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74" name="Rectangle 42"/>
            <p:cNvSpPr>
              <a:spLocks noChangeArrowheads="1"/>
            </p:cNvSpPr>
            <p:nvPr/>
          </p:nvSpPr>
          <p:spPr bwMode="auto">
            <a:xfrm>
              <a:off x="4416" y="624"/>
              <a:ext cx="1509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 u="sng" dirty="0">
                  <a:solidFill>
                    <a:schemeClr val="bg2">
                      <a:lumMod val="25000"/>
                    </a:schemeClr>
                  </a:solidFill>
                </a:rPr>
                <a:t>Nutritional (100 mg)</a:t>
              </a:r>
              <a:endParaRPr lang="en-US" altLang="en-US" sz="1600" dirty="0">
                <a:solidFill>
                  <a:schemeClr val="bg2">
                    <a:lumMod val="25000"/>
                  </a:schemeClr>
                </a:solidFill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Malnutrition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Increased demand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  - hemolytic anemias</a:t>
              </a:r>
            </a:p>
          </p:txBody>
        </p:sp>
      </p:grpSp>
      <p:grpSp>
        <p:nvGrpSpPr>
          <p:cNvPr id="75" name="Group 48"/>
          <p:cNvGrpSpPr>
            <a:grpSpLocks/>
          </p:cNvGrpSpPr>
          <p:nvPr/>
        </p:nvGrpSpPr>
        <p:grpSpPr bwMode="auto">
          <a:xfrm>
            <a:off x="5708423" y="3066580"/>
            <a:ext cx="5858394" cy="1954213"/>
            <a:chOff x="3120" y="1649"/>
            <a:chExt cx="4151" cy="1231"/>
          </a:xfrm>
        </p:grpSpPr>
        <p:sp>
          <p:nvSpPr>
            <p:cNvPr id="76" name="Line 34"/>
            <p:cNvSpPr>
              <a:spLocks noChangeShapeType="1"/>
            </p:cNvSpPr>
            <p:nvPr/>
          </p:nvSpPr>
          <p:spPr bwMode="auto">
            <a:xfrm flipV="1">
              <a:off x="3120" y="2174"/>
              <a:ext cx="1617" cy="70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77" name="Rectangle 43"/>
            <p:cNvSpPr>
              <a:spLocks noChangeArrowheads="1"/>
            </p:cNvSpPr>
            <p:nvPr/>
          </p:nvSpPr>
          <p:spPr bwMode="auto">
            <a:xfrm>
              <a:off x="4737" y="1649"/>
              <a:ext cx="2534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6213" indent="-176213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 u="sng" dirty="0">
                  <a:solidFill>
                    <a:schemeClr val="bg2">
                      <a:lumMod val="25000"/>
                    </a:schemeClr>
                  </a:solidFill>
                </a:rPr>
                <a:t>Malabsorption</a:t>
              </a:r>
              <a:endParaRPr lang="en-US" altLang="en-US" sz="1600" dirty="0">
                <a:solidFill>
                  <a:schemeClr val="bg2">
                    <a:lumMod val="25000"/>
                  </a:schemeClr>
                </a:solidFill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Gluten-sensitive enteropathy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Tropical sprue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</a:t>
              </a:r>
              <a:r>
                <a:rPr lang="en-US" altLang="en-US" sz="1600" dirty="0" err="1">
                  <a:solidFill>
                    <a:schemeClr val="bg2">
                      <a:lumMod val="25000"/>
                    </a:schemeClr>
                  </a:solidFill>
                </a:rPr>
                <a:t>Jejunal</a:t>
              </a: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resection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Severe Crohn’s disease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Intestinal failure (short gut syndrome)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dirty="0">
                  <a:solidFill>
                    <a:schemeClr val="bg2">
                      <a:lumMod val="25000"/>
                    </a:schemeClr>
                  </a:solidFill>
                </a:rPr>
                <a:t>  • Sulfasalazine</a:t>
              </a:r>
            </a:p>
          </p:txBody>
        </p:sp>
      </p:grpSp>
      <p:sp>
        <p:nvSpPr>
          <p:cNvPr id="78" name="Text Box 46"/>
          <p:cNvSpPr txBox="1">
            <a:spLocks noChangeArrowheads="1"/>
          </p:cNvSpPr>
          <p:nvPr/>
        </p:nvSpPr>
        <p:spPr bwMode="auto">
          <a:xfrm>
            <a:off x="6932360" y="5580730"/>
            <a:ext cx="3387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6213" indent="-176213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1800" b="1" u="sng" dirty="0">
                <a:solidFill>
                  <a:schemeClr val="bg2">
                    <a:lumMod val="25000"/>
                  </a:schemeClr>
                </a:solidFill>
              </a:rPr>
              <a:t>Other</a:t>
            </a:r>
            <a:endParaRPr lang="en-US" altLang="en-US" sz="1600" u="sng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bg2">
                    <a:lumMod val="25000"/>
                  </a:schemeClr>
                </a:solidFill>
              </a:rPr>
              <a:t> 	• Anti-folate drugs (methotrexate)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bg2">
                    <a:lumMod val="25000"/>
                  </a:schemeClr>
                </a:solidFill>
              </a:rPr>
              <a:t>	• Alcohol</a:t>
            </a:r>
          </a:p>
        </p:txBody>
      </p:sp>
      <p:sp>
        <p:nvSpPr>
          <p:cNvPr id="79" name="Title 7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Vitamin B</a:t>
            </a:r>
            <a:r>
              <a:rPr lang="en-US" altLang="en-US" baseline="-25000" dirty="0"/>
              <a:t>12</a:t>
            </a:r>
            <a:r>
              <a:rPr lang="en-US" altLang="en-US" dirty="0"/>
              <a:t> </a:t>
            </a:r>
            <a:r>
              <a:rPr lang="en-US" dirty="0"/>
              <a:t>&amp; folate deficiency - Etiologies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5A1B630-F527-40EF-836B-24B3DD0022B9}"/>
              </a:ext>
            </a:extLst>
          </p:cNvPr>
          <p:cNvSpPr/>
          <p:nvPr/>
        </p:nvSpPr>
        <p:spPr>
          <a:xfrm>
            <a:off x="6758054" y="6396832"/>
            <a:ext cx="28111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Created with ©</a:t>
            </a:r>
            <a:r>
              <a:rPr lang="en-US" sz="1200" dirty="0" err="1">
                <a:solidFill>
                  <a:srgbClr val="000000"/>
                </a:solidFill>
              </a:rPr>
              <a:t>BioRender</a:t>
            </a:r>
            <a:r>
              <a:rPr lang="en-US" sz="1200" dirty="0">
                <a:solidFill>
                  <a:srgbClr val="000000"/>
                </a:solidFill>
              </a:rPr>
              <a:t> - biorender.com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992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utoUpdateAnimBg="0"/>
      <p:bldP spid="78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Vitamin B</a:t>
            </a:r>
            <a:r>
              <a:rPr lang="en-US" b="1" baseline="-25000" dirty="0"/>
              <a:t>12</a:t>
            </a:r>
            <a:r>
              <a:rPr lang="en-US" b="1" dirty="0"/>
              <a:t> (cobalamin) deficiency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Humans completely dependent on dietary sources of B12</a:t>
            </a:r>
          </a:p>
          <a:p>
            <a:r>
              <a:rPr lang="en-US" dirty="0"/>
              <a:t>Extensive stores, so develops gradually over long period of time</a:t>
            </a:r>
          </a:p>
          <a:p>
            <a:r>
              <a:rPr lang="en-US" dirty="0"/>
              <a:t>Clinical history significant for:</a:t>
            </a:r>
          </a:p>
          <a:p>
            <a:pPr lvl="1"/>
            <a:r>
              <a:rPr lang="en-US" dirty="0"/>
              <a:t>Poor diet (breastfed infant of vegan mother)</a:t>
            </a:r>
          </a:p>
          <a:p>
            <a:pPr lvl="1"/>
            <a:r>
              <a:rPr lang="en-US" dirty="0"/>
              <a:t>Abnormal absorption (pernicious anemia)</a:t>
            </a:r>
          </a:p>
          <a:p>
            <a:r>
              <a:rPr lang="en-US" dirty="0"/>
              <a:t>Diagnosis: </a:t>
            </a:r>
          </a:p>
          <a:p>
            <a:pPr lvl="1"/>
            <a:r>
              <a:rPr lang="en-US" b="1" dirty="0"/>
              <a:t>B12 level </a:t>
            </a:r>
            <a:r>
              <a:rPr lang="en-US" dirty="0"/>
              <a:t>(variable, less reliable unless quite low)</a:t>
            </a:r>
          </a:p>
          <a:p>
            <a:pPr lvl="1"/>
            <a:r>
              <a:rPr lang="en-US" dirty="0"/>
              <a:t>Send </a:t>
            </a:r>
            <a:r>
              <a:rPr lang="en-US" b="1" dirty="0"/>
              <a:t>homocysteine</a:t>
            </a:r>
            <a:r>
              <a:rPr lang="en-US" dirty="0"/>
              <a:t> and </a:t>
            </a:r>
            <a:r>
              <a:rPr lang="en-US" b="1" dirty="0" err="1"/>
              <a:t>methylmalonic</a:t>
            </a:r>
            <a:r>
              <a:rPr lang="en-US" b="1" dirty="0"/>
              <a:t> acid (MMA)</a:t>
            </a:r>
            <a:r>
              <a:rPr lang="en-US" dirty="0"/>
              <a:t> – </a:t>
            </a:r>
            <a:r>
              <a:rPr lang="en-US" b="1" dirty="0"/>
              <a:t>both HIGH</a:t>
            </a:r>
          </a:p>
          <a:p>
            <a:r>
              <a:rPr lang="en-US" dirty="0"/>
              <a:t>Treatment with IM/PO (critical for neurologic effects)</a:t>
            </a:r>
          </a:p>
        </p:txBody>
      </p:sp>
    </p:spTree>
    <p:extLst>
      <p:ext uri="{BB962C8B-B14F-4D97-AF65-F5344CB8AC3E}">
        <p14:creationId xmlns:p14="http://schemas.microsoft.com/office/powerpoint/2010/main" val="26587136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n-US" dirty="0"/>
              <a:t>Vitamin B</a:t>
            </a:r>
            <a:r>
              <a:rPr lang="en-US" baseline="-25000" dirty="0"/>
              <a:t>12</a:t>
            </a:r>
            <a:r>
              <a:rPr lang="en-US" dirty="0"/>
              <a:t> deficiency - </a:t>
            </a:r>
            <a:r>
              <a:rPr lang="en-US" altLang="en-US" dirty="0"/>
              <a:t>Pernicious anemia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/>
              <a:t>Adult</a:t>
            </a:r>
          </a:p>
        </p:txBody>
      </p:sp>
      <p:sp>
        <p:nvSpPr>
          <p:cNvPr id="214019" name="Rectangle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Acquired, rare during childhood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Reduced/absent production of intrinsic factor (IF) by parietal cells due to autoantibodies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A/W other autoimmune disorders (thyroid, diabetes, etc.)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Treatment: IM B</a:t>
            </a:r>
            <a:r>
              <a:rPr lang="en-US" altLang="en-US" baseline="-25000" dirty="0"/>
              <a:t>12</a:t>
            </a:r>
            <a:endParaRPr lang="en-US" altLang="en-US" dirty="0">
              <a:sym typeface="Symbol" panose="05050102010706020507" pitchFamily="18" charset="2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600" dirty="0"/>
              <a:t>Juvenile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AR, rare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Mutation(s) in the gastric IF gene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Low serum B12 level, 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Abnormal Schilling test, corrected by IF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Not A/W autoimmune disorders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>
                <a:sym typeface="Symbol" panose="05050102010706020507" pitchFamily="18" charset="2"/>
              </a:rPr>
              <a:t>Treatment:  IM B</a:t>
            </a:r>
            <a:r>
              <a:rPr lang="en-US" altLang="en-US" baseline="-25000" dirty="0">
                <a:sym typeface="Symbol" panose="05050102010706020507" pitchFamily="18" charset="2"/>
              </a:rPr>
              <a:t>12 </a:t>
            </a:r>
            <a:endParaRPr lang="en-US" altLang="en-US" dirty="0">
              <a:sym typeface="Symbol" panose="05050102010706020507" pitchFamily="18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214020" name="Rectangle 3"/>
          <p:cNvSpPr>
            <a:spLocks noChangeArrowheads="1"/>
          </p:cNvSpPr>
          <p:nvPr/>
        </p:nvSpPr>
        <p:spPr bwMode="auto">
          <a:xfrm>
            <a:off x="2303464" y="2667000"/>
            <a:ext cx="7532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214021" name="Rectangle 4"/>
          <p:cNvSpPr>
            <a:spLocks noChangeArrowheads="1"/>
          </p:cNvSpPr>
          <p:nvPr/>
        </p:nvSpPr>
        <p:spPr bwMode="auto">
          <a:xfrm>
            <a:off x="3778251" y="2743201"/>
            <a:ext cx="42957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214022" name="TextBox 6"/>
          <p:cNvSpPr txBox="1">
            <a:spLocks noChangeArrowheads="1"/>
          </p:cNvSpPr>
          <p:nvPr/>
        </p:nvSpPr>
        <p:spPr bwMode="auto">
          <a:xfrm>
            <a:off x="5561013" y="6478589"/>
            <a:ext cx="4203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430580-A798-4487-BF8D-54FCBF710DAF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67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526549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B</a:t>
            </a:r>
            <a:r>
              <a:rPr lang="en-US" baseline="-25000" dirty="0"/>
              <a:t>12</a:t>
            </a:r>
            <a:r>
              <a:rPr lang="en-US" dirty="0"/>
              <a:t> </a:t>
            </a:r>
            <a:r>
              <a:rPr lang="en-US" altLang="en-US" dirty="0"/>
              <a:t>deficiency – Autosomal recessive forms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 err="1"/>
              <a:t>Imerslund-Gräsbeck</a:t>
            </a:r>
            <a:r>
              <a:rPr lang="en-US" altLang="en-US" sz="3200" dirty="0"/>
              <a:t> Syndrome</a:t>
            </a:r>
            <a:endParaRPr lang="en-US" sz="3200" dirty="0"/>
          </a:p>
        </p:txBody>
      </p:sp>
      <p:sp>
        <p:nvSpPr>
          <p:cNvPr id="218115" name="Rectangle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AR, rare, early infancy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Mutations in </a:t>
            </a:r>
            <a:r>
              <a:rPr lang="en-US" altLang="en-US" dirty="0" err="1"/>
              <a:t>cubilin</a:t>
            </a:r>
            <a:r>
              <a:rPr lang="en-US" altLang="en-US" dirty="0"/>
              <a:t> or </a:t>
            </a:r>
            <a:r>
              <a:rPr lang="en-US" altLang="en-US" dirty="0" err="1"/>
              <a:t>amnionless</a:t>
            </a:r>
            <a:r>
              <a:rPr lang="en-US" altLang="en-US" dirty="0"/>
              <a:t> genes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Malabsorption of B</a:t>
            </a:r>
            <a:r>
              <a:rPr lang="en-US" altLang="en-US" baseline="-25000" dirty="0"/>
              <a:t>12</a:t>
            </a:r>
            <a:r>
              <a:rPr lang="en-US" altLang="en-US" dirty="0"/>
              <a:t> due to inability of IF/B</a:t>
            </a:r>
            <a:r>
              <a:rPr lang="en-US" altLang="en-US" baseline="-25000" dirty="0"/>
              <a:t>12</a:t>
            </a:r>
            <a:r>
              <a:rPr lang="en-US" altLang="en-US" dirty="0"/>
              <a:t> to bind in terminal ileum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Abnormal Schilling test, not corrected by IF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Associated proteinuria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sz="3200" dirty="0" err="1"/>
              <a:t>Transcobalamin</a:t>
            </a:r>
            <a:r>
              <a:rPr lang="en-US" altLang="en-US" sz="3200" dirty="0"/>
              <a:t> II Deficiency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85750"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2800" dirty="0">
                <a:sym typeface="Symbol" panose="05050102010706020507" pitchFamily="18" charset="2"/>
              </a:rPr>
              <a:t>AR, early infancy</a:t>
            </a:r>
          </a:p>
          <a:p>
            <a:pPr marL="285750"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2800" dirty="0">
                <a:sym typeface="Symbol" panose="05050102010706020507" pitchFamily="18" charset="2"/>
              </a:rPr>
              <a:t>Pancytopenia, diarrhea, FTT</a:t>
            </a:r>
          </a:p>
          <a:p>
            <a:pPr marL="285750"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2800" dirty="0">
                <a:sym typeface="Symbol" panose="05050102010706020507" pitchFamily="18" charset="2"/>
              </a:rPr>
              <a:t>Normal plasma cobalamin and folate levels</a:t>
            </a:r>
          </a:p>
          <a:p>
            <a:pPr marL="285750"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2800" dirty="0">
                <a:sym typeface="Symbol" panose="05050102010706020507" pitchFamily="18" charset="2"/>
              </a:rPr>
              <a:t>Marrow floridly megaloblastic</a:t>
            </a:r>
          </a:p>
          <a:p>
            <a:pPr marL="285750"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2800" dirty="0">
                <a:sym typeface="Symbol" panose="05050102010706020507" pitchFamily="18" charset="2"/>
              </a:rPr>
              <a:t>Low or absent TC-II levels in serum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218116" name="Rectangle 3"/>
          <p:cNvSpPr>
            <a:spLocks noChangeArrowheads="1"/>
          </p:cNvSpPr>
          <p:nvPr/>
        </p:nvSpPr>
        <p:spPr bwMode="auto">
          <a:xfrm>
            <a:off x="2303464" y="2667000"/>
            <a:ext cx="7532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218117" name="Rectangle 4"/>
          <p:cNvSpPr>
            <a:spLocks noChangeArrowheads="1"/>
          </p:cNvSpPr>
          <p:nvPr/>
        </p:nvSpPr>
        <p:spPr bwMode="auto">
          <a:xfrm>
            <a:off x="3778251" y="2743201"/>
            <a:ext cx="42957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8602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Folate deficiency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Rare, much less common than cobalamin (B12) deficiency</a:t>
            </a:r>
          </a:p>
          <a:p>
            <a:r>
              <a:rPr lang="en-US" dirty="0"/>
              <a:t>Clinical history significant for:</a:t>
            </a:r>
          </a:p>
          <a:p>
            <a:pPr lvl="1"/>
            <a:r>
              <a:rPr lang="en-US" dirty="0"/>
              <a:t>Poor diet (infant/child drinking goat’s milk)</a:t>
            </a:r>
          </a:p>
          <a:p>
            <a:pPr lvl="1"/>
            <a:r>
              <a:rPr lang="en-US" dirty="0"/>
              <a:t>Impaired absorption (Crohn disease, celiac)</a:t>
            </a:r>
          </a:p>
          <a:p>
            <a:r>
              <a:rPr lang="en-US" dirty="0" err="1"/>
              <a:t>Heme</a:t>
            </a:r>
            <a:r>
              <a:rPr lang="en-US" dirty="0"/>
              <a:t> effects indistinguishable from B12 but no neuro effects</a:t>
            </a:r>
          </a:p>
          <a:p>
            <a:r>
              <a:rPr lang="en-US" dirty="0"/>
              <a:t>Diagnosis:</a:t>
            </a:r>
          </a:p>
          <a:p>
            <a:pPr lvl="1"/>
            <a:r>
              <a:rPr lang="en-US" dirty="0"/>
              <a:t>Serum folate (less reliable unless very low or very high), RBC folate</a:t>
            </a:r>
          </a:p>
          <a:p>
            <a:pPr lvl="1"/>
            <a:r>
              <a:rPr lang="en-US" dirty="0"/>
              <a:t>Check </a:t>
            </a:r>
            <a:r>
              <a:rPr lang="en-US" b="1" dirty="0"/>
              <a:t>homocysteine (HIGH) </a:t>
            </a:r>
            <a:r>
              <a:rPr lang="en-US" dirty="0"/>
              <a:t>and MMA (normal)</a:t>
            </a:r>
          </a:p>
          <a:p>
            <a:r>
              <a:rPr lang="en-US" dirty="0"/>
              <a:t>Treat with oral supplementation</a:t>
            </a:r>
          </a:p>
        </p:txBody>
      </p:sp>
    </p:spTree>
    <p:extLst>
      <p:ext uri="{BB962C8B-B14F-4D97-AF65-F5344CB8AC3E}">
        <p14:creationId xmlns:p14="http://schemas.microsoft.com/office/powerpoint/2010/main" val="64970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 panose="020B0604020202020204" pitchFamily="34" charset="0"/>
              </a:rPr>
              <a:t>Red cell morphology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59" t="41851" r="9506" b="43389"/>
          <a:stretch/>
        </p:blipFill>
        <p:spPr>
          <a:xfrm>
            <a:off x="8396024" y="2146236"/>
            <a:ext cx="2565890" cy="1663601"/>
          </a:xfrm>
        </p:spPr>
      </p:pic>
      <p:sp>
        <p:nvSpPr>
          <p:cNvPr id="4" name="Rectangle 3"/>
          <p:cNvSpPr/>
          <p:nvPr/>
        </p:nvSpPr>
        <p:spPr>
          <a:xfrm>
            <a:off x="10504712" y="3307621"/>
            <a:ext cx="1153886" cy="1023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77092" y="1825625"/>
            <a:ext cx="8540338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cs typeface="Arial" panose="020B0604020202020204" pitchFamily="34" charset="0"/>
              </a:rPr>
              <a:t>Normal, mature RBCs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800" dirty="0" err="1">
                <a:cs typeface="Arial" panose="020B0604020202020204" pitchFamily="34" charset="0"/>
              </a:rPr>
              <a:t>Anuclear</a:t>
            </a:r>
            <a:r>
              <a:rPr lang="en-US" sz="2800" dirty="0">
                <a:cs typeface="Arial" panose="020B0604020202020204" pitchFamily="34" charset="0"/>
              </a:rPr>
              <a:t>, bi-concave, disc-shaped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800" dirty="0">
                <a:cs typeface="Arial" panose="020B0604020202020204" pitchFamily="34" charset="0"/>
              </a:rPr>
              <a:t>7-8 microns in diameter (similar size to nucleus of resting lymphocyte)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800" dirty="0">
                <a:cs typeface="Arial" panose="020B0604020202020204" pitchFamily="34" charset="0"/>
              </a:rPr>
              <a:t>Central pallor 1/3 diameter of cell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cs typeface="Arial" panose="020B0604020202020204" pitchFamily="34" charset="0"/>
              </a:rPr>
              <a:t>Neonatal red cells have larger volume &amp; lower hemoglobin concentration than adults (   MCV)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 err="1">
                <a:cs typeface="Arial" panose="020B0604020202020204" pitchFamily="34" charset="0"/>
              </a:rPr>
              <a:t>Macrocytosis</a:t>
            </a:r>
            <a:r>
              <a:rPr lang="en-US" dirty="0">
                <a:cs typeface="Arial" panose="020B0604020202020204" pitchFamily="34" charset="0"/>
              </a:rPr>
              <a:t> more prominent in premature infants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0800000">
            <a:off x="6431972" y="5120640"/>
            <a:ext cx="10391" cy="365760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1F2E624-3C25-47B1-9E37-83A9335DE3B9}"/>
              </a:ext>
            </a:extLst>
          </p:cNvPr>
          <p:cNvSpPr/>
          <p:nvPr/>
        </p:nvSpPr>
        <p:spPr>
          <a:xfrm>
            <a:off x="9380881" y="3906597"/>
            <a:ext cx="28111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Created with ©</a:t>
            </a:r>
            <a:r>
              <a:rPr lang="en-US" sz="1200" dirty="0" err="1">
                <a:solidFill>
                  <a:srgbClr val="000000"/>
                </a:solidFill>
              </a:rPr>
              <a:t>BioRender</a:t>
            </a:r>
            <a:r>
              <a:rPr lang="en-US" sz="1200" dirty="0">
                <a:solidFill>
                  <a:srgbClr val="000000"/>
                </a:solidFill>
              </a:rPr>
              <a:t> - biorender.com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740890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n-US" altLang="en-US" dirty="0"/>
              <a:t>Megaloblastic anemia – Additional causes</a:t>
            </a:r>
          </a:p>
        </p:txBody>
      </p:sp>
      <p:sp>
        <p:nvSpPr>
          <p:cNvPr id="221187" name="Rectangl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en-US" altLang="en-US" dirty="0"/>
              <a:t>Thiamine (Vitamin B1) Responsive Megaloblastic Anemia (TRMA)</a:t>
            </a:r>
          </a:p>
          <a:p>
            <a:pPr>
              <a:spcBef>
                <a:spcPts val="2400"/>
              </a:spcBef>
            </a:pPr>
            <a:r>
              <a:rPr lang="en-US" altLang="en-US" dirty="0"/>
              <a:t>Hereditary </a:t>
            </a:r>
            <a:r>
              <a:rPr lang="en-US" altLang="en-US" dirty="0" err="1"/>
              <a:t>orotic</a:t>
            </a:r>
            <a:r>
              <a:rPr lang="en-US" altLang="en-US" dirty="0"/>
              <a:t> aciduria</a:t>
            </a:r>
          </a:p>
          <a:p>
            <a:pPr>
              <a:spcBef>
                <a:spcPts val="2400"/>
              </a:spcBef>
            </a:pPr>
            <a:r>
              <a:rPr lang="en-US" altLang="en-US" dirty="0"/>
              <a:t>Congenital </a:t>
            </a:r>
            <a:r>
              <a:rPr lang="en-US" altLang="en-US" dirty="0" err="1"/>
              <a:t>dyserythropoietic</a:t>
            </a:r>
            <a:r>
              <a:rPr lang="en-US" altLang="en-US" dirty="0"/>
              <a:t> anemia</a:t>
            </a:r>
          </a:p>
          <a:p>
            <a:pPr>
              <a:spcBef>
                <a:spcPts val="2400"/>
              </a:spcBef>
            </a:pPr>
            <a:r>
              <a:rPr lang="en-US" altLang="en-US" dirty="0"/>
              <a:t>Myelodysplasia, M6 AML</a:t>
            </a:r>
          </a:p>
        </p:txBody>
      </p:sp>
      <p:sp>
        <p:nvSpPr>
          <p:cNvPr id="221188" name="Rectangle 3"/>
          <p:cNvSpPr>
            <a:spLocks noChangeArrowheads="1"/>
          </p:cNvSpPr>
          <p:nvPr/>
        </p:nvSpPr>
        <p:spPr bwMode="auto">
          <a:xfrm>
            <a:off x="2303464" y="2667000"/>
            <a:ext cx="7532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221189" name="Rectangle 4"/>
          <p:cNvSpPr>
            <a:spLocks noChangeArrowheads="1"/>
          </p:cNvSpPr>
          <p:nvPr/>
        </p:nvSpPr>
        <p:spPr bwMode="auto">
          <a:xfrm>
            <a:off x="3778251" y="2743201"/>
            <a:ext cx="42957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  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1460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/>
          </p:cNvSpPr>
          <p:nvPr>
            <p:ph type="title"/>
          </p:nvPr>
        </p:nvSpPr>
        <p:spPr>
          <a:xfrm>
            <a:off x="277091" y="377651"/>
            <a:ext cx="11610109" cy="13255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Megaloblastic anemia – Response to therapy</a:t>
            </a:r>
            <a:endParaRPr lang="en-US" altLang="en-US" sz="3200" i="1" dirty="0"/>
          </a:p>
        </p:txBody>
      </p:sp>
      <p:sp>
        <p:nvSpPr>
          <p:cNvPr id="9728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 err="1"/>
              <a:t>Reticulocytosis</a:t>
            </a:r>
            <a:r>
              <a:rPr lang="en-US" altLang="en-US" sz="3200" dirty="0"/>
              <a:t> in 5-8 days</a:t>
            </a:r>
          </a:p>
          <a:p>
            <a:r>
              <a:rPr lang="en-US" altLang="en-US" sz="3200" dirty="0"/>
              <a:t>Recovery from anemia in </a:t>
            </a:r>
            <a:r>
              <a:rPr lang="en-US" altLang="en-US" sz="2800" dirty="0"/>
              <a:t>2-4 weeks</a:t>
            </a:r>
          </a:p>
          <a:p>
            <a:r>
              <a:rPr lang="en-US" altLang="en-US" sz="3200" dirty="0"/>
              <a:t>Normalization of MCV</a:t>
            </a:r>
            <a:r>
              <a:rPr lang="en-US" altLang="en-US" dirty="0"/>
              <a:t> w</a:t>
            </a:r>
            <a:r>
              <a:rPr lang="en-US" altLang="en-US" sz="2800" dirty="0"/>
              <a:t>ithin 1-2 months</a:t>
            </a:r>
          </a:p>
          <a:p>
            <a:endParaRPr lang="en-US" altLang="en-US" dirty="0"/>
          </a:p>
          <a:p>
            <a:r>
              <a:rPr lang="en-US" altLang="en-US" sz="3200" dirty="0"/>
              <a:t>Neurologic recovery (B</a:t>
            </a:r>
            <a:r>
              <a:rPr lang="en-US" altLang="en-US" sz="3200" baseline="-25000" dirty="0"/>
              <a:t>12</a:t>
            </a:r>
            <a:r>
              <a:rPr lang="en-US" altLang="en-US" sz="3200" dirty="0"/>
              <a:t> deficiency ONLY)</a:t>
            </a:r>
            <a:endParaRPr lang="en-US" altLang="en-US" dirty="0"/>
          </a:p>
          <a:p>
            <a:pPr lvl="1">
              <a:buFontTx/>
              <a:buChar char="–"/>
            </a:pPr>
            <a:r>
              <a:rPr lang="en-US" altLang="en-US" sz="2800" dirty="0"/>
              <a:t>Within weeks, unless irreversible disease</a:t>
            </a:r>
          </a:p>
          <a:p>
            <a:endParaRPr lang="en-US" altLang="en-US" sz="2800" dirty="0"/>
          </a:p>
          <a:p>
            <a:pPr lvl="1">
              <a:buFontTx/>
              <a:buChar char="–"/>
            </a:pPr>
            <a:endParaRPr lang="en-US" altLang="en-US" sz="2800" dirty="0"/>
          </a:p>
          <a:p>
            <a:endParaRPr lang="en-US" altLang="en-US" sz="3200" dirty="0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1828800" y="2667000"/>
            <a:ext cx="54181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 sz="2800" dirty="0"/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1828801" y="3733800"/>
            <a:ext cx="43354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057834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Erythrocytosis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524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Erythrocytosis</a:t>
            </a:r>
            <a:endParaRPr lang="en-US" dirty="0"/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4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3428541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altLang="en-US" dirty="0" err="1">
                <a:solidFill>
                  <a:schemeClr val="tx1"/>
                </a:solidFill>
              </a:rPr>
              <a:t>Erythrocytosis</a:t>
            </a:r>
            <a:r>
              <a:rPr lang="en-US" altLang="en-US" dirty="0">
                <a:solidFill>
                  <a:schemeClr val="tx1"/>
                </a:solidFill>
              </a:rPr>
              <a:t> (polycythemia) = Increased RBC mass</a:t>
            </a:r>
          </a:p>
        </p:txBody>
      </p:sp>
      <p:sp>
        <p:nvSpPr>
          <p:cNvPr id="611331" name="Rectangle 3">
            <a:extLst>
              <a:ext uri="{FF2B5EF4-FFF2-40B4-BE49-F238E27FC236}">
                <a16:creationId xmlns:a16="http://schemas.microsoft.com/office/drawing/2014/main" id="{C463A026-0D6F-4B16-8805-1BC44E59E6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en-US" sz="3000" dirty="0">
                <a:solidFill>
                  <a:schemeClr val="tx1"/>
                </a:solidFill>
              </a:rPr>
              <a:t>Appropriate (in response to hypoxia)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000" dirty="0">
                <a:solidFill>
                  <a:schemeClr val="tx1"/>
                </a:solidFill>
              </a:rPr>
              <a:t>Chronic arterial hypoxemia (right to left shunt, high altitude)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000" dirty="0">
                <a:solidFill>
                  <a:schemeClr val="tx1"/>
                </a:solidFill>
              </a:rPr>
              <a:t>Hemoglobin mutation with high oxygen affinity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en-US" sz="3000" dirty="0">
                <a:solidFill>
                  <a:schemeClr val="tx1"/>
                </a:solidFill>
              </a:rPr>
              <a:t>Inappropriate (no hypoxia)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000" dirty="0">
                <a:solidFill>
                  <a:schemeClr val="tx1"/>
                </a:solidFill>
              </a:rPr>
              <a:t>Elevated EPO – tumor or inherited disorder of oxygen sensing (Chuvash polycythemia, von Hippel-Lindau or HIF gene mutations)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000" dirty="0">
                <a:solidFill>
                  <a:schemeClr val="tx1"/>
                </a:solidFill>
              </a:rPr>
              <a:t>Low erythropoietin – MPD (JAK2 mutation) or Epo receptor mutation</a:t>
            </a:r>
          </a:p>
        </p:txBody>
      </p:sp>
    </p:spTree>
    <p:extLst>
      <p:ext uri="{BB962C8B-B14F-4D97-AF65-F5344CB8AC3E}">
        <p14:creationId xmlns:p14="http://schemas.microsoft.com/office/powerpoint/2010/main" val="1451108927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Oxygen Sensing and RBC mass</a:t>
            </a:r>
          </a:p>
        </p:txBody>
      </p:sp>
      <p:sp>
        <p:nvSpPr>
          <p:cNvPr id="10" name="Arrow: Bent 9">
            <a:extLst>
              <a:ext uri="{FF2B5EF4-FFF2-40B4-BE49-F238E27FC236}">
                <a16:creationId xmlns:a16="http://schemas.microsoft.com/office/drawing/2014/main" id="{0C7AD1D1-C6BB-408B-AEC0-E95DC7DC5F24}"/>
              </a:ext>
            </a:extLst>
          </p:cNvPr>
          <p:cNvSpPr/>
          <p:nvPr/>
        </p:nvSpPr>
        <p:spPr>
          <a:xfrm>
            <a:off x="1225687" y="2323277"/>
            <a:ext cx="3421720" cy="86622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Bent 12">
            <a:extLst>
              <a:ext uri="{FF2B5EF4-FFF2-40B4-BE49-F238E27FC236}">
                <a16:creationId xmlns:a16="http://schemas.microsoft.com/office/drawing/2014/main" id="{090CF602-4E8B-44F0-9BB5-91C9341A6F29}"/>
              </a:ext>
            </a:extLst>
          </p:cNvPr>
          <p:cNvSpPr/>
          <p:nvPr/>
        </p:nvSpPr>
        <p:spPr>
          <a:xfrm rot="16200000">
            <a:off x="2389544" y="3832581"/>
            <a:ext cx="835572" cy="338646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Bent 13">
            <a:extLst>
              <a:ext uri="{FF2B5EF4-FFF2-40B4-BE49-F238E27FC236}">
                <a16:creationId xmlns:a16="http://schemas.microsoft.com/office/drawing/2014/main" id="{0B3F9477-CCCB-4A35-9544-119059F1E863}"/>
              </a:ext>
            </a:extLst>
          </p:cNvPr>
          <p:cNvSpPr/>
          <p:nvPr/>
        </p:nvSpPr>
        <p:spPr>
          <a:xfrm rot="10800000">
            <a:off x="6018211" y="5423834"/>
            <a:ext cx="3672326" cy="62930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A070AEFF-AA67-4D14-8589-3532CC93BD14}"/>
              </a:ext>
            </a:extLst>
          </p:cNvPr>
          <p:cNvSpPr/>
          <p:nvPr/>
        </p:nvSpPr>
        <p:spPr>
          <a:xfrm>
            <a:off x="9418580" y="4311321"/>
            <a:ext cx="3810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8C4259D9-14AB-4590-AF48-939376C02B01}"/>
              </a:ext>
            </a:extLst>
          </p:cNvPr>
          <p:cNvSpPr/>
          <p:nvPr/>
        </p:nvSpPr>
        <p:spPr>
          <a:xfrm>
            <a:off x="9409055" y="3111856"/>
            <a:ext cx="390525" cy="5806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EC7043B-F264-4315-A2AE-67C3D3B113BC}"/>
              </a:ext>
            </a:extLst>
          </p:cNvPr>
          <p:cNvSpPr/>
          <p:nvPr/>
        </p:nvSpPr>
        <p:spPr>
          <a:xfrm>
            <a:off x="8203320" y="3767138"/>
            <a:ext cx="2811520" cy="48736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Renal O</a:t>
            </a:r>
            <a:r>
              <a:rPr lang="en-US" sz="2800" baseline="-25000" dirty="0"/>
              <a:t>2</a:t>
            </a:r>
            <a:r>
              <a:rPr lang="en-US" sz="2800" dirty="0"/>
              <a:t> sensing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5F75C9C-F1AD-4EE2-AB7E-63E594395AF3}"/>
              </a:ext>
            </a:extLst>
          </p:cNvPr>
          <p:cNvSpPr/>
          <p:nvPr/>
        </p:nvSpPr>
        <p:spPr>
          <a:xfrm>
            <a:off x="8272073" y="2135571"/>
            <a:ext cx="2742767" cy="9017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O</a:t>
            </a:r>
            <a:r>
              <a:rPr lang="en-US" sz="2800" baseline="-25000" dirty="0"/>
              <a:t>2</a:t>
            </a:r>
            <a:r>
              <a:rPr lang="en-US" sz="2800" dirty="0"/>
              <a:t> carrying capacity</a:t>
            </a:r>
          </a:p>
        </p:txBody>
      </p:sp>
      <p:sp>
        <p:nvSpPr>
          <p:cNvPr id="234507" name="TextBox 18"/>
          <p:cNvSpPr txBox="1">
            <a:spLocks noChangeArrowheads="1"/>
          </p:cNvSpPr>
          <p:nvPr/>
        </p:nvSpPr>
        <p:spPr bwMode="auto">
          <a:xfrm>
            <a:off x="4647407" y="2115717"/>
            <a:ext cx="162726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/>
              <a:t>Red cell mass</a:t>
            </a:r>
          </a:p>
        </p:txBody>
      </p:sp>
      <p:sp>
        <p:nvSpPr>
          <p:cNvPr id="234508" name="TextBox 21"/>
          <p:cNvSpPr txBox="1">
            <a:spLocks noChangeArrowheads="1"/>
          </p:cNvSpPr>
          <p:nvPr/>
        </p:nvSpPr>
        <p:spPr bwMode="auto">
          <a:xfrm>
            <a:off x="8600975" y="4869299"/>
            <a:ext cx="21791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 err="1"/>
              <a:t>Epo</a:t>
            </a:r>
            <a:r>
              <a:rPr lang="en-US" altLang="en-US" dirty="0"/>
              <a:t> synthesis</a:t>
            </a:r>
          </a:p>
        </p:txBody>
      </p:sp>
      <p:sp>
        <p:nvSpPr>
          <p:cNvPr id="234509" name="TextBox 22"/>
          <p:cNvSpPr txBox="1">
            <a:spLocks noChangeArrowheads="1"/>
          </p:cNvSpPr>
          <p:nvPr/>
        </p:nvSpPr>
        <p:spPr bwMode="auto">
          <a:xfrm>
            <a:off x="4647407" y="5392519"/>
            <a:ext cx="12604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/>
              <a:t>Plasma </a:t>
            </a:r>
            <a:r>
              <a:rPr lang="en-US" altLang="en-US" dirty="0" err="1"/>
              <a:t>Epo</a:t>
            </a:r>
            <a:endParaRPr lang="en-US" altLang="en-US" dirty="0"/>
          </a:p>
        </p:txBody>
      </p:sp>
      <p:sp>
        <p:nvSpPr>
          <p:cNvPr id="19" name="Arrow: Down 17">
            <a:extLst>
              <a:ext uri="{FF2B5EF4-FFF2-40B4-BE49-F238E27FC236}">
                <a16:creationId xmlns:a16="http://schemas.microsoft.com/office/drawing/2014/main" id="{8C4259D9-14AB-4590-AF48-939376C02B01}"/>
              </a:ext>
            </a:extLst>
          </p:cNvPr>
          <p:cNvSpPr/>
          <p:nvPr/>
        </p:nvSpPr>
        <p:spPr>
          <a:xfrm rot="16200000">
            <a:off x="7003243" y="1624080"/>
            <a:ext cx="390525" cy="17889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Explosion 2 1"/>
          <p:cNvSpPr/>
          <p:nvPr/>
        </p:nvSpPr>
        <p:spPr>
          <a:xfrm>
            <a:off x="10512" y="3196541"/>
            <a:ext cx="3279226" cy="1722779"/>
          </a:xfrm>
          <a:prstGeom prst="irregularSeal2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23"/>
          <p:cNvSpPr txBox="1">
            <a:spLocks noChangeArrowheads="1"/>
          </p:cNvSpPr>
          <p:nvPr/>
        </p:nvSpPr>
        <p:spPr bwMode="auto">
          <a:xfrm>
            <a:off x="455761" y="3759992"/>
            <a:ext cx="22694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bg1"/>
                </a:solidFill>
              </a:rPr>
              <a:t>Erythropoiesis</a:t>
            </a:r>
          </a:p>
        </p:txBody>
      </p:sp>
    </p:spTree>
    <p:extLst>
      <p:ext uri="{BB962C8B-B14F-4D97-AF65-F5344CB8AC3E}">
        <p14:creationId xmlns:p14="http://schemas.microsoft.com/office/powerpoint/2010/main" val="12219914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Hemoglobin oxygen binding</a:t>
            </a:r>
          </a:p>
        </p:txBody>
      </p:sp>
      <p:sp>
        <p:nvSpPr>
          <p:cNvPr id="28678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30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200" dirty="0"/>
              <a:t>Allosteric cooperativity: oxygen affinity of </a:t>
            </a:r>
            <a:r>
              <a:rPr lang="en-US" sz="3200" dirty="0" err="1"/>
              <a:t>Hgb</a:t>
            </a:r>
            <a:r>
              <a:rPr lang="en-US" sz="3200" dirty="0"/>
              <a:t> is proportional to quantity of oxygen bound at a given time</a:t>
            </a:r>
          </a:p>
          <a:p>
            <a:pPr marL="1730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3200" dirty="0">
                <a:solidFill>
                  <a:srgbClr val="222222"/>
                </a:solidFill>
              </a:rPr>
              <a:t>As hemoglobin travels from the lungs to the tissues, </a:t>
            </a:r>
          </a:p>
          <a:p>
            <a:pPr marL="573088" lvl="2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2800" dirty="0"/>
              <a:t>↓ </a:t>
            </a:r>
            <a:r>
              <a:rPr lang="en-US" altLang="en-US" sz="2800" dirty="0">
                <a:solidFill>
                  <a:srgbClr val="222222"/>
                </a:solidFill>
              </a:rPr>
              <a:t>pH   (</a:t>
            </a:r>
            <a:r>
              <a:rPr lang="en-US" altLang="en-US" sz="2800" dirty="0"/>
              <a:t>↑</a:t>
            </a:r>
            <a:r>
              <a:rPr lang="en-US" altLang="en-US" sz="2800" dirty="0">
                <a:solidFill>
                  <a:srgbClr val="222222"/>
                </a:solidFill>
              </a:rPr>
              <a:t>[H+]</a:t>
            </a:r>
            <a:r>
              <a:rPr lang="en-US" altLang="en-US" sz="2800" dirty="0"/>
              <a:t>) </a:t>
            </a:r>
          </a:p>
          <a:p>
            <a:pPr marL="573088" lvl="2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2800" dirty="0"/>
              <a:t>↑ p</a:t>
            </a:r>
            <a:r>
              <a:rPr lang="en-US" altLang="en-US" sz="2800" dirty="0">
                <a:solidFill>
                  <a:srgbClr val="222222"/>
                </a:solidFill>
              </a:rPr>
              <a:t>CO</a:t>
            </a:r>
            <a:r>
              <a:rPr lang="en-US" altLang="en-US" sz="2800" baseline="-25000" dirty="0">
                <a:solidFill>
                  <a:srgbClr val="222222"/>
                </a:solidFill>
              </a:rPr>
              <a:t>2</a:t>
            </a:r>
            <a:r>
              <a:rPr lang="en-US" altLang="en-US" sz="2800" dirty="0"/>
              <a:t> </a:t>
            </a:r>
            <a:r>
              <a:rPr lang="en-US" altLang="en-US" sz="2800" dirty="0">
                <a:solidFill>
                  <a:srgbClr val="222222"/>
                </a:solidFill>
              </a:rPr>
              <a:t>  </a:t>
            </a:r>
          </a:p>
          <a:p>
            <a:pPr marL="630238" lvl="2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2800" dirty="0">
                <a:solidFill>
                  <a:srgbClr val="222222"/>
                </a:solidFill>
              </a:rPr>
              <a:t>Leading to </a:t>
            </a:r>
            <a:r>
              <a:rPr lang="en-US" altLang="en-US" sz="2800" dirty="0" err="1">
                <a:solidFill>
                  <a:srgbClr val="222222"/>
                </a:solidFill>
              </a:rPr>
              <a:t>Hb</a:t>
            </a:r>
            <a:r>
              <a:rPr lang="en-US" altLang="en-US" sz="2800" dirty="0">
                <a:solidFill>
                  <a:srgbClr val="222222"/>
                </a:solidFill>
              </a:rPr>
              <a:t> ↓ O2 affinity, therefore releasing oxygen into the tissues </a:t>
            </a:r>
          </a:p>
          <a:p>
            <a:pPr marL="1730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3200" dirty="0">
                <a:solidFill>
                  <a:srgbClr val="222222"/>
                </a:solidFill>
              </a:rPr>
              <a:t>Results in the sigmoidal shape of the oxygen-dissociation curve</a:t>
            </a:r>
          </a:p>
          <a:p>
            <a:pPr marL="173038" indent="-1730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498833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222222"/>
                </a:solidFill>
              </a:rPr>
              <a:t>Oxyhemoglobin dissociation curve</a:t>
            </a:r>
            <a:endParaRPr lang="en-US" altLang="en-US" dirty="0"/>
          </a:p>
        </p:txBody>
      </p:sp>
      <p:graphicFrame>
        <p:nvGraphicFramePr>
          <p:cNvPr id="12" name="Content Placeholder 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58364331"/>
              </p:ext>
            </p:extLst>
          </p:nvPr>
        </p:nvGraphicFramePr>
        <p:xfrm>
          <a:off x="6331640" y="1754666"/>
          <a:ext cx="5143500" cy="2473693"/>
        </p:xfrm>
        <a:graphic>
          <a:graphicData uri="http://schemas.openxmlformats.org/drawingml/2006/table">
            <a:tbl>
              <a:tblPr/>
              <a:tblGrid>
                <a:gridCol w="1836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2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4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Right shift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↓ O</a:t>
                      </a:r>
                      <a:r>
                        <a:rPr kumimoji="0" lang="en-US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affinity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Left shift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↑ O</a:t>
                      </a:r>
                      <a:r>
                        <a:rPr kumimoji="0" lang="en-US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affinity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Temperature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2,3-DPG 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p(CO</a:t>
                      </a:r>
                      <a:r>
                        <a:rPr kumimoji="0" lang="en-US" altLang="en-US" sz="1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 (Bohr effect)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 (acidosis)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(alkalosis)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Hemoglobin 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 A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</a:t>
                      </a:r>
                    </a:p>
                  </a:txBody>
                  <a:tcPr marT="45744" marB="45744" anchor="ctr" horzOverflow="overflow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072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777289"/>
              </p:ext>
            </p:extLst>
          </p:nvPr>
        </p:nvGraphicFramePr>
        <p:xfrm>
          <a:off x="924210" y="1612986"/>
          <a:ext cx="4995370" cy="4246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0" name="Image" r:id="rId4" imgW="2932182" imgH="2368301" progId="Photoshop.Image.11">
                  <p:embed/>
                </p:oleObj>
              </mc:Choice>
              <mc:Fallback>
                <p:oleObj name="Image" r:id="rId4" imgW="2932182" imgH="2368301" progId="Photoshop.Image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4210" y="1612986"/>
                        <a:ext cx="4995370" cy="42467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755" name="Group 17"/>
          <p:cNvGrpSpPr>
            <a:grpSpLocks/>
          </p:cNvGrpSpPr>
          <p:nvPr/>
        </p:nvGrpSpPr>
        <p:grpSpPr bwMode="auto">
          <a:xfrm>
            <a:off x="3123444" y="3498234"/>
            <a:ext cx="1128713" cy="1612900"/>
            <a:chOff x="2286000" y="3429000"/>
            <a:chExt cx="1129284" cy="1613595"/>
          </a:xfrm>
        </p:grpSpPr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5A3CE701-DE1D-43D1-80D8-DC71E750AC9D}"/>
                </a:ext>
              </a:extLst>
            </p:cNvPr>
            <p:cNvSpPr/>
            <p:nvPr/>
          </p:nvSpPr>
          <p:spPr>
            <a:xfrm>
              <a:off x="2432124" y="3429000"/>
              <a:ext cx="684559" cy="228699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CEFD53-AF6F-45B0-BBB0-A8DC67E68799}"/>
                </a:ext>
              </a:extLst>
            </p:cNvPr>
            <p:cNvSpPr txBox="1"/>
            <p:nvPr/>
          </p:nvSpPr>
          <p:spPr>
            <a:xfrm>
              <a:off x="2286000" y="3657699"/>
              <a:ext cx="1129284" cy="138489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b="1" dirty="0">
                  <a:latin typeface="+mn-lt"/>
                </a:rPr>
                <a:t>Right Shift</a:t>
              </a:r>
            </a:p>
            <a:p>
              <a:pPr>
                <a:defRPr/>
              </a:pPr>
              <a:r>
                <a:rPr lang="en-US" sz="1400" dirty="0">
                  <a:latin typeface="+mn-lt"/>
                </a:rPr>
                <a:t>   (↓ affinity)</a:t>
              </a:r>
            </a:p>
            <a:p>
              <a:pPr>
                <a:defRPr/>
              </a:pPr>
              <a:r>
                <a:rPr lang="en-US" sz="1400" dirty="0">
                  <a:latin typeface="+mn-lt"/>
                </a:rPr>
                <a:t>↑ Temp</a:t>
              </a:r>
            </a:p>
            <a:p>
              <a:pPr>
                <a:defRPr/>
              </a:pPr>
              <a:r>
                <a:rPr lang="en-US" sz="1400" dirty="0">
                  <a:latin typeface="+mn-lt"/>
                </a:rPr>
                <a:t>↑ 2,3-DPG</a:t>
              </a:r>
            </a:p>
            <a:p>
              <a:pPr>
                <a:defRPr/>
              </a:pPr>
              <a:r>
                <a:rPr lang="en-US" sz="1400" dirty="0"/>
                <a:t>↑ </a:t>
              </a:r>
              <a:r>
                <a:rPr lang="en-US" sz="1400" dirty="0">
                  <a:latin typeface="+mn-lt"/>
                </a:rPr>
                <a:t>pCO</a:t>
              </a:r>
              <a:r>
                <a:rPr lang="en-US" sz="1400" baseline="-25000" dirty="0">
                  <a:latin typeface="+mn-lt"/>
                </a:rPr>
                <a:t>2</a:t>
              </a:r>
            </a:p>
            <a:p>
              <a:pPr>
                <a:defRPr/>
              </a:pPr>
              <a:r>
                <a:rPr lang="en-US" sz="1400" dirty="0">
                  <a:latin typeface="+mn-lt"/>
                </a:rPr>
                <a:t>↑[H</a:t>
              </a:r>
              <a:r>
                <a:rPr lang="en-US" sz="1400" baseline="30000" dirty="0">
                  <a:latin typeface="+mn-lt"/>
                </a:rPr>
                <a:t>+</a:t>
              </a:r>
              <a:r>
                <a:rPr lang="en-US" sz="1400" dirty="0">
                  <a:latin typeface="+mn-lt"/>
                </a:rPr>
                <a:t>]</a:t>
              </a:r>
            </a:p>
          </p:txBody>
        </p:sp>
      </p:grpSp>
      <p:grpSp>
        <p:nvGrpSpPr>
          <p:cNvPr id="30756" name="Group 16"/>
          <p:cNvGrpSpPr>
            <a:grpSpLocks/>
          </p:cNvGrpSpPr>
          <p:nvPr/>
        </p:nvGrpSpPr>
        <p:grpSpPr bwMode="auto">
          <a:xfrm>
            <a:off x="1613732" y="1940896"/>
            <a:ext cx="1128713" cy="1671638"/>
            <a:chOff x="914400" y="1524000"/>
            <a:chExt cx="1129284" cy="167150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2C53A97F-CAC8-40E0-9FDF-3354D4F94B74}"/>
                </a:ext>
              </a:extLst>
            </p:cNvPr>
            <p:cNvSpPr/>
            <p:nvPr/>
          </p:nvSpPr>
          <p:spPr>
            <a:xfrm rot="10800000">
              <a:off x="1066877" y="1524000"/>
              <a:ext cx="686147" cy="228582"/>
            </a:xfrm>
            <a:prstGeom prst="right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CF481-C6FE-4788-9B79-49F1691E7CE6}"/>
                </a:ext>
              </a:extLst>
            </p:cNvPr>
            <p:cNvSpPr txBox="1"/>
            <p:nvPr/>
          </p:nvSpPr>
          <p:spPr>
            <a:xfrm>
              <a:off x="914400" y="1809728"/>
              <a:ext cx="1129284" cy="13857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b="1" dirty="0">
                  <a:latin typeface="+mn-lt"/>
                </a:rPr>
                <a:t>Left Shift</a:t>
              </a:r>
            </a:p>
            <a:p>
              <a:pPr>
                <a:defRPr/>
              </a:pPr>
              <a:r>
                <a:rPr lang="en-US" sz="1400" dirty="0">
                  <a:latin typeface="+mn-lt"/>
                </a:rPr>
                <a:t>   (</a:t>
              </a:r>
              <a:r>
                <a:rPr lang="en-US" sz="1400" dirty="0"/>
                <a:t>↑ </a:t>
              </a:r>
              <a:r>
                <a:rPr lang="en-US" sz="1400" dirty="0">
                  <a:latin typeface="+mn-lt"/>
                </a:rPr>
                <a:t>affinity)</a:t>
              </a:r>
            </a:p>
            <a:p>
              <a:pPr>
                <a:defRPr/>
              </a:pPr>
              <a:r>
                <a:rPr lang="en-US" sz="1400" dirty="0"/>
                <a:t>↓</a:t>
              </a:r>
              <a:r>
                <a:rPr lang="en-US" sz="1400" dirty="0">
                  <a:latin typeface="+mn-lt"/>
                </a:rPr>
                <a:t> Temp</a:t>
              </a:r>
            </a:p>
            <a:p>
              <a:pPr>
                <a:defRPr/>
              </a:pPr>
              <a:r>
                <a:rPr lang="en-US" sz="1400" dirty="0"/>
                <a:t>↓</a:t>
              </a:r>
              <a:r>
                <a:rPr lang="en-US" sz="1400" dirty="0">
                  <a:latin typeface="+mn-lt"/>
                </a:rPr>
                <a:t> 2,3-DPG</a:t>
              </a:r>
            </a:p>
            <a:p>
              <a:pPr>
                <a:defRPr/>
              </a:pPr>
              <a:r>
                <a:rPr lang="en-US" sz="1400" dirty="0"/>
                <a:t>↓ pCO</a:t>
              </a:r>
              <a:r>
                <a:rPr lang="en-US" sz="1400" baseline="-25000" dirty="0"/>
                <a:t>2</a:t>
              </a:r>
              <a:endParaRPr lang="en-US" sz="1400" dirty="0">
                <a:latin typeface="+mn-lt"/>
              </a:endParaRPr>
            </a:p>
            <a:p>
              <a:pPr>
                <a:defRPr/>
              </a:pPr>
              <a:r>
                <a:rPr lang="en-US" sz="1400" dirty="0"/>
                <a:t>↓</a:t>
              </a:r>
              <a:r>
                <a:rPr lang="en-US" sz="1400" dirty="0">
                  <a:latin typeface="+mn-lt"/>
                </a:rPr>
                <a:t>[H</a:t>
              </a:r>
              <a:r>
                <a:rPr lang="en-US" sz="1400" baseline="30000" dirty="0">
                  <a:latin typeface="+mn-lt"/>
                </a:rPr>
                <a:t>+</a:t>
              </a:r>
              <a:r>
                <a:rPr lang="en-US" sz="1400" dirty="0">
                  <a:latin typeface="+mn-lt"/>
                </a:rPr>
                <a:t>]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51CBD1DB-3276-49EC-A731-8AC6F93D618B}"/>
              </a:ext>
            </a:extLst>
          </p:cNvPr>
          <p:cNvSpPr/>
          <p:nvPr/>
        </p:nvSpPr>
        <p:spPr>
          <a:xfrm>
            <a:off x="6331640" y="4570898"/>
            <a:ext cx="5555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b="1" dirty="0"/>
              <a:t>2,3-DPG</a:t>
            </a:r>
            <a:r>
              <a:rPr lang="en-US" sz="1600" dirty="0"/>
              <a:t>: 2,3 di-phosphoglycerate is abundant in the erythrocyte.</a:t>
            </a:r>
          </a:p>
          <a:p>
            <a:pPr>
              <a:defRPr/>
            </a:pPr>
            <a:r>
              <a:rPr lang="en-US" sz="1600" dirty="0"/>
              <a:t>2,3-DPG binds to and stabilizes the deoxy form of </a:t>
            </a:r>
            <a:r>
              <a:rPr lang="en-US" sz="1600" dirty="0" err="1"/>
              <a:t>Hgb</a:t>
            </a:r>
            <a:r>
              <a:rPr lang="en-US" sz="1600" dirty="0"/>
              <a:t>, results in ↓ </a:t>
            </a:r>
            <a:r>
              <a:rPr lang="en-US" sz="1600" dirty="0">
                <a:ea typeface="Calibri"/>
                <a:cs typeface="Times New Roman"/>
              </a:rPr>
              <a:t>O</a:t>
            </a:r>
            <a:r>
              <a:rPr lang="en-US" sz="1600" baseline="-25000" dirty="0">
                <a:ea typeface="Calibri"/>
                <a:cs typeface="Times New Roman"/>
              </a:rPr>
              <a:t>2 </a:t>
            </a:r>
            <a:r>
              <a:rPr lang="en-US" sz="1600" dirty="0"/>
              <a:t>affinity. This is an adaptive response, requiring several days (e.g. high altitude).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50002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Measure of oxygen affinity (P50)</a:t>
            </a:r>
          </a:p>
        </p:txBody>
      </p:sp>
      <p:sp>
        <p:nvSpPr>
          <p:cNvPr id="32771" name="Slide Number Placeholder 4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6502400" y="6354764"/>
            <a:ext cx="2336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CE4B8B9-D654-4E5D-86F5-9F5AD42EC5C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32772" name="Group 10"/>
          <p:cNvGrpSpPr>
            <a:grpSpLocks/>
          </p:cNvGrpSpPr>
          <p:nvPr/>
        </p:nvGrpSpPr>
        <p:grpSpPr bwMode="auto">
          <a:xfrm>
            <a:off x="646387" y="1545045"/>
            <a:ext cx="5243513" cy="4457700"/>
            <a:chOff x="51798" y="1028700"/>
            <a:chExt cx="6577602" cy="5313363"/>
          </a:xfrm>
        </p:grpSpPr>
        <p:graphicFrame>
          <p:nvGraphicFramePr>
            <p:cNvPr id="32775" name="Object 7"/>
            <p:cNvGraphicFramePr>
              <a:graphicFrameLocks noChangeAspect="1"/>
            </p:cNvGraphicFramePr>
            <p:nvPr/>
          </p:nvGraphicFramePr>
          <p:xfrm>
            <a:off x="51798" y="1028700"/>
            <a:ext cx="6577602" cy="5313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4" name="Image" r:id="rId4" imgW="2932182" imgH="2368301" progId="Photoshop.Image.11">
                    <p:embed/>
                  </p:oleObj>
                </mc:Choice>
                <mc:Fallback>
                  <p:oleObj name="Image" r:id="rId4" imgW="2932182" imgH="2368301" progId="Photoshop.Image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98" y="1028700"/>
                          <a:ext cx="6577602" cy="5313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2776" name="Straight Connector 5"/>
            <p:cNvCxnSpPr>
              <a:cxnSpLocks/>
            </p:cNvCxnSpPr>
            <p:nvPr/>
          </p:nvCxnSpPr>
          <p:spPr bwMode="auto">
            <a:xfrm>
              <a:off x="929640" y="3456432"/>
              <a:ext cx="3566160" cy="0"/>
            </a:xfrm>
            <a:prstGeom prst="line">
              <a:avLst/>
            </a:prstGeom>
            <a:noFill/>
            <a:ln w="3492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77" name="Straight Connector 6"/>
            <p:cNvCxnSpPr>
              <a:cxnSpLocks/>
            </p:cNvCxnSpPr>
            <p:nvPr/>
          </p:nvCxnSpPr>
          <p:spPr bwMode="auto">
            <a:xfrm flipV="1">
              <a:off x="2148840" y="3468688"/>
              <a:ext cx="0" cy="2246312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2773" name="Content Placeholder 9"/>
          <p:cNvSpPr>
            <a:spLocks noGrp="1"/>
          </p:cNvSpPr>
          <p:nvPr>
            <p:ph sz="half" idx="2"/>
          </p:nvPr>
        </p:nvSpPr>
        <p:spPr>
          <a:xfrm>
            <a:off x="6502400" y="1657931"/>
            <a:ext cx="5135491" cy="4231928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Describes affinity of a given </a:t>
            </a:r>
            <a:r>
              <a:rPr lang="en-US" altLang="en-US" sz="3200" dirty="0" err="1">
                <a:ea typeface="Calibri" panose="020F0502020204030204" pitchFamily="34" charset="0"/>
                <a:cs typeface="Calibri" panose="020F0502020204030204" pitchFamily="34" charset="0"/>
              </a:rPr>
              <a:t>Hgb</a:t>
            </a:r>
            <a:r>
              <a:rPr lang="en-US" alt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 for oxygen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P50 is the PO2 at which </a:t>
            </a:r>
            <a:r>
              <a:rPr lang="en-US" altLang="en-US" sz="3200" dirty="0" err="1">
                <a:ea typeface="Calibri" panose="020F0502020204030204" pitchFamily="34" charset="0"/>
                <a:cs typeface="Calibri" panose="020F0502020204030204" pitchFamily="34" charset="0"/>
              </a:rPr>
              <a:t>Hgb</a:t>
            </a:r>
            <a:r>
              <a:rPr lang="en-US" alt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 is 50% saturated with O2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200" dirty="0">
                <a:ea typeface="Calibri" panose="020F0502020204030204" pitchFamily="34" charset="0"/>
                <a:cs typeface="Calibri" panose="020F0502020204030204" pitchFamily="34" charset="0"/>
              </a:rPr>
              <a:t>As P50 ↓, O2 affinity ↑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Hgb</a:t>
            </a:r>
            <a:r>
              <a:rPr lang="en-US" alt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A   26.5 mmHg 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Hgb</a:t>
            </a:r>
            <a:r>
              <a:rPr lang="en-US" alt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F      20  mmHg 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Hgb</a:t>
            </a:r>
            <a:r>
              <a:rPr lang="en-US" alt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S      34  mmHg</a:t>
            </a:r>
          </a:p>
        </p:txBody>
      </p:sp>
      <p:sp>
        <p:nvSpPr>
          <p:cNvPr id="32774" name="Rectangle 4"/>
          <p:cNvSpPr>
            <a:spLocks noChangeArrowheads="1"/>
          </p:cNvSpPr>
          <p:nvPr/>
        </p:nvSpPr>
        <p:spPr bwMode="auto">
          <a:xfrm>
            <a:off x="2583656" y="6442076"/>
            <a:ext cx="70246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sz="1200" dirty="0"/>
              <a:t>Adapted from https://commons.wikimedia.org/wiki/File:Oxygen-Haemoglobin_dissociation_curves.svg</a:t>
            </a:r>
          </a:p>
        </p:txBody>
      </p:sp>
    </p:spTree>
    <p:extLst>
      <p:ext uri="{BB962C8B-B14F-4D97-AF65-F5344CB8AC3E}">
        <p14:creationId xmlns:p14="http://schemas.microsoft.com/office/powerpoint/2010/main" val="14224969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n-US" altLang="en-US" dirty="0"/>
              <a:t>Neonatal </a:t>
            </a:r>
            <a:r>
              <a:rPr lang="en-US" altLang="en-US" dirty="0" err="1"/>
              <a:t>erythrocytosis</a:t>
            </a:r>
            <a:r>
              <a:rPr lang="en-US" altLang="en-US" dirty="0"/>
              <a:t> (</a:t>
            </a:r>
            <a:r>
              <a:rPr lang="en-US" altLang="en-US" dirty="0" err="1"/>
              <a:t>Hct</a:t>
            </a:r>
            <a:r>
              <a:rPr lang="en-US" altLang="en-US" dirty="0"/>
              <a:t> &gt;65%)</a:t>
            </a:r>
          </a:p>
        </p:txBody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FD00D20C-001A-48C6-B6B8-C7589A353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3000" dirty="0"/>
              <a:t>Etiologies: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3000" dirty="0"/>
              <a:t>Diabetic mother, IUGR, delayed cord clamping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3000" dirty="0"/>
              <a:t>Maternal-fetal transfusion, twin-twin transfusion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3000" dirty="0"/>
              <a:t>Trisomy 21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3000" dirty="0"/>
              <a:t>Laboratory features: Thrombocytopenia, jaundice, hypoglycemia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3000" dirty="0"/>
              <a:t>Clinical manifestations: Plethora, tachypnea, seizures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3000" dirty="0"/>
              <a:t>Therapy: Partial exchange (</a:t>
            </a:r>
            <a:r>
              <a:rPr lang="en-US" altLang="en-US" sz="3000" dirty="0" err="1"/>
              <a:t>isovolemic</a:t>
            </a:r>
            <a:r>
              <a:rPr lang="en-US" altLang="en-US" sz="3000" dirty="0"/>
              <a:t>) to ↓</a:t>
            </a:r>
            <a:r>
              <a:rPr lang="en-US" altLang="en-US" sz="3000" dirty="0" err="1"/>
              <a:t>Hct</a:t>
            </a:r>
            <a:r>
              <a:rPr lang="en-US" altLang="en-US" sz="3000" dirty="0"/>
              <a:t> &lt; 55%</a:t>
            </a:r>
          </a:p>
        </p:txBody>
      </p:sp>
    </p:spTree>
    <p:extLst>
      <p:ext uri="{BB962C8B-B14F-4D97-AF65-F5344CB8AC3E}">
        <p14:creationId xmlns:p14="http://schemas.microsoft.com/office/powerpoint/2010/main" val="294299047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5" t="20547" r="3093" b="7364"/>
          <a:stretch/>
        </p:blipFill>
        <p:spPr>
          <a:xfrm>
            <a:off x="1393371" y="1578428"/>
            <a:ext cx="8371115" cy="5023975"/>
          </a:xfr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277087" y="365123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/>
              <a:t>Red blood cell life cycle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99759" y="883227"/>
            <a:ext cx="3387437" cy="160043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Life span significantly shorter in infants </a:t>
            </a:r>
          </a:p>
          <a:p>
            <a:pPr marL="228600" lvl="1" indent="-1143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Term infants: 60 to 70 days</a:t>
            </a:r>
          </a:p>
          <a:p>
            <a:pPr marL="228600" lvl="1" indent="-1143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Premature infants: 35 to 50 days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6C965F-8968-46B1-BC37-1C2607019A3A}"/>
              </a:ext>
            </a:extLst>
          </p:cNvPr>
          <p:cNvSpPr/>
          <p:nvPr/>
        </p:nvSpPr>
        <p:spPr>
          <a:xfrm>
            <a:off x="6838648" y="6215878"/>
            <a:ext cx="28111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Created with ©</a:t>
            </a:r>
            <a:r>
              <a:rPr lang="en-US" sz="1200" dirty="0" err="1">
                <a:solidFill>
                  <a:srgbClr val="000000"/>
                </a:solidFill>
              </a:rPr>
              <a:t>BioRender</a:t>
            </a:r>
            <a:r>
              <a:rPr lang="en-US" sz="1200" dirty="0">
                <a:solidFill>
                  <a:srgbClr val="000000"/>
                </a:solidFill>
              </a:rPr>
              <a:t> - biorender.com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2638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mond 4"/>
          <p:cNvSpPr/>
          <p:nvPr/>
        </p:nvSpPr>
        <p:spPr>
          <a:xfrm>
            <a:off x="5052204" y="276045"/>
            <a:ext cx="2449902" cy="1086929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Hypoxia</a:t>
            </a:r>
          </a:p>
        </p:txBody>
      </p:sp>
      <p:sp>
        <p:nvSpPr>
          <p:cNvPr id="6" name="Rectangle 5"/>
          <p:cNvSpPr/>
          <p:nvPr/>
        </p:nvSpPr>
        <p:spPr>
          <a:xfrm>
            <a:off x="2248620" y="1146399"/>
            <a:ext cx="1751162" cy="61988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Inappropriate</a:t>
            </a:r>
          </a:p>
        </p:txBody>
      </p:sp>
      <p:sp>
        <p:nvSpPr>
          <p:cNvPr id="7" name="Rectangle 6"/>
          <p:cNvSpPr/>
          <p:nvPr/>
        </p:nvSpPr>
        <p:spPr>
          <a:xfrm>
            <a:off x="8575810" y="1146398"/>
            <a:ext cx="2090133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Appropriate, 2</a:t>
            </a:r>
            <a:r>
              <a:rPr lang="en-US" b="1" baseline="30000" dirty="0"/>
              <a:t>o</a:t>
            </a:r>
            <a:endParaRPr lang="en-US" b="1" dirty="0"/>
          </a:p>
          <a:p>
            <a:pPr algn="ctr"/>
            <a:r>
              <a:rPr lang="en-US" b="1" dirty="0"/>
              <a:t>(EPO level elevated)</a:t>
            </a:r>
          </a:p>
        </p:txBody>
      </p:sp>
      <p:sp>
        <p:nvSpPr>
          <p:cNvPr id="8" name="Rectangle 7"/>
          <p:cNvSpPr/>
          <p:nvPr/>
        </p:nvSpPr>
        <p:spPr>
          <a:xfrm>
            <a:off x="232913" y="3135320"/>
            <a:ext cx="2438098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Low</a:t>
            </a:r>
          </a:p>
          <a:p>
            <a:pPr algn="ctr"/>
            <a:r>
              <a:rPr lang="en-US" b="1" dirty="0"/>
              <a:t>(1</a:t>
            </a:r>
            <a:r>
              <a:rPr lang="en-US" b="1" baseline="30000" dirty="0"/>
              <a:t>o </a:t>
            </a:r>
            <a:r>
              <a:rPr lang="en-US" b="1" dirty="0" err="1"/>
              <a:t>Erythrocytosis</a:t>
            </a:r>
            <a:r>
              <a:rPr lang="en-US" b="1" dirty="0"/>
              <a:t>)</a:t>
            </a:r>
            <a:endParaRPr lang="en-US" b="1" baseline="30000" dirty="0"/>
          </a:p>
        </p:txBody>
      </p:sp>
      <p:sp>
        <p:nvSpPr>
          <p:cNvPr id="9" name="Diamond 8"/>
          <p:cNvSpPr/>
          <p:nvPr/>
        </p:nvSpPr>
        <p:spPr>
          <a:xfrm>
            <a:off x="1899250" y="2136239"/>
            <a:ext cx="2449902" cy="84508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EPO level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35294" y="3135319"/>
            <a:ext cx="2380194" cy="7677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Elevated </a:t>
            </a:r>
          </a:p>
          <a:p>
            <a:pPr algn="ctr"/>
            <a:r>
              <a:rPr lang="en-US" b="1" dirty="0"/>
              <a:t>(2</a:t>
            </a:r>
            <a:r>
              <a:rPr lang="en-US" b="1" baseline="30000" dirty="0"/>
              <a:t>o</a:t>
            </a:r>
            <a:r>
              <a:rPr lang="en-US" b="1" dirty="0"/>
              <a:t> </a:t>
            </a:r>
            <a:r>
              <a:rPr lang="en-US" b="1" dirty="0" err="1"/>
              <a:t>Erthrocytosis</a:t>
            </a:r>
            <a:r>
              <a:rPr lang="en-US" b="1" dirty="0"/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931070" y="2966873"/>
            <a:ext cx="1871909" cy="63057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Acquired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70894" y="2966874"/>
            <a:ext cx="1888328" cy="63057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Congenital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062" y="3923507"/>
            <a:ext cx="29261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Congenital (</a:t>
            </a:r>
            <a:r>
              <a:rPr lang="en-US" dirty="0" err="1"/>
              <a:t>Epo</a:t>
            </a:r>
            <a:r>
              <a:rPr lang="en-US" dirty="0"/>
              <a:t> receptor mutation/truncation)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Acquired (Clonal / myeloproliferative disorders)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87692" y="3612227"/>
            <a:ext cx="2536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High affinity </a:t>
            </a:r>
            <a:r>
              <a:rPr lang="en-US" dirty="0" err="1"/>
              <a:t>Hb</a:t>
            </a:r>
            <a:r>
              <a:rPr lang="en-US" dirty="0"/>
              <a:t>, or aberrant 2,3 DPG synthesis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Methemoglobinemia</a:t>
            </a:r>
            <a:endParaRPr lang="en-US" dirty="0"/>
          </a:p>
        </p:txBody>
      </p:sp>
      <p:cxnSp>
        <p:nvCxnSpPr>
          <p:cNvPr id="26" name="Straight Connector 25"/>
          <p:cNvCxnSpPr>
            <a:stCxn id="5" idx="1"/>
          </p:cNvCxnSpPr>
          <p:nvPr/>
        </p:nvCxnSpPr>
        <p:spPr>
          <a:xfrm flipH="1">
            <a:off x="3124202" y="819510"/>
            <a:ext cx="19280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7502105" y="819508"/>
            <a:ext cx="210312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124201" y="819505"/>
            <a:ext cx="0" cy="2743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9600520" y="819509"/>
            <a:ext cx="0" cy="2743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112700" y="1748045"/>
            <a:ext cx="0" cy="3657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 flipV="1">
            <a:off x="977848" y="2559382"/>
            <a:ext cx="91440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4356154" y="2559381"/>
            <a:ext cx="91440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977848" y="2559383"/>
            <a:ext cx="0" cy="5486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262115" y="2559380"/>
            <a:ext cx="0" cy="5486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00586" y="136952"/>
            <a:ext cx="24844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Approach to </a:t>
            </a:r>
            <a:r>
              <a:rPr lang="en-US" sz="2800" b="1" dirty="0" err="1"/>
              <a:t>Erythrocytosis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587746" y="1549141"/>
            <a:ext cx="2429063" cy="10772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u="sng" dirty="0">
                <a:latin typeface="+mn-lt"/>
                <a:cs typeface="Arial" panose="020B0604020202020204" pitchFamily="34" charset="0"/>
              </a:rPr>
              <a:t>Critical aspects</a:t>
            </a:r>
            <a:r>
              <a:rPr lang="en-US" sz="1600" b="1" dirty="0">
                <a:latin typeface="+mn-lt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Hypoxia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Erythropoietin level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Congenital vs Acquired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3348" y="414067"/>
            <a:ext cx="91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Present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35294" y="410056"/>
            <a:ext cx="854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Absent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9591067" y="1936542"/>
            <a:ext cx="0" cy="3657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 flipV="1">
            <a:off x="8301089" y="2326780"/>
            <a:ext cx="256032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301081" y="2326778"/>
            <a:ext cx="0" cy="5486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0852788" y="2338808"/>
            <a:ext cx="0" cy="5486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729165" y="3605682"/>
            <a:ext cx="2536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3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R</a:t>
            </a:r>
            <a:r>
              <a:rPr lang="en-US" dirty="0">
                <a:sym typeface="Wingdings"/>
              </a:rPr>
              <a:t>L </a:t>
            </a:r>
            <a:r>
              <a:rPr lang="en-US" dirty="0"/>
              <a:t>shunt, OSA, pulmonary disease</a:t>
            </a:r>
          </a:p>
          <a:p>
            <a:pPr marL="285750" lvl="3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CO poisoning / smoking (</a:t>
            </a:r>
            <a:r>
              <a:rPr lang="en-US" dirty="0" err="1"/>
              <a:t>CarboxyHb</a:t>
            </a:r>
            <a:r>
              <a:rPr lang="en-US" dirty="0"/>
              <a:t>)</a:t>
            </a:r>
          </a:p>
          <a:p>
            <a:pPr marL="285750" lvl="3" indent="-28575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Renovascular</a:t>
            </a:r>
            <a:r>
              <a:rPr lang="en-US" dirty="0"/>
              <a:t> disease</a:t>
            </a:r>
          </a:p>
          <a:p>
            <a:pPr marL="285750" lvl="3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Drugs (NO), Toxins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230820" y="4653784"/>
            <a:ext cx="1724521" cy="58481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Acquired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456996" y="4653785"/>
            <a:ext cx="2595207" cy="58481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Congenital (Altered O2 sensing, HIF mutations)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4849056" y="3948304"/>
            <a:ext cx="0" cy="3657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3559078" y="4338542"/>
            <a:ext cx="256032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559070" y="4338540"/>
            <a:ext cx="0" cy="2743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6110777" y="4350570"/>
            <a:ext cx="0" cy="2743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366629" y="5243451"/>
            <a:ext cx="39380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Hydronephrosis</a:t>
            </a:r>
            <a:r>
              <a:rPr lang="en-US" dirty="0"/>
              <a:t> / Renal Cysts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Epo</a:t>
            </a:r>
            <a:r>
              <a:rPr lang="en-US" dirty="0"/>
              <a:t>-secreting Tumor (e.g. renal, adrenal, </a:t>
            </a:r>
            <a:r>
              <a:rPr lang="en-US" dirty="0" err="1"/>
              <a:t>hepaticposterior</a:t>
            </a:r>
            <a:r>
              <a:rPr lang="en-US" dirty="0"/>
              <a:t> fossa)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Performance-enhancing drugs (exogenous </a:t>
            </a:r>
            <a:r>
              <a:rPr lang="en-US" dirty="0" err="1"/>
              <a:t>Epo</a:t>
            </a:r>
            <a:r>
              <a:rPr lang="en-US" dirty="0"/>
              <a:t>, anabolic steroids)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899250" y="5297130"/>
            <a:ext cx="31529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Chuvash polycythemia (homozygous C958T in VHL)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PHD2 </a:t>
            </a:r>
            <a:r>
              <a:rPr lang="en-US" dirty="0" err="1"/>
              <a:t>erythrocytosis</a:t>
            </a:r>
            <a:r>
              <a:rPr lang="en-US" dirty="0"/>
              <a:t> (AD)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HIF2</a:t>
            </a:r>
            <a:r>
              <a:rPr lang="el-GR" dirty="0">
                <a:latin typeface="Franklin Gothic Book" panose="020B0503020102020204" pitchFamily="34" charset="0"/>
              </a:rPr>
              <a:t>α</a:t>
            </a:r>
            <a:r>
              <a:rPr lang="en-US" dirty="0"/>
              <a:t> </a:t>
            </a:r>
            <a:r>
              <a:rPr lang="en-US" dirty="0" err="1"/>
              <a:t>erythrocytosis</a:t>
            </a:r>
            <a:r>
              <a:rPr lang="en-US" dirty="0"/>
              <a:t> (AD, </a:t>
            </a:r>
            <a:r>
              <a:rPr lang="en-US" dirty="0" err="1"/>
              <a:t>pulm</a:t>
            </a:r>
            <a:r>
              <a:rPr lang="en-US" dirty="0"/>
              <a:t> HTN)</a:t>
            </a:r>
          </a:p>
        </p:txBody>
      </p:sp>
    </p:spTree>
    <p:extLst>
      <p:ext uri="{BB962C8B-B14F-4D97-AF65-F5344CB8AC3E}">
        <p14:creationId xmlns:p14="http://schemas.microsoft.com/office/powerpoint/2010/main" val="148147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" grpId="0" animBg="1"/>
      <p:bldP spid="50" grpId="0"/>
      <p:bldP spid="58" grpId="0"/>
      <p:bldP spid="5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n-US" altLang="en-US" dirty="0" err="1"/>
              <a:t>Erythrocytosis</a:t>
            </a:r>
            <a:r>
              <a:rPr lang="en-US" altLang="en-US" dirty="0"/>
              <a:t> (polycythemia) - Evaluation</a:t>
            </a:r>
          </a:p>
        </p:txBody>
      </p:sp>
      <p:sp>
        <p:nvSpPr>
          <p:cNvPr id="24064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History (including family history) and physical examination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Careful examination of CBC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Measurement of oxygen saturation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Serum erythropoietin level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O</a:t>
            </a:r>
            <a:r>
              <a:rPr lang="en-US" altLang="en-US" sz="3200" baseline="-25000" dirty="0"/>
              <a:t>2</a:t>
            </a:r>
            <a:r>
              <a:rPr lang="en-US" altLang="en-US" sz="3200" dirty="0"/>
              <a:t>-hemoglobin dissociation curve (p50)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Imaging studies (renal, posterior fossa)</a:t>
            </a:r>
          </a:p>
        </p:txBody>
      </p:sp>
    </p:spTree>
    <p:extLst>
      <p:ext uri="{BB962C8B-B14F-4D97-AF65-F5344CB8AC3E}">
        <p14:creationId xmlns:p14="http://schemas.microsoft.com/office/powerpoint/2010/main" val="2074882435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n-US" altLang="en-US" dirty="0" err="1"/>
              <a:t>Erythrocytosis</a:t>
            </a:r>
            <a:r>
              <a:rPr lang="en-US" altLang="en-US" dirty="0"/>
              <a:t> (polycythemia) - Management</a:t>
            </a:r>
          </a:p>
        </p:txBody>
      </p:sp>
      <p:sp>
        <p:nvSpPr>
          <p:cNvPr id="24064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Largely dependent on underlying etiology / primary disorder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Therapeutic phlebotomy indicated for non-specific signs and symptoms of </a:t>
            </a:r>
            <a:r>
              <a:rPr lang="en-US" altLang="en-US" sz="3200" dirty="0" err="1"/>
              <a:t>hyperviscosity</a:t>
            </a:r>
            <a:endParaRPr lang="en-US" altLang="en-US" sz="3200" dirty="0"/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Plethora, fatigue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US" altLang="en-US" sz="3200" dirty="0"/>
              <a:t>Thrombosis risk</a:t>
            </a:r>
          </a:p>
        </p:txBody>
      </p:sp>
      <p:sp>
        <p:nvSpPr>
          <p:cNvPr id="240644" name="TextBox 4"/>
          <p:cNvSpPr txBox="1">
            <a:spLocks noChangeArrowheads="1"/>
          </p:cNvSpPr>
          <p:nvPr/>
        </p:nvSpPr>
        <p:spPr bwMode="auto">
          <a:xfrm>
            <a:off x="5561013" y="6478589"/>
            <a:ext cx="4203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FB8283-783D-4AF4-8611-CD4054FE8A4D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82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85448387"/>
      </p:ext>
    </p:extLst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your attention - Best of luck!</a:t>
            </a:r>
          </a:p>
        </p:txBody>
      </p:sp>
      <p:sp>
        <p:nvSpPr>
          <p:cNvPr id="4" name="Subtitle 5">
            <a:extLst>
              <a:ext uri="{FF2B5EF4-FFF2-40B4-BE49-F238E27FC236}">
                <a16:creationId xmlns:a16="http://schemas.microsoft.com/office/drawing/2014/main" id="{0F9CE8FB-1AC9-46C5-9870-402ABEE86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3600" b="1" dirty="0"/>
              <a:t>Jacquelyn M. Powers, MD, MS</a:t>
            </a:r>
            <a:br>
              <a:rPr lang="en-US" sz="3600" b="1" dirty="0"/>
            </a:br>
            <a:r>
              <a:rPr lang="en-US" sz="2000" dirty="0"/>
              <a:t>Assistant Professor of Pediatrics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/>
              <a:t>Team Lead, General Hematology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/>
              <a:t>Director, Iron Disorders &amp; Nutritional Anemias Program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/>
              <a:t>Director, Young Women’s Bleeding Disorders Program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("/>
              <a:defRPr/>
            </a:pPr>
            <a:r>
              <a:rPr lang="en-US" sz="2000" dirty="0">
                <a:ea typeface="Times New Roman"/>
                <a:cs typeface="Times New Roman"/>
              </a:rPr>
              <a:t>    832-824-7330</a:t>
            </a:r>
            <a:endParaRPr lang="en-US" dirty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:"/>
              <a:defRPr/>
            </a:pPr>
            <a:r>
              <a:rPr lang="en-US" sz="2000" dirty="0">
                <a:ea typeface="Times New Roman"/>
                <a:cs typeface="Times New Roman"/>
              </a:rPr>
              <a:t>    jmpowers@txch.org</a:t>
            </a:r>
          </a:p>
        </p:txBody>
      </p:sp>
      <p:sp>
        <p:nvSpPr>
          <p:cNvPr id="243716" name="TextBox 8"/>
          <p:cNvSpPr txBox="1">
            <a:spLocks noChangeArrowheads="1"/>
          </p:cNvSpPr>
          <p:nvPr/>
        </p:nvSpPr>
        <p:spPr bwMode="auto">
          <a:xfrm>
            <a:off x="5545138" y="6464301"/>
            <a:ext cx="4203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652AB3-E6E4-49E2-BE19-D95824CDCF4B}" type="slidenum">
              <a:rPr lang="en-US" altLang="en-US" sz="1200"/>
              <a:pPr>
                <a:spcBef>
                  <a:spcPct val="0"/>
                </a:spcBef>
                <a:buFontTx/>
                <a:buNone/>
              </a:pPr>
              <a:t>83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064970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 panose="020B0604020202020204" pitchFamily="34" charset="0"/>
              </a:rPr>
              <a:t>Approach to Anemia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829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47A3F76-3471-44BE-8E97-3BC6E3AC1453}"/>
</file>

<file path=customXml/itemProps2.xml><?xml version="1.0" encoding="utf-8"?>
<ds:datastoreItem xmlns:ds="http://schemas.openxmlformats.org/officeDocument/2006/customXml" ds:itemID="{23E3D702-FA18-4595-BFE8-A2E9AF06AFE4}"/>
</file>

<file path=customXml/itemProps3.xml><?xml version="1.0" encoding="utf-8"?>
<ds:datastoreItem xmlns:ds="http://schemas.openxmlformats.org/officeDocument/2006/customXml" ds:itemID="{A14A7FA1-26BD-428F-81EE-EB782CE1B1B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2944</TotalTime>
  <Words>6172</Words>
  <Application>Microsoft Office PowerPoint</Application>
  <PresentationFormat>Widescreen</PresentationFormat>
  <Paragraphs>1164</Paragraphs>
  <Slides>83</Slides>
  <Notes>54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3" baseType="lpstr">
      <vt:lpstr>Arial</vt:lpstr>
      <vt:lpstr>Calibri</vt:lpstr>
      <vt:lpstr>Calibri Light</vt:lpstr>
      <vt:lpstr>Franklin Gothic Book</vt:lpstr>
      <vt:lpstr>Symbol</vt:lpstr>
      <vt:lpstr>Times</vt:lpstr>
      <vt:lpstr>Times New Roman</vt:lpstr>
      <vt:lpstr>Wingdings</vt:lpstr>
      <vt:lpstr>Office Theme</vt:lpstr>
      <vt:lpstr>Image</vt:lpstr>
      <vt:lpstr>Nutritional Anemias</vt:lpstr>
      <vt:lpstr>As applicable, this talk will follow the topical structure suggested by the ABP:</vt:lpstr>
      <vt:lpstr>ABP Domains covered in this talk</vt:lpstr>
      <vt:lpstr>The erythron</vt:lpstr>
      <vt:lpstr>Fetal erythropoiesis</vt:lpstr>
      <vt:lpstr>Erythropoiesis after birth &amp; physiologic nadir</vt:lpstr>
      <vt:lpstr>Red cell morphology</vt:lpstr>
      <vt:lpstr>PowerPoint Presentation</vt:lpstr>
      <vt:lpstr>Approach to Anemia</vt:lpstr>
      <vt:lpstr>Definition of Anemia</vt:lpstr>
      <vt:lpstr>Approach to Anemia</vt:lpstr>
      <vt:lpstr>PowerPoint Presentation</vt:lpstr>
      <vt:lpstr>Iron Disorders</vt:lpstr>
      <vt:lpstr>Iron homeostasis</vt:lpstr>
      <vt:lpstr>Maternal-placental transfer of iron in pregnancy</vt:lpstr>
      <vt:lpstr>Iron distribution in body</vt:lpstr>
      <vt:lpstr>Iron recycling via macrophages</vt:lpstr>
      <vt:lpstr>Absorption of iron occurs in duodenum </vt:lpstr>
      <vt:lpstr>Hepcidin regulates iron absorption</vt:lpstr>
      <vt:lpstr>Iron balance is a paradox</vt:lpstr>
      <vt:lpstr>Few mechanisms for iron imbalance to occur</vt:lpstr>
      <vt:lpstr>Iron deficiency anemia</vt:lpstr>
      <vt:lpstr>Iron deficiency anemia – Risk factors</vt:lpstr>
      <vt:lpstr>Pica: compulsive eating of non-food items</vt:lpstr>
      <vt:lpstr>Laboratory values consistent with IDA</vt:lpstr>
      <vt:lpstr>Iron deficiency anemia – Peripheral smear</vt:lpstr>
      <vt:lpstr>Reasons for “persistent” IDA</vt:lpstr>
      <vt:lpstr>Iron deficiency anemia – Correct etiology</vt:lpstr>
      <vt:lpstr>Iron deficiency anemia - Oral iron is standard of care</vt:lpstr>
      <vt:lpstr>Iron Refractory Iron Deficiency Anemia (IRIDA)</vt:lpstr>
      <vt:lpstr>Hepcidin regulates iron absorption</vt:lpstr>
      <vt:lpstr>Oral Iron Challenge Test</vt:lpstr>
      <vt:lpstr>Indications for intravenous iron therapy</vt:lpstr>
      <vt:lpstr>Intravenous iron preparations</vt:lpstr>
      <vt:lpstr>Anemia of inflammation (Iron-restricted erythropoiesis) </vt:lpstr>
      <vt:lpstr>Anemia of inflammation</vt:lpstr>
      <vt:lpstr>Regulation of iron absorption by hepcidin</vt:lpstr>
      <vt:lpstr>Hepcidin regulates iron export</vt:lpstr>
      <vt:lpstr>Anemia of inflammation: Diagnosis &amp; management</vt:lpstr>
      <vt:lpstr>Differential diagnosis for microcytic anemia</vt:lpstr>
      <vt:lpstr>Differential diagnosis for normocytic anemia</vt:lpstr>
      <vt:lpstr>Iron overload</vt:lpstr>
      <vt:lpstr>Iron overload / Iron excess states</vt:lpstr>
      <vt:lpstr>Hemochromatosis  Increased iron absorption</vt:lpstr>
      <vt:lpstr>Iron absorption in Hereditary Hemochromatosis</vt:lpstr>
      <vt:lpstr>Iron overload – Pathophysiology </vt:lpstr>
      <vt:lpstr>Clinical manifestations of iron overload</vt:lpstr>
      <vt:lpstr>Hereditary hemochromatosis</vt:lpstr>
      <vt:lpstr>Hereditary hemochromatosis due to HFE mutation</vt:lpstr>
      <vt:lpstr>Hereditary hemochromatosis - Diagnosis</vt:lpstr>
      <vt:lpstr>Transfusion-related iron overload</vt:lpstr>
      <vt:lpstr>Transfusion-related iron overload - Diagnosis</vt:lpstr>
      <vt:lpstr>Iron overload: Management</vt:lpstr>
      <vt:lpstr>Megaloblastic Anemia</vt:lpstr>
      <vt:lpstr>Megaloblastic Anemia</vt:lpstr>
      <vt:lpstr>Vitamin B12 and folate physiology</vt:lpstr>
      <vt:lpstr>Anemia due to vitamin B12 or folate deficiency</vt:lpstr>
      <vt:lpstr>Megaloblastic bone marrow</vt:lpstr>
      <vt:lpstr>Megaloblastic anemia – Ineffective erythropoiesis</vt:lpstr>
      <vt:lpstr>Megaloblastic anemia – Peripheral smear</vt:lpstr>
      <vt:lpstr>Differential diagnosis - Macrocytosis</vt:lpstr>
      <vt:lpstr>Megaloblastic anemia – Clinical findings</vt:lpstr>
      <vt:lpstr>Vitamin B12 &amp; folate – Laboratory findings</vt:lpstr>
      <vt:lpstr>Vitamin B12 &amp; folate deficiency: Laboratory findings</vt:lpstr>
      <vt:lpstr>Vitamin B12 &amp; folate deficiency - Etiologies</vt:lpstr>
      <vt:lpstr>Vitamin B12 (cobalamin) deficiency</vt:lpstr>
      <vt:lpstr>Vitamin B12 deficiency - Pernicious anemia</vt:lpstr>
      <vt:lpstr>Vitamin B12 deficiency – Autosomal recessive forms</vt:lpstr>
      <vt:lpstr>Folate deficiency</vt:lpstr>
      <vt:lpstr>Megaloblastic anemia – Additional causes</vt:lpstr>
      <vt:lpstr>Megaloblastic anemia – Response to therapy</vt:lpstr>
      <vt:lpstr>Erythrocytosis</vt:lpstr>
      <vt:lpstr>Erythrocytosis</vt:lpstr>
      <vt:lpstr>Erythrocytosis (polycythemia) = Increased RBC mass</vt:lpstr>
      <vt:lpstr>Oxygen Sensing and RBC mass</vt:lpstr>
      <vt:lpstr>Hemoglobin oxygen binding</vt:lpstr>
      <vt:lpstr>Oxyhemoglobin dissociation curve</vt:lpstr>
      <vt:lpstr>Measure of oxygen affinity (P50)</vt:lpstr>
      <vt:lpstr>Neonatal erythrocytosis (Hct &gt;65%)</vt:lpstr>
      <vt:lpstr>PowerPoint Presentation</vt:lpstr>
      <vt:lpstr>Erythrocytosis (polycythemia) - Evaluation</vt:lpstr>
      <vt:lpstr>Erythrocytosis (polycythemia) - Management</vt:lpstr>
      <vt:lpstr>Thank you for your attention - Best of luck!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186</cp:revision>
  <cp:lastPrinted>2020-10-14T22:25:51Z</cp:lastPrinted>
  <dcterms:created xsi:type="dcterms:W3CDTF">2020-10-02T16:01:30Z</dcterms:created>
  <dcterms:modified xsi:type="dcterms:W3CDTF">2020-12-16T18:18:26Z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