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1"/>
  </p:notesMasterIdLst>
  <p:sldIdLst>
    <p:sldId id="256" r:id="rId2"/>
    <p:sldId id="270" r:id="rId3"/>
    <p:sldId id="257" r:id="rId4"/>
    <p:sldId id="258" r:id="rId5"/>
    <p:sldId id="267" r:id="rId6"/>
    <p:sldId id="263" r:id="rId7"/>
    <p:sldId id="271" r:id="rId8"/>
    <p:sldId id="272" r:id="rId9"/>
    <p:sldId id="274" r:id="rId10"/>
    <p:sldId id="273" r:id="rId11"/>
    <p:sldId id="275" r:id="rId12"/>
    <p:sldId id="296" r:id="rId13"/>
    <p:sldId id="298" r:id="rId14"/>
    <p:sldId id="295" r:id="rId15"/>
    <p:sldId id="297" r:id="rId16"/>
    <p:sldId id="299" r:id="rId17"/>
    <p:sldId id="300" r:id="rId18"/>
    <p:sldId id="302" r:id="rId19"/>
    <p:sldId id="487" r:id="rId20"/>
    <p:sldId id="303" r:id="rId21"/>
    <p:sldId id="264" r:id="rId22"/>
    <p:sldId id="304" r:id="rId23"/>
    <p:sldId id="269" r:id="rId24"/>
    <p:sldId id="268" r:id="rId25"/>
    <p:sldId id="265" r:id="rId26"/>
    <p:sldId id="305" r:id="rId27"/>
    <p:sldId id="306" r:id="rId28"/>
    <p:sldId id="266" r:id="rId29"/>
    <p:sldId id="307" r:id="rId30"/>
    <p:sldId id="308" r:id="rId31"/>
    <p:sldId id="429" r:id="rId32"/>
    <p:sldId id="313" r:id="rId33"/>
    <p:sldId id="309" r:id="rId34"/>
    <p:sldId id="358" r:id="rId35"/>
    <p:sldId id="310" r:id="rId36"/>
    <p:sldId id="311" r:id="rId37"/>
    <p:sldId id="399" r:id="rId38"/>
    <p:sldId id="393" r:id="rId39"/>
    <p:sldId id="312" r:id="rId40"/>
    <p:sldId id="381" r:id="rId41"/>
    <p:sldId id="376" r:id="rId42"/>
    <p:sldId id="421" r:id="rId43"/>
    <p:sldId id="385" r:id="rId44"/>
    <p:sldId id="464" r:id="rId45"/>
    <p:sldId id="475" r:id="rId46"/>
    <p:sldId id="351" r:id="rId47"/>
    <p:sldId id="294" r:id="rId48"/>
    <p:sldId id="441" r:id="rId49"/>
    <p:sldId id="389" r:id="rId50"/>
    <p:sldId id="380" r:id="rId51"/>
    <p:sldId id="481" r:id="rId52"/>
    <p:sldId id="392" r:id="rId53"/>
    <p:sldId id="387" r:id="rId54"/>
    <p:sldId id="447" r:id="rId55"/>
    <p:sldId id="482" r:id="rId56"/>
    <p:sldId id="483" r:id="rId57"/>
    <p:sldId id="386" r:id="rId58"/>
    <p:sldId id="368" r:id="rId59"/>
    <p:sldId id="426" r:id="rId60"/>
    <p:sldId id="412" r:id="rId61"/>
    <p:sldId id="415" r:id="rId62"/>
    <p:sldId id="416" r:id="rId63"/>
    <p:sldId id="484" r:id="rId64"/>
    <p:sldId id="485" r:id="rId65"/>
    <p:sldId id="486" r:id="rId66"/>
    <p:sldId id="488" r:id="rId67"/>
    <p:sldId id="512" r:id="rId68"/>
    <p:sldId id="490" r:id="rId69"/>
    <p:sldId id="491" r:id="rId70"/>
    <p:sldId id="492" r:id="rId71"/>
    <p:sldId id="493" r:id="rId72"/>
    <p:sldId id="494" r:id="rId73"/>
    <p:sldId id="495" r:id="rId74"/>
    <p:sldId id="496" r:id="rId75"/>
    <p:sldId id="497" r:id="rId76"/>
    <p:sldId id="498" r:id="rId77"/>
    <p:sldId id="499" r:id="rId78"/>
    <p:sldId id="500" r:id="rId79"/>
    <p:sldId id="501" r:id="rId80"/>
    <p:sldId id="502" r:id="rId81"/>
    <p:sldId id="503" r:id="rId82"/>
    <p:sldId id="564" r:id="rId83"/>
    <p:sldId id="565" r:id="rId84"/>
    <p:sldId id="506" r:id="rId85"/>
    <p:sldId id="507" r:id="rId86"/>
    <p:sldId id="508" r:id="rId87"/>
    <p:sldId id="509" r:id="rId88"/>
    <p:sldId id="510" r:id="rId89"/>
    <p:sldId id="511" r:id="rId9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4F2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355"/>
    <p:restoredTop sz="94667"/>
  </p:normalViewPr>
  <p:slideViewPr>
    <p:cSldViewPr snapToGrid="0" snapToObjects="1">
      <p:cViewPr varScale="1">
        <p:scale>
          <a:sx n="109" d="100"/>
          <a:sy n="109" d="100"/>
        </p:scale>
        <p:origin x="13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9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customXml" Target="../customXml/item2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viewProps" Target="viewProps.xml"/><Relationship Id="rId98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A4D4E-EAE7-7E49-BEFC-A32F020685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4518DB-7365-D241-AEC3-569855C98F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818220-48CA-6844-9D09-AF8B1B42C2D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432EDA-EF5A-BC41-B70B-227EA61C0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465F36-AD7C-8D46-BB53-CD0925CD1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02F8-F876-4046-BCCD-4C47047B4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3351-D7EC-A044-BCFE-3DCAF74C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979DDF-C658-664E-ADA9-A03C6D4B7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A5561F8D-311B-274A-8FCB-4A38B7FAE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F122C8C-4EAE-E748-B788-A37E83D8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61C37DFA-1E32-C441-ABEA-270C2CE48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079908-6EEB-EC4D-AA32-9F5FFB52793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>
            <a:extLst>
              <a:ext uri="{FF2B5EF4-FFF2-40B4-BE49-F238E27FC236}">
                <a16:creationId xmlns:a16="http://schemas.microsoft.com/office/drawing/2014/main" id="{7E172BBE-4ED5-1B48-A92B-FE125F4197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591D5852-55EC-784D-AFAC-56D169749F8D}" type="slidenum">
              <a:rPr lang="en-US" altLang="en-US" sz="1200">
                <a:solidFill>
                  <a:schemeClr val="tx1"/>
                </a:solidFill>
              </a:rPr>
              <a:pPr/>
              <a:t>41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95813B59-2E81-FD41-8EBE-A28F9FAD01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4">
            <a:extLst>
              <a:ext uri="{FF2B5EF4-FFF2-40B4-BE49-F238E27FC236}">
                <a16:creationId xmlns:a16="http://schemas.microsoft.com/office/drawing/2014/main" id="{81D85F34-C0C1-BA48-864F-F3BCDFF5A32A}"/>
              </a:ext>
            </a:extLst>
          </p:cNvPr>
          <p:cNvSpPr>
            <a:spLocks noGrp="1"/>
          </p:cNvSpPr>
          <p:nvPr/>
        </p:nvSpPr>
        <p:spPr bwMode="auto">
          <a:xfrm>
            <a:off x="228600" y="2514600"/>
            <a:ext cx="64008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30000"/>
              </a:spcBef>
            </a:pPr>
            <a:endParaRPr lang="en-US" altLang="en-US" sz="1400">
              <a:solidFill>
                <a:schemeClr val="tx1"/>
              </a:solidFill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38362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>
            <a:extLst>
              <a:ext uri="{FF2B5EF4-FFF2-40B4-BE49-F238E27FC236}">
                <a16:creationId xmlns:a16="http://schemas.microsoft.com/office/drawing/2014/main" id="{2010D51B-81F0-A84C-B187-CD6FC31F4A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03F4FAFB-EBAC-3C4D-AACA-136A28B8DFAF}" type="slidenum">
              <a:rPr lang="en-US" altLang="en-US" sz="1200">
                <a:solidFill>
                  <a:schemeClr val="tx1"/>
                </a:solidFill>
              </a:rPr>
              <a:pPr/>
              <a:t>42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A10563D8-D1F8-3B48-A8EF-0162CAD2DD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4">
            <a:extLst>
              <a:ext uri="{FF2B5EF4-FFF2-40B4-BE49-F238E27FC236}">
                <a16:creationId xmlns:a16="http://schemas.microsoft.com/office/drawing/2014/main" id="{20321914-1CE3-9B4C-BB05-677AA20E81FC}"/>
              </a:ext>
            </a:extLst>
          </p:cNvPr>
          <p:cNvSpPr>
            <a:spLocks noGrp="1"/>
          </p:cNvSpPr>
          <p:nvPr/>
        </p:nvSpPr>
        <p:spPr bwMode="auto">
          <a:xfrm>
            <a:off x="228600" y="2514600"/>
            <a:ext cx="64008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30000"/>
              </a:spcBef>
            </a:pPr>
            <a:endParaRPr lang="en-US" altLang="en-US" sz="1400">
              <a:solidFill>
                <a:schemeClr val="tx1"/>
              </a:solidFill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82154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>
            <a:extLst>
              <a:ext uri="{FF2B5EF4-FFF2-40B4-BE49-F238E27FC236}">
                <a16:creationId xmlns:a16="http://schemas.microsoft.com/office/drawing/2014/main" id="{612C0286-138F-1742-88B1-E011516093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ECF43BB4-9C86-C74F-B0FE-1C6A04A171C9}" type="slidenum">
              <a:rPr lang="en-US" altLang="en-US" sz="1200">
                <a:solidFill>
                  <a:schemeClr val="tx1"/>
                </a:solidFill>
              </a:rPr>
              <a:pPr/>
              <a:t>43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66562" name="Rectangle 2">
            <a:extLst>
              <a:ext uri="{FF2B5EF4-FFF2-40B4-BE49-F238E27FC236}">
                <a16:creationId xmlns:a16="http://schemas.microsoft.com/office/drawing/2014/main" id="{CD13A90D-BE5D-2944-8428-C8440244F7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360F124E-6B4E-8242-A8C6-716E9E9DC8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14145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>
            <a:extLst>
              <a:ext uri="{FF2B5EF4-FFF2-40B4-BE49-F238E27FC236}">
                <a16:creationId xmlns:a16="http://schemas.microsoft.com/office/drawing/2014/main" id="{2FB7D785-D687-3D4F-A4AB-419544870B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7628B54B-BEE2-E94C-8931-AB8B9C8E7700}" type="slidenum">
              <a:rPr lang="en-US" altLang="en-US" sz="1200">
                <a:solidFill>
                  <a:schemeClr val="tx1"/>
                </a:solidFill>
              </a:rPr>
              <a:pPr/>
              <a:t>44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76802" name="Rectangle 2">
            <a:extLst>
              <a:ext uri="{FF2B5EF4-FFF2-40B4-BE49-F238E27FC236}">
                <a16:creationId xmlns:a16="http://schemas.microsoft.com/office/drawing/2014/main" id="{A23A41F2-305F-384B-93C6-EB10046BF6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3" name="Notes Placeholder 4">
            <a:extLst>
              <a:ext uri="{FF2B5EF4-FFF2-40B4-BE49-F238E27FC236}">
                <a16:creationId xmlns:a16="http://schemas.microsoft.com/office/drawing/2014/main" id="{9B0358C2-5445-6E49-B8AA-C7F3F269222D}"/>
              </a:ext>
            </a:extLst>
          </p:cNvPr>
          <p:cNvSpPr>
            <a:spLocks noGrp="1"/>
          </p:cNvSpPr>
          <p:nvPr/>
        </p:nvSpPr>
        <p:spPr bwMode="auto">
          <a:xfrm>
            <a:off x="228600" y="2514600"/>
            <a:ext cx="64008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30000"/>
              </a:spcBef>
            </a:pPr>
            <a:endParaRPr lang="en-US" altLang="en-US" sz="1400">
              <a:solidFill>
                <a:schemeClr val="tx1"/>
              </a:solidFill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710827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Slide Image Placeholder 1">
            <a:extLst>
              <a:ext uri="{FF2B5EF4-FFF2-40B4-BE49-F238E27FC236}">
                <a16:creationId xmlns:a16="http://schemas.microsoft.com/office/drawing/2014/main" id="{134FF951-5D26-574F-9212-35C09BD5FE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8" name="Notes Placeholder 2">
            <a:extLst>
              <a:ext uri="{FF2B5EF4-FFF2-40B4-BE49-F238E27FC236}">
                <a16:creationId xmlns:a16="http://schemas.microsoft.com/office/drawing/2014/main" id="{7FDDEA29-85B9-5049-BE7E-77808E6A6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ヒラギノ角ゴ Pro W3" panose="020B0300000000000000" pitchFamily="34" charset="-128"/>
            </a:endParaRPr>
          </a:p>
        </p:txBody>
      </p:sp>
      <p:sp>
        <p:nvSpPr>
          <p:cNvPr id="86019" name="Slide Number Placeholder 3">
            <a:extLst>
              <a:ext uri="{FF2B5EF4-FFF2-40B4-BE49-F238E27FC236}">
                <a16:creationId xmlns:a16="http://schemas.microsoft.com/office/drawing/2014/main" id="{1275308B-830D-1147-88DD-17979C9351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C6EB88D-3A40-1B4A-8CBB-83669D1C710B}" type="slidenum">
              <a:rPr lang="en-US" altLang="en-US" sz="1200">
                <a:solidFill>
                  <a:schemeClr val="tx1"/>
                </a:solidFill>
              </a:rPr>
              <a:pPr/>
              <a:t>45</a:t>
            </a:fld>
            <a:endParaRPr lang="en-US" alt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1235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1.5 % is 57 out of 3,779 patients.</a:t>
            </a:r>
          </a:p>
          <a:p>
            <a:r>
              <a:rPr lang="en-US" dirty="0"/>
              <a:t>7% mortality rate in patients who develop renal dysfunction after 12 gm/m2 HDMTX</a:t>
            </a:r>
          </a:p>
          <a:p>
            <a:r>
              <a:rPr lang="en-US" dirty="0" err="1"/>
              <a:t>Hemodialysis</a:t>
            </a:r>
            <a:r>
              <a:rPr lang="en-US" dirty="0"/>
              <a:t>,</a:t>
            </a:r>
            <a:r>
              <a:rPr lang="en-US" baseline="0" dirty="0"/>
              <a:t> charcoal </a:t>
            </a:r>
            <a:r>
              <a:rPr lang="en-US" baseline="0" dirty="0" err="1"/>
              <a:t>hemofiltration</a:t>
            </a:r>
            <a:r>
              <a:rPr lang="en-US" baseline="0" dirty="0"/>
              <a:t> and charcoal </a:t>
            </a:r>
            <a:r>
              <a:rPr lang="en-US" baseline="0" dirty="0" err="1"/>
              <a:t>hemoperfusion</a:t>
            </a:r>
            <a:r>
              <a:rPr lang="en-US" baseline="0" dirty="0"/>
              <a:t>, peritoneal dialysis (ineffective)</a:t>
            </a:r>
            <a:endParaRPr lang="en-US" dirty="0"/>
          </a:p>
          <a:p>
            <a:r>
              <a:rPr lang="en-US" dirty="0"/>
              <a:t>One method of dialysis removes &lt;50% and there is usually rebound</a:t>
            </a:r>
          </a:p>
          <a:p>
            <a:r>
              <a:rPr lang="en-US" dirty="0"/>
              <a:t>Two methods of dialysis</a:t>
            </a:r>
            <a:r>
              <a:rPr lang="en-US" baseline="0" dirty="0"/>
              <a:t> can remove up to 75% but it takes up to 6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E340C8-3F32-1A40-94D3-912671B96631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8638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>
            <a:extLst>
              <a:ext uri="{FF2B5EF4-FFF2-40B4-BE49-F238E27FC236}">
                <a16:creationId xmlns:a16="http://schemas.microsoft.com/office/drawing/2014/main" id="{EF26611A-F7B2-7F40-B519-F37E0833F8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FDA277E4-857D-EA40-9635-EDF59AAAC5BB}" type="slidenum">
              <a:rPr lang="en-US" altLang="en-US" sz="1200">
                <a:solidFill>
                  <a:schemeClr val="tx1"/>
                </a:solidFill>
              </a:rPr>
              <a:pPr/>
              <a:t>48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72706" name="Rectangle 2">
            <a:extLst>
              <a:ext uri="{FF2B5EF4-FFF2-40B4-BE49-F238E27FC236}">
                <a16:creationId xmlns:a16="http://schemas.microsoft.com/office/drawing/2014/main" id="{3DF457FA-6311-7347-95C9-762FEEC617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72707" name="Notes Placeholder 4">
            <a:extLst>
              <a:ext uri="{FF2B5EF4-FFF2-40B4-BE49-F238E27FC236}">
                <a16:creationId xmlns:a16="http://schemas.microsoft.com/office/drawing/2014/main" id="{9D5ABFD5-27DA-5849-B5F5-F08851067121}"/>
              </a:ext>
            </a:extLst>
          </p:cNvPr>
          <p:cNvSpPr>
            <a:spLocks noGrp="1"/>
          </p:cNvSpPr>
          <p:nvPr/>
        </p:nvSpPr>
        <p:spPr bwMode="auto">
          <a:xfrm>
            <a:off x="228600" y="2514600"/>
            <a:ext cx="64008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30000"/>
              </a:spcBef>
            </a:pPr>
            <a:endParaRPr lang="en-US" altLang="en-US" sz="1400">
              <a:solidFill>
                <a:schemeClr val="tx1"/>
              </a:solidFill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08560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7">
            <a:extLst>
              <a:ext uri="{FF2B5EF4-FFF2-40B4-BE49-F238E27FC236}">
                <a16:creationId xmlns:a16="http://schemas.microsoft.com/office/drawing/2014/main" id="{E349BBD6-7726-7C41-9DB0-84B62A06BA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08F4CC13-A484-F94B-A651-7DDBA4042A0C}" type="slidenum">
              <a:rPr lang="en-US" altLang="en-US" sz="1200">
                <a:solidFill>
                  <a:schemeClr val="tx1"/>
                </a:solidFill>
              </a:rPr>
              <a:pPr/>
              <a:t>49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102402" name="Rectangle 2">
            <a:extLst>
              <a:ext uri="{FF2B5EF4-FFF2-40B4-BE49-F238E27FC236}">
                <a16:creationId xmlns:a16="http://schemas.microsoft.com/office/drawing/2014/main" id="{DDE96123-AD87-E842-89C9-3C737738D8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Notes Placeholder 4">
            <a:extLst>
              <a:ext uri="{FF2B5EF4-FFF2-40B4-BE49-F238E27FC236}">
                <a16:creationId xmlns:a16="http://schemas.microsoft.com/office/drawing/2014/main" id="{7D937CF5-E087-F141-8F4F-367E1D46DE07}"/>
              </a:ext>
            </a:extLst>
          </p:cNvPr>
          <p:cNvSpPr>
            <a:spLocks noGrp="1"/>
          </p:cNvSpPr>
          <p:nvPr/>
        </p:nvSpPr>
        <p:spPr bwMode="auto">
          <a:xfrm>
            <a:off x="228600" y="2514600"/>
            <a:ext cx="64008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30000"/>
              </a:spcBef>
            </a:pPr>
            <a:endParaRPr lang="en-US" altLang="en-US" sz="1400">
              <a:solidFill>
                <a:schemeClr val="tx1"/>
              </a:solidFill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141620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4464A2-8E2C-D547-A7D9-37ED31555433}" type="slidenum">
              <a:rPr lang="en-US"/>
              <a:pPr/>
              <a:t>50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Tx/>
              <a:buNone/>
            </a:pPr>
            <a:endParaRPr lang="en-US" dirty="0">
              <a:latin typeface="Times" pitchFamily="-106" charset="0"/>
              <a:ea typeface="ヒラギノ角ゴ Pro W3" pitchFamily="-106" charset="-128"/>
              <a:cs typeface="ヒラギノ角ゴ Pro W3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43708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C0E8F6-F0F2-FA49-80AE-EC1580661F8A}" type="slidenum">
              <a:rPr lang="en-US"/>
              <a:pPr/>
              <a:t>51</a:t>
            </a:fld>
            <a:endParaRPr 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" pitchFamily="-106" charset="0"/>
              <a:ea typeface="ヒラギノ角ゴ Pro W3" pitchFamily="-106" charset="-128"/>
              <a:cs typeface="ヒラギノ角ゴ Pro W3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8232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790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F37DDE-9564-3946-BEDE-770F015B2287}" type="slidenum">
              <a:rPr lang="en-US"/>
              <a:pPr/>
              <a:t>52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" pitchFamily="-106" charset="0"/>
              <a:ea typeface="ヒラギノ角ゴ Pro W3" pitchFamily="-106" charset="-128"/>
              <a:cs typeface="ヒラギノ角ゴ Pro W3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24990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4D4C1E-76F5-464A-8752-9953C9D04748}" type="slidenum">
              <a:rPr lang="en-US"/>
              <a:pPr/>
              <a:t>53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dirty="0">
              <a:latin typeface="Times" pitchFamily="-106" charset="0"/>
              <a:ea typeface="ヒラギノ角ゴ Pro W3" pitchFamily="-106" charset="-128"/>
              <a:cs typeface="ヒラギノ角ゴ Pro W3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50137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4E3F5D91-1A65-AC4C-9637-8A1633F433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9pPr>
          </a:lstStyle>
          <a:p>
            <a:fld id="{B1CF86A6-3B88-0C44-B41C-89A28540E720}" type="slidenum">
              <a:rPr lang="en-US" altLang="en-US" sz="1200">
                <a:solidFill>
                  <a:schemeClr val="tx1"/>
                </a:solidFill>
                <a:latin typeface="Times" pitchFamily="2" charset="0"/>
              </a:rPr>
              <a:pPr/>
              <a:t>55</a:t>
            </a:fld>
            <a:endParaRPr lang="en-US" altLang="en-US" sz="1200">
              <a:solidFill>
                <a:schemeClr val="tx1"/>
              </a:solidFill>
              <a:latin typeface="Times" pitchFamily="2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14603CC1-0CA0-CC49-8775-AAD33031EA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7D45A24F-BEE1-E342-A634-9ABDDB2F5A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261064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C64EA7DB-21B5-F143-BD08-6F033C75C0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9pPr>
          </a:lstStyle>
          <a:p>
            <a:fld id="{B527A5ED-EEFE-034D-8A15-192720E7A305}" type="slidenum">
              <a:rPr lang="en-US" altLang="en-US" sz="1200">
                <a:solidFill>
                  <a:schemeClr val="tx1"/>
                </a:solidFill>
                <a:latin typeface="Times" pitchFamily="2" charset="0"/>
              </a:rPr>
              <a:pPr/>
              <a:t>56</a:t>
            </a:fld>
            <a:endParaRPr lang="en-US" altLang="en-US" sz="1200">
              <a:solidFill>
                <a:schemeClr val="tx1"/>
              </a:solidFill>
              <a:latin typeface="Times" pitchFamily="2" charset="0"/>
            </a:endParaRPr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BB649956-4ED1-E147-B68C-7C7AD55490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DDB3CF5E-D8CA-F145-8ED1-6CC083B182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30776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>
            <a:extLst>
              <a:ext uri="{FF2B5EF4-FFF2-40B4-BE49-F238E27FC236}">
                <a16:creationId xmlns:a16="http://schemas.microsoft.com/office/drawing/2014/main" id="{F24E1EC9-47B1-9647-B1EF-A921CF190F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9pPr>
          </a:lstStyle>
          <a:p>
            <a:fld id="{0FAE8890-ED60-B14F-8318-2493F3725F04}" type="slidenum">
              <a:rPr lang="en-US" altLang="en-US" sz="1200">
                <a:solidFill>
                  <a:schemeClr val="tx1"/>
                </a:solidFill>
                <a:latin typeface="Times" pitchFamily="2" charset="0"/>
              </a:rPr>
              <a:pPr/>
              <a:t>57</a:t>
            </a:fld>
            <a:endParaRPr lang="en-US" altLang="en-US" sz="1200">
              <a:solidFill>
                <a:schemeClr val="tx1"/>
              </a:solidFill>
              <a:latin typeface="Times" pitchFamily="2" charset="0"/>
            </a:endParaRPr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54C245BA-045E-BA4A-9F23-DDA57D9F28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B808135C-7BC5-FB47-94B0-25C5204E2D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" pitchFamily="2" charset="0"/>
                <a:ea typeface="ＭＳ Ｐゴシック" panose="020B0600070205080204" pitchFamily="34" charset="-128"/>
              </a:rPr>
              <a:t>Overview of toxicity</a:t>
            </a:r>
          </a:p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  <a:p>
            <a:r>
              <a:rPr lang="en-US" altLang="en-US">
                <a:latin typeface="Times" pitchFamily="2" charset="0"/>
                <a:ea typeface="ＭＳ Ｐゴシック" panose="020B0600070205080204" pitchFamily="34" charset="-128"/>
              </a:rPr>
              <a:t>Neuropathy is associated with all these agents</a:t>
            </a:r>
          </a:p>
        </p:txBody>
      </p:sp>
    </p:spTree>
    <p:extLst>
      <p:ext uri="{BB962C8B-B14F-4D97-AF65-F5344CB8AC3E}">
        <p14:creationId xmlns:p14="http://schemas.microsoft.com/office/powerpoint/2010/main" val="35850905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>
            <a:extLst>
              <a:ext uri="{FF2B5EF4-FFF2-40B4-BE49-F238E27FC236}">
                <a16:creationId xmlns:a16="http://schemas.microsoft.com/office/drawing/2014/main" id="{FA42C0D0-04AC-874C-9A31-1DA01B7389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9pPr>
          </a:lstStyle>
          <a:p>
            <a:fld id="{9B673FF5-3C5D-444A-A2C1-33884096B57A}" type="slidenum">
              <a:rPr lang="en-US" altLang="en-US" sz="1200">
                <a:solidFill>
                  <a:schemeClr val="tx1"/>
                </a:solidFill>
                <a:latin typeface="Times" pitchFamily="2" charset="0"/>
              </a:rPr>
              <a:pPr/>
              <a:t>58</a:t>
            </a:fld>
            <a:endParaRPr lang="en-US" altLang="en-US" sz="1200">
              <a:solidFill>
                <a:schemeClr val="tx1"/>
              </a:solidFill>
              <a:latin typeface="Times" pitchFamily="2" charset="0"/>
            </a:endParaRPr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0D70635B-526C-5942-B327-9A4D467864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C18B7CD0-C8B9-A840-9E02-97C3358B0C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12195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>
            <a:extLst>
              <a:ext uri="{FF2B5EF4-FFF2-40B4-BE49-F238E27FC236}">
                <a16:creationId xmlns:a16="http://schemas.microsoft.com/office/drawing/2014/main" id="{F5EC1B2A-E5A8-AA4B-8DC7-9B475C2F5C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9pPr>
          </a:lstStyle>
          <a:p>
            <a:fld id="{8700C0EB-8198-8D48-98FF-B1CAB0A1402A}" type="slidenum">
              <a:rPr lang="en-US" altLang="en-US" sz="1200">
                <a:solidFill>
                  <a:schemeClr val="tx1"/>
                </a:solidFill>
                <a:latin typeface="Times" pitchFamily="2" charset="0"/>
              </a:rPr>
              <a:pPr/>
              <a:t>59</a:t>
            </a:fld>
            <a:endParaRPr lang="en-US" altLang="en-US" sz="1200">
              <a:solidFill>
                <a:schemeClr val="tx1"/>
              </a:solidFill>
              <a:latin typeface="Times" pitchFamily="2" charset="0"/>
            </a:endParaRPr>
          </a:p>
        </p:txBody>
      </p:sp>
      <p:sp>
        <p:nvSpPr>
          <p:cNvPr id="67586" name="Rectangle 7">
            <a:extLst>
              <a:ext uri="{FF2B5EF4-FFF2-40B4-BE49-F238E27FC236}">
                <a16:creationId xmlns:a16="http://schemas.microsoft.com/office/drawing/2014/main" id="{7DC265F3-0895-D34A-AEDF-EC123E6DAA3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74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/>
          <a:lstStyle>
            <a:lvl1pPr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9pPr>
          </a:lstStyle>
          <a:p>
            <a:pPr algn="r"/>
            <a:fld id="{0E8B1755-F9C4-014F-A9FD-A12D83A837F6}" type="slidenum">
              <a:rPr lang="en-US" altLang="en-US" sz="1200">
                <a:solidFill>
                  <a:schemeClr val="tx1"/>
                </a:solidFill>
                <a:effectLst/>
                <a:latin typeface="Times" pitchFamily="2" charset="0"/>
              </a:rPr>
              <a:pPr algn="r"/>
              <a:t>59</a:t>
            </a:fld>
            <a:endParaRPr lang="en-US" altLang="en-US" sz="1200">
              <a:solidFill>
                <a:schemeClr val="tx1"/>
              </a:solidFill>
              <a:effectLst/>
              <a:latin typeface="Times" pitchFamily="2" charset="0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953149B1-2C70-A742-9378-1421166DB8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E79A4414-BF1E-974B-A09A-54FF5034ED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altLang="en-US">
                <a:latin typeface="Times" pitchFamily="2" charset="0"/>
                <a:ea typeface="ＭＳ Ｐゴシック" panose="020B0600070205080204" pitchFamily="34" charset="-128"/>
              </a:rPr>
              <a:t>ACCL0731 COG Caancer Control  and Late Effects  study of glutamic acid  for VCR neurotoxicity</a:t>
            </a:r>
          </a:p>
          <a:p>
            <a:r>
              <a:rPr lang="en-US" altLang="en-US">
                <a:latin typeface="Times" pitchFamily="2" charset="0"/>
                <a:ea typeface="ＭＳ Ｐゴシック" panose="020B0600070205080204" pitchFamily="34" charset="-128"/>
              </a:rPr>
              <a:t>Randomized Placebo Controlled Double Blind study requiring 208 subjects with endpoint  clinical neurotoxicity at 5 and 10 weeks. </a:t>
            </a:r>
          </a:p>
          <a:p>
            <a:r>
              <a:rPr lang="en-US" altLang="en-US">
                <a:latin typeface="Times" pitchFamily="2" charset="0"/>
                <a:ea typeface="ＭＳ Ｐゴシック" panose="020B0600070205080204" pitchFamily="34" charset="-128"/>
              </a:rPr>
              <a:t>L glutamic acid  250 mg TID for greater than 1 m2, 250 mg PO BID  for &lt;1 m2</a:t>
            </a:r>
          </a:p>
        </p:txBody>
      </p:sp>
    </p:spTree>
    <p:extLst>
      <p:ext uri="{BB962C8B-B14F-4D97-AF65-F5344CB8AC3E}">
        <p14:creationId xmlns:p14="http://schemas.microsoft.com/office/powerpoint/2010/main" val="40134843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>
            <a:extLst>
              <a:ext uri="{FF2B5EF4-FFF2-40B4-BE49-F238E27FC236}">
                <a16:creationId xmlns:a16="http://schemas.microsoft.com/office/drawing/2014/main" id="{FB3C4F0E-0524-C747-9526-BB67E9D49A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9pPr>
          </a:lstStyle>
          <a:p>
            <a:fld id="{9E26ADCF-1C37-AE4A-BE83-CF8682FB9882}" type="slidenum">
              <a:rPr lang="en-US" altLang="en-US" sz="1200">
                <a:solidFill>
                  <a:schemeClr val="tx1"/>
                </a:solidFill>
                <a:latin typeface="Times" pitchFamily="2" charset="0"/>
              </a:rPr>
              <a:pPr/>
              <a:t>60</a:t>
            </a:fld>
            <a:endParaRPr lang="en-US" altLang="en-US" sz="1200">
              <a:solidFill>
                <a:schemeClr val="tx1"/>
              </a:solidFill>
              <a:latin typeface="Times" pitchFamily="2" charset="0"/>
            </a:endParaRPr>
          </a:p>
        </p:txBody>
      </p:sp>
      <p:sp>
        <p:nvSpPr>
          <p:cNvPr id="71682" name="Rectangle 2">
            <a:extLst>
              <a:ext uri="{FF2B5EF4-FFF2-40B4-BE49-F238E27FC236}">
                <a16:creationId xmlns:a16="http://schemas.microsoft.com/office/drawing/2014/main" id="{043BDCAF-C2C9-AB43-B6FD-7166A1A5FB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AE34635F-1F67-2C41-915C-B9387EAA2B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87161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>
            <a:extLst>
              <a:ext uri="{FF2B5EF4-FFF2-40B4-BE49-F238E27FC236}">
                <a16:creationId xmlns:a16="http://schemas.microsoft.com/office/drawing/2014/main" id="{38B05A5E-DFC7-B24A-BF79-F1E99EBE3E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9pPr>
          </a:lstStyle>
          <a:p>
            <a:fld id="{1E27B3EC-9F8D-D84E-B74F-1DADB42FB190}" type="slidenum">
              <a:rPr lang="en-US" altLang="en-US" sz="1200">
                <a:solidFill>
                  <a:schemeClr val="tx1"/>
                </a:solidFill>
                <a:latin typeface="Times" pitchFamily="2" charset="0"/>
              </a:rPr>
              <a:pPr/>
              <a:t>61</a:t>
            </a:fld>
            <a:endParaRPr lang="en-US" altLang="en-US" sz="1200">
              <a:solidFill>
                <a:schemeClr val="tx1"/>
              </a:solidFill>
              <a:latin typeface="Times" pitchFamily="2" charset="0"/>
            </a:endParaRPr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6B894712-986C-0B42-9898-268C9FCEBE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D419F601-B98B-9D4F-9989-93CA0E9A66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32643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>
            <a:extLst>
              <a:ext uri="{FF2B5EF4-FFF2-40B4-BE49-F238E27FC236}">
                <a16:creationId xmlns:a16="http://schemas.microsoft.com/office/drawing/2014/main" id="{6E95887B-2D0C-4C4D-8D81-FB9C5BCE8B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Symbol" pitchFamily="2" charset="2"/>
                <a:ea typeface="ＭＳ Ｐゴシック" panose="020B0600070205080204" pitchFamily="34" charset="-128"/>
                <a:sym typeface="Symbol" pitchFamily="2" charset="2"/>
              </a:defRPr>
            </a:lvl9pPr>
          </a:lstStyle>
          <a:p>
            <a:fld id="{635844F2-12BF-F347-AC7D-2EC42DE7A3E7}" type="slidenum">
              <a:rPr lang="en-US" altLang="en-US" sz="1200">
                <a:solidFill>
                  <a:schemeClr val="tx1"/>
                </a:solidFill>
                <a:latin typeface="Times" pitchFamily="2" charset="0"/>
              </a:rPr>
              <a:pPr/>
              <a:t>62</a:t>
            </a:fld>
            <a:endParaRPr lang="en-US" altLang="en-US" sz="1200">
              <a:solidFill>
                <a:schemeClr val="tx1"/>
              </a:solidFill>
              <a:latin typeface="Times" pitchFamily="2" charset="0"/>
            </a:endParaRPr>
          </a:p>
        </p:txBody>
      </p:sp>
      <p:sp>
        <p:nvSpPr>
          <p:cNvPr id="81922" name="Rectangle 2">
            <a:extLst>
              <a:ext uri="{FF2B5EF4-FFF2-40B4-BE49-F238E27FC236}">
                <a16:creationId xmlns:a16="http://schemas.microsoft.com/office/drawing/2014/main" id="{7EE27E59-CCC6-7D42-A6C1-BC9A4BC91F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9D0011D3-0922-1542-B913-8B9AFF3DD8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7485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Calibri" panose="020F0502020204030204" pitchFamily="34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890508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16%</a:t>
            </a:r>
            <a:r>
              <a:rPr lang="en-US" baseline="0" dirty="0"/>
              <a:t> with suboptimal response to </a:t>
            </a:r>
            <a:r>
              <a:rPr lang="en-US" baseline="0" dirty="0" err="1"/>
              <a:t>imatinib</a:t>
            </a:r>
            <a:r>
              <a:rPr lang="en-US" baseline="0" dirty="0"/>
              <a:t>  harbor mutation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Non-Adherence</a:t>
            </a:r>
            <a:r>
              <a:rPr lang="en-US" baseline="0" dirty="0"/>
              <a:t>  (target &gt; 1000ng/mL)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Toxicity similar to adults </a:t>
            </a:r>
          </a:p>
          <a:p>
            <a:r>
              <a:rPr lang="en-US" dirty="0"/>
              <a:t>-consider bone growth and </a:t>
            </a:r>
            <a:r>
              <a:rPr lang="en-US" dirty="0" err="1"/>
              <a:t>cardiotoxicity</a:t>
            </a:r>
            <a:endParaRPr lang="en-US" dirty="0"/>
          </a:p>
          <a:p>
            <a:endParaRPr lang="en-US" dirty="0"/>
          </a:p>
          <a:p>
            <a:r>
              <a:rPr lang="en-US" dirty="0"/>
              <a:t>27% discontinue for suboptimal response or intolerance</a:t>
            </a:r>
          </a:p>
          <a:p>
            <a:endParaRPr lang="en-US" dirty="0"/>
          </a:p>
          <a:p>
            <a:pPr marL="171450" indent="-171450">
              <a:buFont typeface="Wingdings" charset="0"/>
              <a:buChar char="Ø"/>
            </a:pPr>
            <a:r>
              <a:rPr lang="en-US" dirty="0"/>
              <a:t>90 mutations  only subset  are </a:t>
            </a:r>
            <a:r>
              <a:rPr lang="en-US" dirty="0" err="1"/>
              <a:t>assoicates</a:t>
            </a:r>
            <a:r>
              <a:rPr lang="en-US" dirty="0"/>
              <a:t> with TKI failure  </a:t>
            </a:r>
          </a:p>
          <a:p>
            <a:pPr marL="171450" indent="-171450">
              <a:buFont typeface="Wingdings" charset="0"/>
              <a:buChar char="Ø"/>
            </a:pPr>
            <a:r>
              <a:rPr lang="en-US" dirty="0"/>
              <a:t>BCR-ABL1  kinase</a:t>
            </a:r>
            <a:r>
              <a:rPr lang="en-US" baseline="0" dirty="0"/>
              <a:t> domain mutations are not induced but arise </a:t>
            </a:r>
            <a:r>
              <a:rPr lang="en-US" baseline="0" dirty="0" err="1"/>
              <a:t>independnetly</a:t>
            </a:r>
            <a:r>
              <a:rPr lang="en-US" baseline="0" dirty="0"/>
              <a:t> and are selected by TKIs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1157B5-7B7B-2D41-9550-3057133F7390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6853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3ABC0F-BDCF-BE4A-8F3B-EC1E18F5C6C7}" type="slidenum">
              <a:rPr lang="en-US" smtClean="0"/>
              <a:pPr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4937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demonstrates that the</a:t>
            </a:r>
            <a:r>
              <a:rPr lang="en-US" baseline="0" dirty="0"/>
              <a:t> </a:t>
            </a:r>
            <a:r>
              <a:rPr lang="en-US" baseline="0" dirty="0" err="1"/>
              <a:t>phenominal</a:t>
            </a:r>
            <a:r>
              <a:rPr lang="en-US" baseline="0" dirty="0"/>
              <a:t>  success when the drug is a potent </a:t>
            </a:r>
            <a:r>
              <a:rPr lang="en-US" baseline="0" dirty="0" err="1"/>
              <a:t>inhibiotr</a:t>
            </a:r>
            <a:r>
              <a:rPr lang="en-US" baseline="0" dirty="0"/>
              <a:t> of the target and the target is  an </a:t>
            </a:r>
            <a:r>
              <a:rPr lang="en-US" baseline="0" dirty="0" err="1"/>
              <a:t>oncofusion</a:t>
            </a:r>
            <a:r>
              <a:rPr lang="en-US" baseline="0" dirty="0"/>
              <a:t> protein  irrespective of the histology of the tumor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1157B5-7B7B-2D41-9550-3057133F7390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14053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</a:t>
            </a:r>
            <a:r>
              <a:rPr lang="en-US" baseline="0" dirty="0"/>
              <a:t> studies and the approval and authorization of NTRK inhibitors in children and adults demonstrate clear success, however the  work is not complete.</a:t>
            </a:r>
          </a:p>
          <a:p>
            <a:endParaRPr lang="en-US" baseline="0" dirty="0"/>
          </a:p>
          <a:p>
            <a:r>
              <a:rPr lang="en-US" baseline="0" dirty="0"/>
              <a:t>The </a:t>
            </a:r>
            <a:r>
              <a:rPr lang="en-US" baseline="0" dirty="0" err="1"/>
              <a:t>Chldren’s</a:t>
            </a:r>
            <a:r>
              <a:rPr lang="en-US" baseline="0" dirty="0"/>
              <a:t> Oncology  Group has just launched a Phase 2 trial of </a:t>
            </a:r>
            <a:r>
              <a:rPr lang="en-US" baseline="0" dirty="0" err="1"/>
              <a:t>larotrectinib</a:t>
            </a:r>
            <a:r>
              <a:rPr lang="en-US" baseline="0" dirty="0"/>
              <a:t> in children with  newly diagnosed NTRK  fusion solid tumors to determine if </a:t>
            </a:r>
            <a:r>
              <a:rPr lang="en-US" baseline="0" dirty="0" err="1"/>
              <a:t>neoadjuvant</a:t>
            </a:r>
            <a:r>
              <a:rPr lang="en-US" baseline="0" dirty="0"/>
              <a:t> therapy with </a:t>
            </a:r>
            <a:r>
              <a:rPr lang="en-US" baseline="0" dirty="0" err="1"/>
              <a:t>larotrectinib</a:t>
            </a:r>
            <a:r>
              <a:rPr lang="en-US" baseline="0" dirty="0"/>
              <a:t> can decrease surgical morbidity and determine how best to use </a:t>
            </a:r>
            <a:r>
              <a:rPr lang="en-US" baseline="0" dirty="0" err="1"/>
              <a:t>larotrectinib</a:t>
            </a:r>
            <a:r>
              <a:rPr lang="en-US" baseline="0" dirty="0"/>
              <a:t> in the adjuvant setting and assess potential neurocognitive impact of NTRK inhibition.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1157B5-7B7B-2D41-9550-3057133F7390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5451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9787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586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715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52EC35-DD17-BD40-8B8E-D91DF9CE6E1C}" type="slidenum">
              <a:rPr lang="en-US"/>
              <a:pPr/>
              <a:t>31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" pitchFamily="-106" charset="0"/>
              <a:ea typeface="ヒラギノ角ゴ Pro W3" pitchFamily="-106" charset="-128"/>
              <a:cs typeface="ヒラギノ角ゴ Pro W3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09010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>
            <a:extLst>
              <a:ext uri="{FF2B5EF4-FFF2-40B4-BE49-F238E27FC236}">
                <a16:creationId xmlns:a16="http://schemas.microsoft.com/office/drawing/2014/main" id="{BC70C784-5B96-FC49-A204-B0D9DA55AD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DE4C1445-7006-AA43-BFEA-E4D9EAE60560}" type="slidenum">
              <a:rPr lang="en-US" altLang="en-US" sz="1200">
                <a:solidFill>
                  <a:schemeClr val="tx1"/>
                </a:solidFill>
              </a:rPr>
              <a:pPr/>
              <a:t>34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4EF6D36D-3EB5-7744-84B9-0D17B680FD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6F9E7E78-82FF-8F40-86CA-95F3B1B63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" pitchFamily="2" charset="0"/>
                <a:ea typeface="ＭＳ Ｐゴシック" panose="020B0600070205080204" pitchFamily="34" charset="-128"/>
              </a:rPr>
              <a:t>Oxazaphosphorines are hydroxylated at the 4-position on the ring.</a:t>
            </a:r>
          </a:p>
          <a:p>
            <a:r>
              <a:rPr lang="en-US" altLang="en-US">
                <a:latin typeface="Times" pitchFamily="2" charset="0"/>
                <a:ea typeface="ＭＳ Ｐゴシック" panose="020B0600070205080204" pitchFamily="34" charset="-128"/>
              </a:rPr>
              <a:t>Dacarbazine is N-demethylated</a:t>
            </a:r>
          </a:p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6435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>
            <a:extLst>
              <a:ext uri="{FF2B5EF4-FFF2-40B4-BE49-F238E27FC236}">
                <a16:creationId xmlns:a16="http://schemas.microsoft.com/office/drawing/2014/main" id="{77609299-3938-DF4C-B29E-7CDFDFE7B9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6322" name="Notes Placeholder 2">
            <a:extLst>
              <a:ext uri="{FF2B5EF4-FFF2-40B4-BE49-F238E27FC236}">
                <a16:creationId xmlns:a16="http://schemas.microsoft.com/office/drawing/2014/main" id="{2175C0A6-AB62-9C43-B930-F0B7AFE0DF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" pitchFamily="2" charset="0"/>
                <a:ea typeface="ＭＳ Ｐゴシック" panose="020B0600070205080204" pitchFamily="34" charset="-128"/>
              </a:rPr>
              <a:t>Sensorineural hearing loss from damage to cochlear hair cells</a:t>
            </a:r>
          </a:p>
          <a:p>
            <a:pPr>
              <a:spcBef>
                <a:spcPts val="1200"/>
              </a:spcBef>
            </a:pPr>
            <a:r>
              <a:rPr lang="en-US" altLang="en-US">
                <a:latin typeface="Times" pitchFamily="2" charset="0"/>
                <a:ea typeface="ＭＳ Ｐゴシック" panose="020B0600070205080204" pitchFamily="34" charset="-128"/>
              </a:rPr>
              <a:t>Dose and schedule dependent</a:t>
            </a:r>
          </a:p>
          <a:p>
            <a:pPr>
              <a:spcBef>
                <a:spcPts val="1200"/>
              </a:spcBef>
            </a:pPr>
            <a:r>
              <a:rPr lang="en-US" altLang="en-US">
                <a:latin typeface="Times" pitchFamily="2" charset="0"/>
                <a:ea typeface="ＭＳ Ｐゴシック" panose="020B0600070205080204" pitchFamily="34" charset="-128"/>
              </a:rPr>
              <a:t>Cumulative and irreversible</a:t>
            </a:r>
          </a:p>
          <a:p>
            <a:pPr>
              <a:spcBef>
                <a:spcPts val="1200"/>
              </a:spcBef>
            </a:pPr>
            <a:r>
              <a:rPr lang="en-US" altLang="en-US">
                <a:latin typeface="Times" pitchFamily="2" charset="0"/>
                <a:ea typeface="ＭＳ Ｐゴシック" panose="020B0600070205080204" pitchFamily="34" charset="-128"/>
              </a:rPr>
              <a:t>Effects high frequencies (4 to 8 kHz) first</a:t>
            </a:r>
          </a:p>
          <a:p>
            <a:pPr>
              <a:spcBef>
                <a:spcPts val="1200"/>
              </a:spcBef>
            </a:pPr>
            <a:r>
              <a:rPr lang="en-US" altLang="en-US">
                <a:latin typeface="Times" pitchFamily="2" charset="0"/>
                <a:ea typeface="ＭＳ Ｐゴシック" panose="020B0600070205080204" pitchFamily="34" charset="-128"/>
              </a:rPr>
              <a:t>Cochlear hair cells express OCT2</a:t>
            </a:r>
          </a:p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56323" name="Slide Number Placeholder 3">
            <a:extLst>
              <a:ext uri="{FF2B5EF4-FFF2-40B4-BE49-F238E27FC236}">
                <a16:creationId xmlns:a16="http://schemas.microsoft.com/office/drawing/2014/main" id="{50AA0383-CDA6-D844-921E-7C487B6EB0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5A969719-0FC3-0749-A806-E46ABC527F78}" type="slidenum">
              <a:rPr lang="en-US" altLang="en-US" sz="1200">
                <a:solidFill>
                  <a:schemeClr val="tx1"/>
                </a:solidFill>
              </a:rPr>
              <a:pPr/>
              <a:t>37</a:t>
            </a:fld>
            <a:endParaRPr lang="en-US" alt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9674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>
            <a:extLst>
              <a:ext uri="{FF2B5EF4-FFF2-40B4-BE49-F238E27FC236}">
                <a16:creationId xmlns:a16="http://schemas.microsoft.com/office/drawing/2014/main" id="{17D92843-1D15-1F4F-8209-BB89CC78AC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F9ADA8B2-50F4-3B43-8B90-F22E6F1670F1}" type="slidenum">
              <a:rPr lang="en-US" altLang="en-US" sz="1200">
                <a:solidFill>
                  <a:schemeClr val="tx1"/>
                </a:solidFill>
              </a:rPr>
              <a:pPr/>
              <a:t>38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176CA06F-AD82-3043-ABF5-33DB873407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7F045E6E-C890-0F4D-98B6-7311262E18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0846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>
            <a:extLst>
              <a:ext uri="{FF2B5EF4-FFF2-40B4-BE49-F238E27FC236}">
                <a16:creationId xmlns:a16="http://schemas.microsoft.com/office/drawing/2014/main" id="{541FBEAD-23A5-8548-8AB4-2A4D1E18A2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7C159190-A221-BA4C-9E9D-948F8E34D1E1}" type="slidenum">
              <a:rPr lang="en-US" altLang="en-US" sz="1200">
                <a:solidFill>
                  <a:schemeClr val="tx1"/>
                </a:solidFill>
              </a:rPr>
              <a:pPr/>
              <a:t>40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EC49E870-89CA-584C-BF45-DB7CED821D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4">
            <a:extLst>
              <a:ext uri="{FF2B5EF4-FFF2-40B4-BE49-F238E27FC236}">
                <a16:creationId xmlns:a16="http://schemas.microsoft.com/office/drawing/2014/main" id="{6BA6A1E8-FC10-964A-B671-687544189ECC}"/>
              </a:ext>
            </a:extLst>
          </p:cNvPr>
          <p:cNvSpPr>
            <a:spLocks noGrp="1"/>
          </p:cNvSpPr>
          <p:nvPr/>
        </p:nvSpPr>
        <p:spPr bwMode="auto">
          <a:xfrm>
            <a:off x="228600" y="2514600"/>
            <a:ext cx="64008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30000"/>
              </a:spcBef>
            </a:pPr>
            <a:endParaRPr lang="en-US" altLang="en-US" sz="1400">
              <a:solidFill>
                <a:schemeClr val="tx1"/>
              </a:solidFill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37201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26B3C-DD9A-5F47-92DC-8D0C2397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822369-DD4F-A64F-8FBE-460AAB12AF27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99C88-5FC5-3C45-B4A6-CD23B401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70D4-10D2-FC49-8933-460869B0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E15B82-B716-3E4F-A62D-764CBC616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B4BA-77F7-854C-9381-CCB6772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251E4-A4F5-8049-9403-568B14079F31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FDA10-CF2C-E94E-B88E-E5C766CC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CB88-E26B-2746-81F1-E61FAFAA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21FD50D-FD06-CC41-9B36-AE578ECBC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5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3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3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220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75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6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1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18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43B04-3909-9F45-BCD9-03CE9A6E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FEE9921-C18A-604F-9069-8A997880C8BA}" type="datetimeFigureOut">
              <a:rPr lang="en-US"/>
              <a:pPr>
                <a:defRPr/>
              </a:pPr>
              <a:t>12/16/2020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B96B-090F-4348-BB84-288C0C15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4324-0123-B845-8B65-CB856C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8D5A93-B5B0-5D49-BF64-FE44E597D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1.wdp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054903" y="1404616"/>
            <a:ext cx="6913670" cy="2387600"/>
          </a:xfrm>
        </p:spPr>
        <p:txBody>
          <a:bodyPr/>
          <a:lstStyle/>
          <a:p>
            <a:pPr>
              <a:lnSpc>
                <a:spcPct val="100000"/>
              </a:lnSpc>
            </a:pPr>
            <a:br>
              <a:rPr lang="en-US" altLang="en-US" sz="5400" dirty="0"/>
            </a:br>
            <a:r>
              <a:rPr lang="en-US" altLang="en-US" sz="5400" dirty="0"/>
              <a:t>Clinical Pharmacology </a:t>
            </a:r>
            <a:br>
              <a:rPr lang="en-US" altLang="en-US" sz="5400" dirty="0"/>
            </a:br>
            <a:r>
              <a:rPr lang="en-US" altLang="en-US" sz="5400" dirty="0"/>
              <a:t>and Targeted Therapies</a:t>
            </a:r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229582" y="4259584"/>
            <a:ext cx="6564313" cy="1655762"/>
          </a:xfrm>
        </p:spPr>
        <p:txBody>
          <a:bodyPr/>
          <a:lstStyle/>
          <a:p>
            <a:r>
              <a:rPr lang="en-US" altLang="en-US" dirty="0"/>
              <a:t>Elizabeth Fox, MD</a:t>
            </a:r>
          </a:p>
          <a:p>
            <a:r>
              <a:rPr lang="en-US" altLang="en-US" dirty="0"/>
              <a:t>St Jude Children’s Research Hospital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AA09A-EC11-8645-BC0D-E44B8A334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49" y="6902"/>
            <a:ext cx="11610109" cy="1325563"/>
          </a:xfrm>
        </p:spPr>
        <p:txBody>
          <a:bodyPr/>
          <a:lstStyle/>
          <a:p>
            <a:r>
              <a:rPr lang="en-US" dirty="0"/>
              <a:t>Time: Dose Relationship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79159-882A-8043-BA83-C11BDB34A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0" y="1344497"/>
            <a:ext cx="11610109" cy="4351338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Total dose measured in Gray (SI unit= </a:t>
            </a:r>
            <a:r>
              <a:rPr lang="en-US" sz="3200" dirty="0" err="1">
                <a:solidFill>
                  <a:schemeClr val="tx1"/>
                </a:solidFill>
              </a:rPr>
              <a:t>Gy</a:t>
            </a:r>
            <a:r>
              <a:rPr lang="en-US" sz="3200" dirty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Amount of radiation depositing 1 joule of energy in 1 kilogram.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1 </a:t>
            </a:r>
            <a:r>
              <a:rPr lang="en-US" sz="2800" dirty="0" err="1">
                <a:solidFill>
                  <a:schemeClr val="tx1"/>
                </a:solidFill>
              </a:rPr>
              <a:t>Gy</a:t>
            </a:r>
            <a:r>
              <a:rPr lang="en-US" sz="2800" dirty="0">
                <a:solidFill>
                  <a:schemeClr val="tx1"/>
                </a:solidFill>
              </a:rPr>
              <a:t>= 100 rad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1 rad= 0.01 </a:t>
            </a:r>
            <a:r>
              <a:rPr lang="en-US" sz="2800" dirty="0" err="1">
                <a:solidFill>
                  <a:schemeClr val="tx1"/>
                </a:solidFill>
              </a:rPr>
              <a:t>Gy</a:t>
            </a:r>
            <a:r>
              <a:rPr lang="en-US" sz="2800" dirty="0">
                <a:solidFill>
                  <a:schemeClr val="tx1"/>
                </a:solidFill>
              </a:rPr>
              <a:t> or 1 </a:t>
            </a:r>
            <a:r>
              <a:rPr lang="en-US" sz="2800" dirty="0" err="1">
                <a:solidFill>
                  <a:schemeClr val="tx1"/>
                </a:solidFill>
              </a:rPr>
              <a:t>centiGray</a:t>
            </a:r>
            <a:r>
              <a:rPr lang="en-US" sz="2800" dirty="0">
                <a:solidFill>
                  <a:schemeClr val="tx1"/>
                </a:solidFill>
              </a:rPr>
              <a:t> (</a:t>
            </a:r>
            <a:r>
              <a:rPr lang="en-US" sz="2800" dirty="0" err="1">
                <a:solidFill>
                  <a:schemeClr val="tx1"/>
                </a:solidFill>
              </a:rPr>
              <a:t>cGy</a:t>
            </a:r>
            <a:r>
              <a:rPr lang="en-US" sz="2800" dirty="0">
                <a:solidFill>
                  <a:schemeClr val="tx1"/>
                </a:solidFill>
              </a:rPr>
              <a:t>)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r>
              <a:rPr lang="en-US" sz="3200" dirty="0">
                <a:solidFill>
                  <a:schemeClr val="tx1"/>
                </a:solidFill>
              </a:rPr>
              <a:t>Total time determined by number of fractions to deliver dose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Typical total dose is 10.8-65 </a:t>
            </a:r>
            <a:r>
              <a:rPr lang="en-US" sz="2800" dirty="0" err="1">
                <a:solidFill>
                  <a:schemeClr val="tx1"/>
                </a:solidFill>
              </a:rPr>
              <a:t>Gy</a:t>
            </a:r>
            <a:r>
              <a:rPr lang="en-US" sz="2800" dirty="0">
                <a:solidFill>
                  <a:schemeClr val="tx1"/>
                </a:solidFill>
              </a:rPr>
              <a:t> delivered in 1.5- 2 </a:t>
            </a:r>
            <a:r>
              <a:rPr lang="en-US" sz="2800" dirty="0" err="1">
                <a:solidFill>
                  <a:schemeClr val="tx1"/>
                </a:solidFill>
              </a:rPr>
              <a:t>Gy</a:t>
            </a:r>
            <a:r>
              <a:rPr lang="en-US" sz="2800" dirty="0">
                <a:solidFill>
                  <a:schemeClr val="tx1"/>
                </a:solidFill>
              </a:rPr>
              <a:t> fractions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Fractionation balances tumor lethality and normal tissue injury</a:t>
            </a:r>
          </a:p>
          <a:p>
            <a:pPr lvl="2"/>
            <a:r>
              <a:rPr lang="en-US" sz="2400" dirty="0">
                <a:solidFill>
                  <a:schemeClr val="tx1"/>
                </a:solidFill>
              </a:rPr>
              <a:t>Exploits cell cycle of cancer cell </a:t>
            </a:r>
          </a:p>
          <a:p>
            <a:pPr lvl="2"/>
            <a:r>
              <a:rPr lang="en-US" sz="2400" dirty="0">
                <a:solidFill>
                  <a:schemeClr val="tx1"/>
                </a:solidFill>
              </a:rPr>
              <a:t>Normal cell capable of cellular repair in 24 hours compared to cancer cells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333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43109-3E4E-4B47-9FD5-DFCF234D1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87" y="0"/>
            <a:ext cx="11610109" cy="1325563"/>
          </a:xfrm>
        </p:spPr>
        <p:txBody>
          <a:bodyPr/>
          <a:lstStyle/>
          <a:p>
            <a:r>
              <a:rPr lang="en-US" dirty="0"/>
              <a:t>External Beam Radiotherapy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DCBB4-2866-8741-88CC-9D65B946F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88" y="781326"/>
            <a:ext cx="11610109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Electromagnetic radiation </a:t>
            </a:r>
          </a:p>
          <a:p>
            <a:pPr lvl="1">
              <a:lnSpc>
                <a:spcPct val="100000"/>
              </a:lnSpc>
            </a:pPr>
            <a:r>
              <a:rPr lang="en-US" u="sng" dirty="0">
                <a:solidFill>
                  <a:schemeClr val="tx1"/>
                </a:solidFill>
              </a:rPr>
              <a:t>Photon Therapy</a:t>
            </a:r>
            <a:r>
              <a:rPr lang="en-US" dirty="0">
                <a:solidFill>
                  <a:schemeClr val="tx1"/>
                </a:solidFill>
              </a:rPr>
              <a:t>: High energy X-Ray generated from linear accelerator, high energy beam can maximize internal tissue dose while limiting skin dose (skin sparing)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u="sng" dirty="0">
                <a:solidFill>
                  <a:schemeClr val="tx1"/>
                </a:solidFill>
              </a:rPr>
              <a:t>Gamma Rays</a:t>
            </a:r>
            <a:r>
              <a:rPr lang="en-US" dirty="0">
                <a:solidFill>
                  <a:schemeClr val="tx1"/>
                </a:solidFill>
              </a:rPr>
              <a:t>: Emitted from radioactive cobalt-60 (CNS, vascular malformations)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High Energy Particulate Radiation:</a:t>
            </a:r>
          </a:p>
          <a:p>
            <a:pPr lvl="1">
              <a:lnSpc>
                <a:spcPct val="100000"/>
              </a:lnSpc>
            </a:pPr>
            <a:r>
              <a:rPr lang="en-US" u="sng" dirty="0">
                <a:solidFill>
                  <a:schemeClr val="tx1"/>
                </a:solidFill>
              </a:rPr>
              <a:t>Electron Therapy</a:t>
            </a:r>
            <a:r>
              <a:rPr lang="en-US" dirty="0">
                <a:solidFill>
                  <a:schemeClr val="tx1"/>
                </a:solidFill>
              </a:rPr>
              <a:t>: Absorbed superficially, increased absorption in bone (scalp lesions)</a:t>
            </a:r>
          </a:p>
          <a:p>
            <a:pPr lvl="1">
              <a:lnSpc>
                <a:spcPct val="100000"/>
              </a:lnSpc>
            </a:pPr>
            <a:r>
              <a:rPr lang="en-US" u="sng" dirty="0">
                <a:solidFill>
                  <a:schemeClr val="tx1"/>
                </a:solidFill>
              </a:rPr>
              <a:t>Proton Therapy</a:t>
            </a:r>
            <a:r>
              <a:rPr lang="en-US" dirty="0">
                <a:solidFill>
                  <a:schemeClr val="tx1"/>
                </a:solidFill>
              </a:rPr>
              <a:t>: Plateau dose distribution- deposit 90-100% of dose at the point they stop in tissue (Bragg peak); avoids exit dose.</a:t>
            </a:r>
          </a:p>
          <a:p>
            <a:pPr lvl="1">
              <a:lnSpc>
                <a:spcPct val="100000"/>
              </a:lnSpc>
            </a:pPr>
            <a:r>
              <a:rPr lang="en-US" u="sng" dirty="0">
                <a:solidFill>
                  <a:schemeClr val="tx1"/>
                </a:solidFill>
              </a:rPr>
              <a:t>Neutron Therapy</a:t>
            </a:r>
            <a:r>
              <a:rPr lang="en-US" dirty="0">
                <a:solidFill>
                  <a:schemeClr val="tx1"/>
                </a:solidFill>
              </a:rPr>
              <a:t>: Unfavorable depth-dose characteristics</a:t>
            </a:r>
          </a:p>
          <a:p>
            <a:pPr lvl="1">
              <a:lnSpc>
                <a:spcPct val="100000"/>
              </a:lnSpc>
            </a:pPr>
            <a:r>
              <a:rPr lang="en-US" u="sng" dirty="0">
                <a:solidFill>
                  <a:schemeClr val="tx1"/>
                </a:solidFill>
              </a:rPr>
              <a:t>Heavy Charged Iron or Carbon-12 Therapy</a:t>
            </a:r>
            <a:r>
              <a:rPr lang="en-US" dirty="0">
                <a:solidFill>
                  <a:schemeClr val="tx1"/>
                </a:solidFill>
              </a:rPr>
              <a:t>: Similar to protons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20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7DDB248-1058-7442-8075-8A40D4BE3E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958269"/>
              </p:ext>
            </p:extLst>
          </p:nvPr>
        </p:nvGraphicFramePr>
        <p:xfrm>
          <a:off x="87330" y="904600"/>
          <a:ext cx="12017340" cy="4455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6144">
                  <a:extLst>
                    <a:ext uri="{9D8B030D-6E8A-4147-A177-3AD203B41FA5}">
                      <a16:colId xmlns:a16="http://schemas.microsoft.com/office/drawing/2014/main" val="1698185413"/>
                    </a:ext>
                  </a:extLst>
                </a:gridCol>
                <a:gridCol w="2258383">
                  <a:extLst>
                    <a:ext uri="{9D8B030D-6E8A-4147-A177-3AD203B41FA5}">
                      <a16:colId xmlns:a16="http://schemas.microsoft.com/office/drawing/2014/main" val="2209106350"/>
                    </a:ext>
                  </a:extLst>
                </a:gridCol>
                <a:gridCol w="2416382">
                  <a:extLst>
                    <a:ext uri="{9D8B030D-6E8A-4147-A177-3AD203B41FA5}">
                      <a16:colId xmlns:a16="http://schemas.microsoft.com/office/drawing/2014/main" val="3970052643"/>
                    </a:ext>
                  </a:extLst>
                </a:gridCol>
                <a:gridCol w="2291114">
                  <a:extLst>
                    <a:ext uri="{9D8B030D-6E8A-4147-A177-3AD203B41FA5}">
                      <a16:colId xmlns:a16="http://schemas.microsoft.com/office/drawing/2014/main" val="3243711105"/>
                    </a:ext>
                  </a:extLst>
                </a:gridCol>
                <a:gridCol w="2385317">
                  <a:extLst>
                    <a:ext uri="{9D8B030D-6E8A-4147-A177-3AD203B41FA5}">
                      <a16:colId xmlns:a16="http://schemas.microsoft.com/office/drawing/2014/main" val="26828414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IMRT: Intensity Modulated Radiation Therapy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PBRT: Proton Beam Radiation Therapy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SBRT: Stereotactic Body Radiation Therapy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Stereotactic Radiation Therapy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TBI: Total Body Irradiation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57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Photons or Protons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Proton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Usually Photons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 Gamma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Photon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1188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3038" indent="-173038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7-9 beams altered in time and space to avoid normal tissue</a:t>
                      </a:r>
                    </a:p>
                    <a:p>
                      <a:pPr marL="173038" indent="-173038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3D  dose distributions</a:t>
                      </a:r>
                    </a:p>
                    <a:p>
                      <a:pPr marL="173038" indent="-173038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Requires complex planning, dose calculations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2238" indent="-122238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dirty="0"/>
                        <a:t>Spares normal tissue because no exit dose</a:t>
                      </a:r>
                    </a:p>
                    <a:p>
                      <a:pPr marL="122238" indent="-122238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dirty="0"/>
                        <a:t>Bragg peak is  point where 90-100% dose is delivered to tissue</a:t>
                      </a:r>
                    </a:p>
                    <a:p>
                      <a:pPr marL="122238" indent="-122238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dirty="0"/>
                        <a:t>Spread of Bragg Peak (SOBP): multiple Bragg peaks at different depths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 deliver delivery single high dose radiation treatment or a few fractionated radiation treatments</a:t>
                      </a:r>
                    </a:p>
                    <a:p>
                      <a:endParaRPr lang="en-US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6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Specialized equipment positions the patient</a:t>
                      </a:r>
                    </a:p>
                    <a:p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2238" indent="-122238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dirty="0"/>
                        <a:t>Specialize equipment to position the patient to deliver RT precisely to tumor</a:t>
                      </a:r>
                    </a:p>
                    <a:p>
                      <a:pPr marL="122238" indent="-122238">
                        <a:buFont typeface="Arial" panose="020B0604020202020204" pitchFamily="34" charset="0"/>
                        <a:buChar char="•"/>
                        <a:tabLst/>
                      </a:pPr>
                      <a:endParaRPr lang="en-US" sz="1600" dirty="0"/>
                    </a:p>
                    <a:p>
                      <a:pPr marL="122238" indent="-122238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dirty="0" err="1"/>
                        <a:t>Cyberknife</a:t>
                      </a:r>
                      <a:endParaRPr lang="en-US" sz="1600" dirty="0"/>
                    </a:p>
                    <a:p>
                      <a:pPr marL="122238" indent="-122238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dirty="0"/>
                        <a:t>Gamma Knife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12-15Gy in 8-12 fractions </a:t>
                      </a:r>
                    </a:p>
                    <a:p>
                      <a:pPr marL="122238" indent="-122238" algn="l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dirty="0"/>
                        <a:t>Eliminate residual cancer cells</a:t>
                      </a:r>
                    </a:p>
                    <a:p>
                      <a:pPr marL="122238" indent="-122238" algn="l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dirty="0"/>
                        <a:t>Make space in  bone marrow compartment</a:t>
                      </a:r>
                    </a:p>
                    <a:p>
                      <a:pPr marL="122238" indent="-122238" algn="l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dirty="0"/>
                        <a:t>Immune suppression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3565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Suitable for high dose radiation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Brain tumors  and other solid tumors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Body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Brain Tumors</a:t>
                      </a:r>
                    </a:p>
                    <a:p>
                      <a:r>
                        <a:rPr lang="en-US" sz="1600" dirty="0"/>
                        <a:t>Vascular malformations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Transplant conditioning regimen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71648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Late effects  depend on site and dose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Potential fewer late effects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Potential fewer late effects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More precision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Significant late effects, growth, endocrine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52184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5809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210DA-65D7-B446-890B-3CE7711AF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44" y="89095"/>
            <a:ext cx="11610109" cy="1325563"/>
          </a:xfrm>
        </p:spPr>
        <p:txBody>
          <a:bodyPr/>
          <a:lstStyle/>
          <a:p>
            <a:r>
              <a:rPr lang="en-US" dirty="0"/>
              <a:t>Tumor Volume Definitions for Radiation Therapy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0C17D-58C9-1A4B-905E-07F98425F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945" y="1414658"/>
            <a:ext cx="11610109" cy="4351338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Gross Tumor Volume (GTV)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Volume occupied by tumor at diagnosis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Same for photons, protons and brachytherapy</a:t>
            </a:r>
          </a:p>
          <a:p>
            <a:r>
              <a:rPr lang="en-US" dirty="0">
                <a:solidFill>
                  <a:schemeClr val="tx1"/>
                </a:solidFill>
              </a:rPr>
              <a:t>Clinical Target Volume (CTV)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Includes GTV and sites of suspected occult disease and involved adjacent lymph nodes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Same for photons, protons and brachytherapy</a:t>
            </a:r>
          </a:p>
          <a:p>
            <a:r>
              <a:rPr lang="en-US" dirty="0">
                <a:solidFill>
                  <a:schemeClr val="tx1"/>
                </a:solidFill>
              </a:rPr>
              <a:t>Planning Target Volume (PTV)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Includes CTV including surrounding geometric area accounting for variability in set up, breathing and motion during treatment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PTV is not the same as photons for protons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PTV is same as CTV for brachytherapy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296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2F4600F-D2AD-4C3E-BD65-F5796E81ED71}"/>
              </a:ext>
            </a:extLst>
          </p:cNvPr>
          <p:cNvSpPr txBox="1"/>
          <p:nvPr/>
        </p:nvSpPr>
        <p:spPr>
          <a:xfrm>
            <a:off x="5603543" y="3946015"/>
            <a:ext cx="675697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b="1" dirty="0"/>
              <a:t>Cranial irradiation for ALL includes posterior half of eye and C2</a:t>
            </a:r>
          </a:p>
          <a:p>
            <a:pPr marL="342900" indent="-342900">
              <a:buAutoNum type="arabicPeriod"/>
            </a:pPr>
            <a:r>
              <a:rPr lang="en-US" b="1" dirty="0"/>
              <a:t>Flank irradiation for Wilms Tumor includes whole vertebral body</a:t>
            </a:r>
          </a:p>
          <a:p>
            <a:pPr marL="342900" indent="-342900">
              <a:buAutoNum type="arabicPeriod"/>
            </a:pPr>
            <a:r>
              <a:rPr lang="en-US" b="1" dirty="0"/>
              <a:t>Irradiation for tumor spillage and peritoneal metastases includes </a:t>
            </a:r>
          </a:p>
          <a:p>
            <a:r>
              <a:rPr lang="en-US" b="1" dirty="0"/>
              <a:t>       pelvis</a:t>
            </a:r>
          </a:p>
          <a:p>
            <a:r>
              <a:rPr lang="en-US" b="1" dirty="0"/>
              <a:t>4.    Whole lung irradiation may not be able to avoid thyroid gland</a:t>
            </a:r>
          </a:p>
          <a:p>
            <a:pPr marL="342900" indent="-342900">
              <a:buAutoNum type="arabicPeriod" startAt="5"/>
            </a:pPr>
            <a:r>
              <a:rPr lang="en-US" b="1" dirty="0"/>
              <a:t>Spinal irradiation includes thecal sac and extends to S3</a:t>
            </a:r>
          </a:p>
          <a:p>
            <a:endParaRPr lang="en-US" b="1" dirty="0"/>
          </a:p>
          <a:p>
            <a:r>
              <a:rPr lang="en-US" sz="1600" dirty="0"/>
              <a:t>Images courtesy Dr. Kenneth Wong, CHLA/USC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CD0472B-ACC4-634B-BCC9-29FC1F8D47DE}"/>
              </a:ext>
            </a:extLst>
          </p:cNvPr>
          <p:cNvGrpSpPr/>
          <p:nvPr/>
        </p:nvGrpSpPr>
        <p:grpSpPr>
          <a:xfrm>
            <a:off x="-61644" y="0"/>
            <a:ext cx="12253643" cy="6794926"/>
            <a:chOff x="-61644" y="0"/>
            <a:chExt cx="12253643" cy="6794926"/>
          </a:xfrm>
        </p:grpSpPr>
        <p:pic>
          <p:nvPicPr>
            <p:cNvPr id="2" name="Picture 2">
              <a:extLst>
                <a:ext uri="{FF2B5EF4-FFF2-40B4-BE49-F238E27FC236}">
                  <a16:creationId xmlns:a16="http://schemas.microsoft.com/office/drawing/2014/main" id="{D6E21BFC-A550-4E9F-89DB-2BCA06CE5F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1097" y="20549"/>
              <a:ext cx="3719244" cy="3740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3DDE6AB-0969-4C8B-8EA6-6C61A64B0B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7663" y="0"/>
              <a:ext cx="2527443" cy="37699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A19D6470-6541-4FFE-99C1-BA511110DA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5591" y="20549"/>
              <a:ext cx="2751008" cy="37699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FEE79894-5046-4710-AB51-FBB040D391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164462" y="2534632"/>
              <a:ext cx="3034188" cy="548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9C7239D4-269C-4611-BBCA-02C59988B3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6598" y="0"/>
              <a:ext cx="3235401" cy="3790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06DD69B-01BC-2D4E-98C2-38B1FD0AF6B6}"/>
                </a:ext>
              </a:extLst>
            </p:cNvPr>
            <p:cNvSpPr txBox="1"/>
            <p:nvPr/>
          </p:nvSpPr>
          <p:spPr>
            <a:xfrm>
              <a:off x="-20546" y="63074"/>
              <a:ext cx="4520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5DA4315-1023-F14D-8053-BA399DC8E9F8}"/>
                </a:ext>
              </a:extLst>
            </p:cNvPr>
            <p:cNvSpPr txBox="1"/>
            <p:nvPr/>
          </p:nvSpPr>
          <p:spPr>
            <a:xfrm>
              <a:off x="3698698" y="42525"/>
              <a:ext cx="4520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136A4BC-58F6-A940-8C43-B1D7009C74AA}"/>
                </a:ext>
              </a:extLst>
            </p:cNvPr>
            <p:cNvSpPr txBox="1"/>
            <p:nvPr/>
          </p:nvSpPr>
          <p:spPr>
            <a:xfrm>
              <a:off x="6316895" y="0"/>
              <a:ext cx="4520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3F6EF4F-E8F6-6749-8514-2F4B696FCD71}"/>
                </a:ext>
              </a:extLst>
            </p:cNvPr>
            <p:cNvSpPr txBox="1"/>
            <p:nvPr/>
          </p:nvSpPr>
          <p:spPr>
            <a:xfrm>
              <a:off x="8948790" y="0"/>
              <a:ext cx="4520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C47BCAA-3B1A-5246-B4A5-B0C4FAB5AC1A}"/>
                </a:ext>
              </a:extLst>
            </p:cNvPr>
            <p:cNvSpPr txBox="1"/>
            <p:nvPr/>
          </p:nvSpPr>
          <p:spPr>
            <a:xfrm>
              <a:off x="-20546" y="3781682"/>
              <a:ext cx="4520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49294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B74F1-4B31-2545-B9BB-7367FFBB8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Types of Radiation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D1389-517E-BB4B-8DFC-996073AAE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690688"/>
            <a:ext cx="11836140" cy="4351338"/>
          </a:xfrm>
        </p:spPr>
        <p:txBody>
          <a:bodyPr/>
          <a:lstStyle/>
          <a:p>
            <a:r>
              <a:rPr lang="en-US" dirty="0"/>
              <a:t>Internal Brachytherapy – source of radiation is implanted in the body</a:t>
            </a:r>
          </a:p>
          <a:p>
            <a:pPr lvl="1"/>
            <a:r>
              <a:rPr lang="en-US" dirty="0"/>
              <a:t>Short energy emission range such as  iodine-125, cesium-131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Systemic Delivery (IV) Radiotherapy (Radiopharmaceuticals)</a:t>
            </a:r>
          </a:p>
          <a:p>
            <a:pPr lvl="1"/>
            <a:r>
              <a:rPr lang="en-US" dirty="0"/>
              <a:t>Radio-Iodine (RAI, </a:t>
            </a:r>
            <a:r>
              <a:rPr lang="en-US" baseline="30000" dirty="0"/>
              <a:t>131</a:t>
            </a:r>
            <a:r>
              <a:rPr lang="en-US" dirty="0"/>
              <a:t>Iodine)  Gamma and Beta particles, Thyroid cancer</a:t>
            </a:r>
          </a:p>
          <a:p>
            <a:pPr lvl="1"/>
            <a:r>
              <a:rPr lang="en-US" baseline="30000" dirty="0"/>
              <a:t>131</a:t>
            </a:r>
            <a:r>
              <a:rPr lang="en-US" dirty="0"/>
              <a:t>I-Meta-iodobenylguanidine (</a:t>
            </a:r>
            <a:r>
              <a:rPr lang="en-US" baseline="30000" dirty="0"/>
              <a:t>131</a:t>
            </a:r>
            <a:r>
              <a:rPr lang="en-US" dirty="0"/>
              <a:t>I-MIBG): delivers beta particles via neuroendocrine transporter to Neuroblastoma or </a:t>
            </a:r>
            <a:r>
              <a:rPr lang="en-US" dirty="0" err="1"/>
              <a:t>Pheochormocytoma</a:t>
            </a:r>
            <a:endParaRPr lang="en-US" dirty="0"/>
          </a:p>
          <a:p>
            <a:pPr lvl="1"/>
            <a:r>
              <a:rPr lang="en-US" baseline="30000" dirty="0"/>
              <a:t>177</a:t>
            </a:r>
            <a:r>
              <a:rPr lang="en-US" dirty="0"/>
              <a:t>Lu- DOTO-TATE:  Beta emitting, somatostatin receptor positive GI neuroendocrine tumors  (Peptide Receptor </a:t>
            </a:r>
            <a:r>
              <a:rPr lang="en-US" dirty="0" err="1"/>
              <a:t>Radiouclotide</a:t>
            </a:r>
            <a:r>
              <a:rPr lang="en-US" dirty="0"/>
              <a:t> Therapy, PRRT)</a:t>
            </a:r>
          </a:p>
          <a:p>
            <a:pPr lvl="1"/>
            <a:r>
              <a:rPr lang="en-US" baseline="30000" dirty="0"/>
              <a:t>153</a:t>
            </a:r>
            <a:r>
              <a:rPr lang="en-US" dirty="0"/>
              <a:t>Samarium-DOTMP Beta emitting  linked to phosphonic acid chelator to target osteoblastic bone metastasis (growth plate toxicity)</a:t>
            </a:r>
          </a:p>
        </p:txBody>
      </p:sp>
    </p:spTree>
    <p:extLst>
      <p:ext uri="{BB962C8B-B14F-4D97-AF65-F5344CB8AC3E}">
        <p14:creationId xmlns:p14="http://schemas.microsoft.com/office/powerpoint/2010/main" val="880866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F2CA4-7DE8-9549-8497-2BE47DB28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339263" cy="1325563"/>
          </a:xfrm>
        </p:spPr>
        <p:txBody>
          <a:bodyPr/>
          <a:lstStyle/>
          <a:p>
            <a:r>
              <a:rPr lang="en-US" sz="4000" dirty="0"/>
              <a:t>Organ Risk: COG Radiation Oncology Recommendations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7A76556-9BAD-7D4D-8478-99CB5A5725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5416736"/>
              </p:ext>
            </p:extLst>
          </p:nvPr>
        </p:nvGraphicFramePr>
        <p:xfrm>
          <a:off x="2352782" y="1059152"/>
          <a:ext cx="7037799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9911">
                  <a:extLst>
                    <a:ext uri="{9D8B030D-6E8A-4147-A177-3AD203B41FA5}">
                      <a16:colId xmlns:a16="http://schemas.microsoft.com/office/drawing/2014/main" val="4276789082"/>
                    </a:ext>
                  </a:extLst>
                </a:gridCol>
                <a:gridCol w="2291137">
                  <a:extLst>
                    <a:ext uri="{9D8B030D-6E8A-4147-A177-3AD203B41FA5}">
                      <a16:colId xmlns:a16="http://schemas.microsoft.com/office/drawing/2014/main" val="4245694644"/>
                    </a:ext>
                  </a:extLst>
                </a:gridCol>
                <a:gridCol w="2126751">
                  <a:extLst>
                    <a:ext uri="{9D8B030D-6E8A-4147-A177-3AD203B41FA5}">
                      <a16:colId xmlns:a16="http://schemas.microsoft.com/office/drawing/2014/main" val="25108646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Organ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Volume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Dose (</a:t>
                      </a:r>
                      <a:r>
                        <a:rPr lang="en-US" b="0" dirty="0" err="1">
                          <a:solidFill>
                            <a:schemeClr val="tx1"/>
                          </a:solidFill>
                        </a:rPr>
                        <a:t>Gy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6267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Bladder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20430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Esophagus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50%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9142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Heart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5232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Liver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100%/50%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23.4/30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933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Optic chiasm/Optic Nerve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1741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Rectum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9047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Small Bowel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75%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2832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Spinal Cord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Any volume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50.4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7238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Kidney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100%/50%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14.4/24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0828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Lung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100%/&lt;36%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15/20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43884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Eye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0330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Lens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71398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Cochlea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19368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5600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1912C-9B60-734B-AC54-ECD96CB8F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0" y="118545"/>
            <a:ext cx="11610109" cy="1325563"/>
          </a:xfrm>
        </p:spPr>
        <p:txBody>
          <a:bodyPr/>
          <a:lstStyle/>
          <a:p>
            <a:r>
              <a:rPr lang="en-US" dirty="0"/>
              <a:t>Central Nervous System: Threshold Radiation Dose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F3C9A25-A53E-9040-A8AE-449F8595A3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5098135"/>
              </p:ext>
            </p:extLst>
          </p:nvPr>
        </p:nvGraphicFramePr>
        <p:xfrm>
          <a:off x="1153117" y="1444108"/>
          <a:ext cx="9090218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09328">
                  <a:extLst>
                    <a:ext uri="{9D8B030D-6E8A-4147-A177-3AD203B41FA5}">
                      <a16:colId xmlns:a16="http://schemas.microsoft.com/office/drawing/2014/main" val="1827307647"/>
                    </a:ext>
                  </a:extLst>
                </a:gridCol>
                <a:gridCol w="3780890">
                  <a:extLst>
                    <a:ext uri="{9D8B030D-6E8A-4147-A177-3AD203B41FA5}">
                      <a16:colId xmlns:a16="http://schemas.microsoft.com/office/drawing/2014/main" val="2010786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Condition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Dose (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</a:rPr>
                        <a:t>Gy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275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Brain necrosis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13036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IQ deficits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12-18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7755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Growth hormone deficiency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18-25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7575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Precocious puberty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684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TRH/TSH deficiency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1297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LH/FSH deficiency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1958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ACTH deficiency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10337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Hyperprolactinemia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47356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2604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F26CF-EED0-E040-B8F1-2A0AD11F9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948" y="0"/>
            <a:ext cx="11610109" cy="1325563"/>
          </a:xfrm>
        </p:spPr>
        <p:txBody>
          <a:bodyPr/>
          <a:lstStyle/>
          <a:p>
            <a:r>
              <a:rPr lang="en-US" dirty="0"/>
              <a:t>Principles of Clinical Pharmacology</a:t>
            </a:r>
          </a:p>
        </p:txBody>
      </p:sp>
      <p:graphicFrame>
        <p:nvGraphicFramePr>
          <p:cNvPr id="5" name="Group 28">
            <a:extLst>
              <a:ext uri="{FF2B5EF4-FFF2-40B4-BE49-F238E27FC236}">
                <a16:creationId xmlns:a16="http://schemas.microsoft.com/office/drawing/2014/main" id="{64C63756-0A94-1C4D-9FEA-EA533EAD00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679810"/>
              </p:ext>
            </p:extLst>
          </p:nvPr>
        </p:nvGraphicFramePr>
        <p:xfrm>
          <a:off x="155943" y="1153209"/>
          <a:ext cx="11745111" cy="4297680"/>
        </p:xfrm>
        <a:graphic>
          <a:graphicData uri="http://schemas.openxmlformats.org/drawingml/2006/table">
            <a:tbl>
              <a:tblPr/>
              <a:tblGrid>
                <a:gridCol w="2310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5410">
                  <a:extLst>
                    <a:ext uri="{9D8B030D-6E8A-4147-A177-3AD203B41FA5}">
                      <a16:colId xmlns:a16="http://schemas.microsoft.com/office/drawing/2014/main" val="2993561371"/>
                    </a:ext>
                  </a:extLst>
                </a:gridCol>
                <a:gridCol w="2033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58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Process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Factors Influencing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Parameter/Units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Definition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Absorption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- getting the drug into the body if taken orally</a:t>
                      </a:r>
                    </a:p>
                  </a:txBody>
                  <a:tcPr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Adherence,  gastric acidity and emptying,  small intestine surface area, transporters, food interactions</a:t>
                      </a:r>
                    </a:p>
                  </a:txBody>
                  <a:tcPr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Bioavailability (F)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[%]</a:t>
                      </a:r>
                    </a:p>
                  </a:txBody>
                  <a:tcPr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Rate and extent of absorption (F = fraction of the dose that is absorbed)</a:t>
                      </a:r>
                    </a:p>
                  </a:txBody>
                  <a:tcPr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Distribution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- delivery of drug to site of action</a:t>
                      </a:r>
                    </a:p>
                  </a:txBody>
                  <a:tcPr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Chemical properties of the drug, blood flow to the tissue, plasma protein binding</a:t>
                      </a:r>
                    </a:p>
                  </a:txBody>
                  <a:tcPr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Volume of Distribution* (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V</a:t>
                      </a:r>
                      <a:r>
                        <a:rPr kumimoji="0" lang="en-US" sz="1800" b="0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d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[L] or [L/kg]</a:t>
                      </a:r>
                    </a:p>
                  </a:txBody>
                  <a:tcPr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Volume of fluid into which the dose of drug would have to be diluted to yield the measured plasma concentration</a:t>
                      </a:r>
                    </a:p>
                  </a:txBody>
                  <a:tcPr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Metabolism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- 1.Activate/inactivate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2.make water soluble</a:t>
                      </a:r>
                    </a:p>
                  </a:txBody>
                  <a:tcPr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Phase 1:non-synthetic alterations (CYP)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Phase 2: conjugation (glucuronidation)</a:t>
                      </a:r>
                    </a:p>
                  </a:txBody>
                  <a:tcPr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Clearance* (CL)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[ml/min]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The volume of plasma from which drug is removed in a specified period of time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Excretion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- removal from the body</a:t>
                      </a:r>
                    </a:p>
                  </a:txBody>
                  <a:tcPr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Renal, biliary</a:t>
                      </a:r>
                    </a:p>
                  </a:txBody>
                  <a:tcPr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54826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09982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A16B9-4F30-F746-B47E-B41A6C569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0" y="0"/>
            <a:ext cx="11610109" cy="1325563"/>
          </a:xfrm>
        </p:spPr>
        <p:txBody>
          <a:bodyPr/>
          <a:lstStyle/>
          <a:p>
            <a:r>
              <a:rPr lang="en-US" dirty="0"/>
              <a:t>Variability in Drug Metabolism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2FD28-0547-3C41-A4BE-407FFAF67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40" y="976605"/>
            <a:ext cx="11610109" cy="4351338"/>
          </a:xfrm>
        </p:spPr>
        <p:txBody>
          <a:bodyPr/>
          <a:lstStyle/>
          <a:p>
            <a:r>
              <a:rPr lang="en-US" dirty="0"/>
              <a:t>Cytochrome P450 is super family of drug metabolizing enzymes </a:t>
            </a:r>
          </a:p>
          <a:p>
            <a:pPr lvl="1"/>
            <a:r>
              <a:rPr lang="en-US" dirty="0"/>
              <a:t>phase 1 reactions </a:t>
            </a:r>
            <a:r>
              <a:rPr lang="en-US" dirty="0" err="1"/>
              <a:t>ie</a:t>
            </a:r>
            <a:r>
              <a:rPr lang="en-US" dirty="0"/>
              <a:t> oxidation and demethylation that can activate or deactivate drugs</a:t>
            </a:r>
          </a:p>
          <a:p>
            <a:pPr lvl="1"/>
            <a:r>
              <a:rPr lang="en-US" dirty="0"/>
              <a:t>Responsible for 70- 80 % of all phase 1 drug metabolism</a:t>
            </a:r>
          </a:p>
          <a:p>
            <a:pPr lvl="2"/>
            <a:r>
              <a:rPr lang="en-US" dirty="0"/>
              <a:t>CYP3A responsible for 50% of phase 1 drug metabolism</a:t>
            </a:r>
          </a:p>
          <a:p>
            <a:pPr lvl="3"/>
            <a:r>
              <a:rPr lang="en-US" dirty="0"/>
              <a:t>Loss of function mutation inn CYP3A4 are rare</a:t>
            </a:r>
          </a:p>
          <a:p>
            <a:pPr lvl="3"/>
            <a:r>
              <a:rPr lang="en-US" dirty="0"/>
              <a:t>Drug interactions based on inhibition of CYP3A4 include fluconazole and </a:t>
            </a:r>
            <a:r>
              <a:rPr lang="en-US" dirty="0" err="1"/>
              <a:t>vincrisitine</a:t>
            </a:r>
            <a:endParaRPr lang="en-US" dirty="0"/>
          </a:p>
          <a:p>
            <a:r>
              <a:rPr lang="en-US" dirty="0"/>
              <a:t>Phase 2 drug metabolizing enzymes have clinically significant polymorphisms</a:t>
            </a:r>
          </a:p>
          <a:p>
            <a:pPr lvl="1"/>
            <a:r>
              <a:rPr lang="en-US" dirty="0"/>
              <a:t>Thiopurine Methyl Transferase (TPMT)- catabolism of mercaptopurine</a:t>
            </a:r>
          </a:p>
          <a:p>
            <a:pPr lvl="2"/>
            <a:r>
              <a:rPr lang="en-US" dirty="0"/>
              <a:t>1/300 people is deficient in TPMT activity and have increased toxicity (Neutropenia) from mercaptopurine</a:t>
            </a:r>
          </a:p>
          <a:p>
            <a:pPr lvl="2"/>
            <a:r>
              <a:rPr lang="en-US" dirty="0"/>
              <a:t>NUDIT-15  polymorphisms are also associated with thiopurine intolerance</a:t>
            </a:r>
          </a:p>
          <a:p>
            <a:pPr lvl="1"/>
            <a:r>
              <a:rPr lang="en-US" dirty="0"/>
              <a:t>UDP-</a:t>
            </a:r>
            <a:r>
              <a:rPr lang="en-US" dirty="0" err="1"/>
              <a:t>glucuronosyl</a:t>
            </a:r>
            <a:r>
              <a:rPr lang="en-US" dirty="0"/>
              <a:t>-transferase 1A1 (Gilberts Disease) and Irinotecan metabolism</a:t>
            </a:r>
          </a:p>
          <a:p>
            <a:pPr lvl="2"/>
            <a:r>
              <a:rPr lang="en-US" dirty="0"/>
              <a:t>Polymorphism in promoter of  UGT1A1 are associated with increased neutropenia in adults receiving bolus doses of irinotecan (effect on diarrhea in protracted  dosing in children is unclear)</a:t>
            </a:r>
          </a:p>
          <a:p>
            <a:pPr lvl="1"/>
            <a:endParaRPr lang="en-US" dirty="0"/>
          </a:p>
          <a:p>
            <a:pPr marL="914400" lvl="2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9266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DBEBA-1AA5-B548-BE2C-26144D0C7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E2809-5861-D24F-9047-5B69D9406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none</a:t>
            </a:r>
          </a:p>
        </p:txBody>
      </p:sp>
    </p:spTree>
    <p:extLst>
      <p:ext uri="{BB962C8B-B14F-4D97-AF65-F5344CB8AC3E}">
        <p14:creationId xmlns:p14="http://schemas.microsoft.com/office/powerpoint/2010/main" val="9139389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90945" y="0"/>
            <a:ext cx="11610109" cy="1325563"/>
          </a:xfrm>
        </p:spPr>
        <p:txBody>
          <a:bodyPr/>
          <a:lstStyle/>
          <a:p>
            <a:r>
              <a:rPr lang="en-US" dirty="0"/>
              <a:t>Pharmacokinetic Parameters</a:t>
            </a:r>
          </a:p>
        </p:txBody>
      </p:sp>
      <p:sp>
        <p:nvSpPr>
          <p:cNvPr id="43034" name="AutoShape 9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038600" y="4121150"/>
            <a:ext cx="5867400" cy="11430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035" name="AutoShape 9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060825" y="5379370"/>
            <a:ext cx="5867400" cy="92075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7" name="Group 51">
            <a:extLst>
              <a:ext uri="{FF2B5EF4-FFF2-40B4-BE49-F238E27FC236}">
                <a16:creationId xmlns:a16="http://schemas.microsoft.com/office/drawing/2014/main" id="{4A3CFCE6-9DDE-0740-A1EB-EAA653CAFE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166291"/>
              </p:ext>
            </p:extLst>
          </p:nvPr>
        </p:nvGraphicFramePr>
        <p:xfrm>
          <a:off x="923260" y="1243521"/>
          <a:ext cx="10815084" cy="4651248"/>
        </p:xfrm>
        <a:graphic>
          <a:graphicData uri="http://schemas.openxmlformats.org/drawingml/2006/table">
            <a:tbl>
              <a:tblPr/>
              <a:tblGrid>
                <a:gridCol w="4754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0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Area Under Concentration Time Curve (AUC)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Measures  Exposure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(linear trapezoidal method = sum of the average concentration  at 2 time points on the concentration time curve / difference of the corresponding time points)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9071429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Average concentration (C</a:t>
                      </a:r>
                      <a:r>
                        <a:rPr kumimoji="0" lang="en-US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ave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AUC / dosing interval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Bioavailability (F)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AUC</a:t>
                      </a:r>
                      <a:r>
                        <a:rPr kumimoji="0" lang="en-US" sz="2400" b="0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oral</a:t>
                      </a:r>
                      <a:r>
                        <a:rPr kumimoji="0" lang="en-US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/ AUC</a:t>
                      </a:r>
                      <a:r>
                        <a:rPr kumimoji="0" lang="en-US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IV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Clearance (CL)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Dose / AUC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Half-life (T</a:t>
                      </a:r>
                      <a:r>
                        <a:rPr kumimoji="0" lang="en-US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1/2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Time it takes for plasma drug concentration to decrease by 50%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9385345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Volume of distribution (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V</a:t>
                      </a:r>
                      <a:r>
                        <a:rPr kumimoji="0" lang="en-US" sz="2400" b="0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d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)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FF66"/>
                        </a:buClr>
                        <a:buSzTx/>
                        <a:buFont typeface="Times" pitchFamily="-106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Dose /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C</a:t>
                      </a:r>
                      <a:r>
                        <a:rPr kumimoji="0" lang="en-US" sz="2400" b="0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time</a:t>
                      </a:r>
                      <a:r>
                        <a:rPr kumimoji="0" lang="en-US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 0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9186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D73-7561-4285-9099-AFF57E722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399" y="17462"/>
            <a:ext cx="11610109" cy="1325563"/>
          </a:xfrm>
        </p:spPr>
        <p:txBody>
          <a:bodyPr/>
          <a:lstStyle/>
          <a:p>
            <a:r>
              <a:rPr lang="en-US" dirty="0"/>
              <a:t>Blood Brain Barrier and CNS Pharmacology</a:t>
            </a:r>
          </a:p>
        </p:txBody>
      </p:sp>
      <p:grpSp>
        <p:nvGrpSpPr>
          <p:cNvPr id="5" name="Group 73">
            <a:extLst>
              <a:ext uri="{FF2B5EF4-FFF2-40B4-BE49-F238E27FC236}">
                <a16:creationId xmlns:a16="http://schemas.microsoft.com/office/drawing/2014/main" id="{A43AFC05-237D-BE4E-A383-3AAEFEC53132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3910799" y="5905500"/>
            <a:ext cx="228600" cy="609600"/>
            <a:chOff x="660" y="1200"/>
            <a:chExt cx="144" cy="192"/>
          </a:xfrm>
        </p:grpSpPr>
        <p:sp>
          <p:nvSpPr>
            <p:cNvPr id="6" name="Rectangle 74">
              <a:extLst>
                <a:ext uri="{FF2B5EF4-FFF2-40B4-BE49-F238E27FC236}">
                  <a16:creationId xmlns:a16="http://schemas.microsoft.com/office/drawing/2014/main" id="{41C0BAF1-6684-D34A-9947-519BE25F88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0" y="1200"/>
              <a:ext cx="144" cy="192"/>
            </a:xfrm>
            <a:prstGeom prst="rect">
              <a:avLst/>
            </a:prstGeom>
            <a:solidFill>
              <a:srgbClr val="FF9456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Line 75">
              <a:extLst>
                <a:ext uri="{FF2B5EF4-FFF2-40B4-BE49-F238E27FC236}">
                  <a16:creationId xmlns:a16="http://schemas.microsoft.com/office/drawing/2014/main" id="{9879F76D-1446-F44C-BB8D-77C3A291CB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6" y="1200"/>
              <a:ext cx="132" cy="0"/>
            </a:xfrm>
            <a:prstGeom prst="line">
              <a:avLst/>
            </a:prstGeom>
            <a:noFill/>
            <a:ln w="19050">
              <a:solidFill>
                <a:srgbClr val="FF9456"/>
              </a:solidFill>
              <a:round/>
              <a:headEnd/>
              <a:tailEnd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" name="Oval 77">
            <a:extLst>
              <a:ext uri="{FF2B5EF4-FFF2-40B4-BE49-F238E27FC236}">
                <a16:creationId xmlns:a16="http://schemas.microsoft.com/office/drawing/2014/main" id="{751A459C-2A5A-1F47-927D-1350292EB788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3925087" y="2260600"/>
            <a:ext cx="423862" cy="565150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79">
            <a:extLst>
              <a:ext uri="{FF2B5EF4-FFF2-40B4-BE49-F238E27FC236}">
                <a16:creationId xmlns:a16="http://schemas.microsoft.com/office/drawing/2014/main" id="{C3F7B862-CF16-0C42-85E6-9539B5FBC22D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3910799" y="2019300"/>
            <a:ext cx="228600" cy="2252663"/>
          </a:xfrm>
          <a:prstGeom prst="rect">
            <a:avLst/>
          </a:prstGeom>
          <a:solidFill>
            <a:srgbClr val="FF9456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Oval 80">
            <a:extLst>
              <a:ext uri="{FF2B5EF4-FFF2-40B4-BE49-F238E27FC236}">
                <a16:creationId xmlns:a16="http://schemas.microsoft.com/office/drawing/2014/main" id="{FDB7CAFB-9DCA-274F-A801-F0BBAB9F4CBA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3934612" y="2270125"/>
            <a:ext cx="404812" cy="546100"/>
          </a:xfrm>
          <a:prstGeom prst="ellipse">
            <a:avLst/>
          </a:prstGeom>
          <a:solidFill>
            <a:srgbClr val="FF9456"/>
          </a:solidFill>
          <a:ln>
            <a:noFill/>
          </a:ln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Oval 81">
            <a:extLst>
              <a:ext uri="{FF2B5EF4-FFF2-40B4-BE49-F238E27FC236}">
                <a16:creationId xmlns:a16="http://schemas.microsoft.com/office/drawing/2014/main" id="{415F4702-68B4-D247-9433-245BE081970D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3993349" y="2311400"/>
            <a:ext cx="304800" cy="457200"/>
          </a:xfrm>
          <a:prstGeom prst="ellipse">
            <a:avLst/>
          </a:prstGeom>
          <a:solidFill>
            <a:srgbClr val="6C18B0"/>
          </a:solidFill>
          <a:ln>
            <a:noFill/>
          </a:ln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87">
            <a:extLst>
              <a:ext uri="{FF2B5EF4-FFF2-40B4-BE49-F238E27FC236}">
                <a16:creationId xmlns:a16="http://schemas.microsoft.com/office/drawing/2014/main" id="{12CAF183-2529-0A43-8C8F-FCC70A3FB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0799" y="3848100"/>
            <a:ext cx="111125" cy="457200"/>
          </a:xfrm>
          <a:prstGeom prst="rect">
            <a:avLst/>
          </a:prstGeom>
          <a:solidFill>
            <a:srgbClr val="FF9456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Oval 67">
            <a:extLst>
              <a:ext uri="{FF2B5EF4-FFF2-40B4-BE49-F238E27FC236}">
                <a16:creationId xmlns:a16="http://schemas.microsoft.com/office/drawing/2014/main" id="{BC2A7F96-DCA9-0D46-873C-2989AE9953BE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3925087" y="4546600"/>
            <a:ext cx="423862" cy="565150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Rectangle 68">
            <a:extLst>
              <a:ext uri="{FF2B5EF4-FFF2-40B4-BE49-F238E27FC236}">
                <a16:creationId xmlns:a16="http://schemas.microsoft.com/office/drawing/2014/main" id="{E7776858-DEAB-4347-A97C-F8530DD3AEA9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3910799" y="4273550"/>
            <a:ext cx="228600" cy="1631950"/>
          </a:xfrm>
          <a:prstGeom prst="rect">
            <a:avLst/>
          </a:prstGeom>
          <a:solidFill>
            <a:srgbClr val="FF9456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Oval 69">
            <a:extLst>
              <a:ext uri="{FF2B5EF4-FFF2-40B4-BE49-F238E27FC236}">
                <a16:creationId xmlns:a16="http://schemas.microsoft.com/office/drawing/2014/main" id="{BC22D475-0A29-EA44-8748-2567C3E8C4BE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3931437" y="4556125"/>
            <a:ext cx="407987" cy="549275"/>
          </a:xfrm>
          <a:prstGeom prst="ellipse">
            <a:avLst/>
          </a:prstGeom>
          <a:solidFill>
            <a:srgbClr val="FF9456"/>
          </a:solidFill>
          <a:ln>
            <a:noFill/>
          </a:ln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Oval 70">
            <a:extLst>
              <a:ext uri="{FF2B5EF4-FFF2-40B4-BE49-F238E27FC236}">
                <a16:creationId xmlns:a16="http://schemas.microsoft.com/office/drawing/2014/main" id="{C8512E6E-3914-B742-931B-C9D147590E07}"/>
              </a:ext>
            </a:extLst>
          </p:cNvPr>
          <p:cNvSpPr>
            <a:spLocks noChangeArrowheads="1"/>
          </p:cNvSpPr>
          <p:nvPr/>
        </p:nvSpPr>
        <p:spPr bwMode="auto">
          <a:xfrm flipH="1" flipV="1">
            <a:off x="3993349" y="4597400"/>
            <a:ext cx="304800" cy="457200"/>
          </a:xfrm>
          <a:prstGeom prst="ellipse">
            <a:avLst/>
          </a:prstGeom>
          <a:solidFill>
            <a:srgbClr val="6C18B0"/>
          </a:solidFill>
          <a:ln>
            <a:noFill/>
          </a:ln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Rectangle 88">
            <a:extLst>
              <a:ext uri="{FF2B5EF4-FFF2-40B4-BE49-F238E27FC236}">
                <a16:creationId xmlns:a16="http://schemas.microsoft.com/office/drawing/2014/main" id="{67192893-9AE8-F545-B8E1-8112C9ABB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0324" y="4227513"/>
            <a:ext cx="90488" cy="74612"/>
          </a:xfrm>
          <a:prstGeom prst="rect">
            <a:avLst/>
          </a:prstGeom>
          <a:solidFill>
            <a:srgbClr val="FF9456"/>
          </a:solidFill>
          <a:ln>
            <a:noFill/>
          </a:ln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93">
            <a:extLst>
              <a:ext uri="{FF2B5EF4-FFF2-40B4-BE49-F238E27FC236}">
                <a16:creationId xmlns:a16="http://schemas.microsoft.com/office/drawing/2014/main" id="{1B6C2A94-D1F0-D94F-8BEA-752FEB9804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0799" y="5905500"/>
            <a:ext cx="111125" cy="457200"/>
          </a:xfrm>
          <a:prstGeom prst="rect">
            <a:avLst/>
          </a:prstGeom>
          <a:solidFill>
            <a:srgbClr val="FF9456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Rectangle 92">
            <a:extLst>
              <a:ext uri="{FF2B5EF4-FFF2-40B4-BE49-F238E27FC236}">
                <a16:creationId xmlns:a16="http://schemas.microsoft.com/office/drawing/2014/main" id="{2A6ACE51-EEE7-C343-ACCA-BF63315039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0324" y="5842000"/>
            <a:ext cx="90488" cy="101600"/>
          </a:xfrm>
          <a:prstGeom prst="rect">
            <a:avLst/>
          </a:prstGeom>
          <a:solidFill>
            <a:srgbClr val="FF9456"/>
          </a:solidFill>
          <a:ln>
            <a:noFill/>
          </a:ln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Line 95">
            <a:extLst>
              <a:ext uri="{FF2B5EF4-FFF2-40B4-BE49-F238E27FC236}">
                <a16:creationId xmlns:a16="http://schemas.microsoft.com/office/drawing/2014/main" id="{856B925F-B169-7949-9461-6ED8F75C0D12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0324" y="2019300"/>
            <a:ext cx="209550" cy="0"/>
          </a:xfrm>
          <a:prstGeom prst="line">
            <a:avLst/>
          </a:prstGeom>
          <a:noFill/>
          <a:ln w="19050">
            <a:solidFill>
              <a:srgbClr val="FF9456"/>
            </a:solidFill>
            <a:round/>
            <a:headEnd/>
            <a:tailEnd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Oval 101" descr="Dark horizontal">
            <a:extLst>
              <a:ext uri="{FF2B5EF4-FFF2-40B4-BE49-F238E27FC236}">
                <a16:creationId xmlns:a16="http://schemas.microsoft.com/office/drawing/2014/main" id="{9A586A4D-DC72-C94C-93FB-B9DC80F43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5099" y="3641725"/>
            <a:ext cx="76200" cy="152400"/>
          </a:xfrm>
          <a:prstGeom prst="ellipse">
            <a:avLst/>
          </a:prstGeom>
          <a:pattFill prst="dkHorz">
            <a:fgClr>
              <a:srgbClr val="73738C"/>
            </a:fgClr>
            <a:bgClr>
              <a:srgbClr val="FFFFFF"/>
            </a:bgClr>
          </a:pattFill>
          <a:ln w="31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Oval 106" descr="Dark horizontal">
            <a:extLst>
              <a:ext uri="{FF2B5EF4-FFF2-40B4-BE49-F238E27FC236}">
                <a16:creationId xmlns:a16="http://schemas.microsoft.com/office/drawing/2014/main" id="{F094C3B9-4D83-5B43-A0DC-008612078F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9537" y="4384675"/>
            <a:ext cx="76200" cy="152400"/>
          </a:xfrm>
          <a:prstGeom prst="ellipse">
            <a:avLst/>
          </a:prstGeom>
          <a:pattFill prst="dkHorz">
            <a:fgClr>
              <a:srgbClr val="73738C"/>
            </a:fgClr>
            <a:bgClr>
              <a:srgbClr val="FFFFFF"/>
            </a:bgClr>
          </a:pattFill>
          <a:ln w="31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Oval 107" descr="Dark horizontal">
            <a:extLst>
              <a:ext uri="{FF2B5EF4-FFF2-40B4-BE49-F238E27FC236}">
                <a16:creationId xmlns:a16="http://schemas.microsoft.com/office/drawing/2014/main" id="{DB9E8247-AF06-4349-B191-96FB618B4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6999" y="3086100"/>
            <a:ext cx="76200" cy="152400"/>
          </a:xfrm>
          <a:prstGeom prst="ellipse">
            <a:avLst/>
          </a:prstGeom>
          <a:pattFill prst="dkHorz">
            <a:fgClr>
              <a:srgbClr val="73738C"/>
            </a:fgClr>
            <a:bgClr>
              <a:srgbClr val="FFFFFF"/>
            </a:bgClr>
          </a:pattFill>
          <a:ln w="31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Oval 108" descr="Dark horizontal">
            <a:extLst>
              <a:ext uri="{FF2B5EF4-FFF2-40B4-BE49-F238E27FC236}">
                <a16:creationId xmlns:a16="http://schemas.microsoft.com/office/drawing/2014/main" id="{D2CBFEEA-0C90-BF40-8158-E74046298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6362" y="2062163"/>
            <a:ext cx="76200" cy="152400"/>
          </a:xfrm>
          <a:prstGeom prst="ellipse">
            <a:avLst/>
          </a:prstGeom>
          <a:pattFill prst="dkHorz">
            <a:fgClr>
              <a:srgbClr val="73738C"/>
            </a:fgClr>
            <a:bgClr>
              <a:srgbClr val="FFFFFF"/>
            </a:bgClr>
          </a:pattFill>
          <a:ln w="31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Oval 109" descr="Dark horizontal">
            <a:extLst>
              <a:ext uri="{FF2B5EF4-FFF2-40B4-BE49-F238E27FC236}">
                <a16:creationId xmlns:a16="http://schemas.microsoft.com/office/drawing/2014/main" id="{149F0C59-7C2E-DE47-A6EB-8AE1BCF95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6999" y="5295900"/>
            <a:ext cx="76200" cy="152400"/>
          </a:xfrm>
          <a:prstGeom prst="ellipse">
            <a:avLst/>
          </a:prstGeom>
          <a:pattFill prst="dkHorz">
            <a:fgClr>
              <a:srgbClr val="73738C"/>
            </a:fgClr>
            <a:bgClr>
              <a:srgbClr val="FFFFFF"/>
            </a:bgClr>
          </a:pattFill>
          <a:ln w="31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Oval 110" descr="Dark horizontal">
            <a:extLst>
              <a:ext uri="{FF2B5EF4-FFF2-40B4-BE49-F238E27FC236}">
                <a16:creationId xmlns:a16="http://schemas.microsoft.com/office/drawing/2014/main" id="{E54517D9-D035-5446-859F-2EBA2A20E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0337" y="5667375"/>
            <a:ext cx="76200" cy="152400"/>
          </a:xfrm>
          <a:prstGeom prst="ellipse">
            <a:avLst/>
          </a:prstGeom>
          <a:pattFill prst="dkHorz">
            <a:fgClr>
              <a:srgbClr val="73738C"/>
            </a:fgClr>
            <a:bgClr>
              <a:srgbClr val="FFFFFF"/>
            </a:bgClr>
          </a:pattFill>
          <a:ln w="31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Text Box 111">
            <a:extLst>
              <a:ext uri="{FF2B5EF4-FFF2-40B4-BE49-F238E27FC236}">
                <a16:creationId xmlns:a16="http://schemas.microsoft.com/office/drawing/2014/main" id="{9A2E9940-F124-5E42-B4E7-B54FB4836A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2224" y="4800600"/>
            <a:ext cx="89479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</a:rPr>
              <a:t>Lumen</a:t>
            </a:r>
          </a:p>
        </p:txBody>
      </p:sp>
      <p:sp>
        <p:nvSpPr>
          <p:cNvPr id="28" name="Text Box 141">
            <a:extLst>
              <a:ext uri="{FF2B5EF4-FFF2-40B4-BE49-F238E27FC236}">
                <a16:creationId xmlns:a16="http://schemas.microsoft.com/office/drawing/2014/main" id="{2F7BB769-F8EA-BC43-A2B9-A10C755EA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6311" y="1295400"/>
            <a:ext cx="20732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 b="0" dirty="0">
                <a:latin typeface="Calibri" panose="020F0502020204030204" pitchFamily="34" charset="0"/>
              </a:rPr>
              <a:t>Tissue capillary endothelium</a:t>
            </a:r>
          </a:p>
        </p:txBody>
      </p:sp>
      <p:sp>
        <p:nvSpPr>
          <p:cNvPr id="29" name="Text Box 142">
            <a:extLst>
              <a:ext uri="{FF2B5EF4-FFF2-40B4-BE49-F238E27FC236}">
                <a16:creationId xmlns:a16="http://schemas.microsoft.com/office/drawing/2014/main" id="{0F01B15B-0012-D848-AC15-D28B0AF0A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6887" y="1295400"/>
            <a:ext cx="1905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 b="0" dirty="0">
                <a:solidFill>
                  <a:srgbClr val="000000"/>
                </a:solidFill>
                <a:latin typeface="Calibri" panose="020F0502020204030204" pitchFamily="34" charset="0"/>
              </a:rPr>
              <a:t>Brain capillary endothelium</a:t>
            </a:r>
          </a:p>
        </p:txBody>
      </p:sp>
      <p:grpSp>
        <p:nvGrpSpPr>
          <p:cNvPr id="30" name="Group 213">
            <a:extLst>
              <a:ext uri="{FF2B5EF4-FFF2-40B4-BE49-F238E27FC236}">
                <a16:creationId xmlns:a16="http://schemas.microsoft.com/office/drawing/2014/main" id="{6357741D-0ADD-7048-8D17-22848F6FE717}"/>
              </a:ext>
            </a:extLst>
          </p:cNvPr>
          <p:cNvGrpSpPr>
            <a:grpSpLocks/>
          </p:cNvGrpSpPr>
          <p:nvPr/>
        </p:nvGrpSpPr>
        <p:grpSpPr bwMode="auto">
          <a:xfrm>
            <a:off x="4115587" y="4057651"/>
            <a:ext cx="1517650" cy="641350"/>
            <a:chOff x="3249" y="2556"/>
            <a:chExt cx="956" cy="404"/>
          </a:xfrm>
        </p:grpSpPr>
        <p:sp>
          <p:nvSpPr>
            <p:cNvPr id="31" name="Text Box 144">
              <a:extLst>
                <a:ext uri="{FF2B5EF4-FFF2-40B4-BE49-F238E27FC236}">
                  <a16:creationId xmlns:a16="http://schemas.microsoft.com/office/drawing/2014/main" id="{A67EE85C-3C28-FF4C-8196-C7B38B2B82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7" y="2556"/>
              <a:ext cx="76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800" b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Tight junction</a:t>
              </a:r>
            </a:p>
          </p:txBody>
        </p:sp>
        <p:sp>
          <p:nvSpPr>
            <p:cNvPr id="32" name="Line 150">
              <a:extLst>
                <a:ext uri="{FF2B5EF4-FFF2-40B4-BE49-F238E27FC236}">
                  <a16:creationId xmlns:a16="http://schemas.microsoft.com/office/drawing/2014/main" id="{3A7710E2-EDBA-2749-AE8D-C7510C2448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49" y="2688"/>
              <a:ext cx="39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33" name="Line 17">
            <a:extLst>
              <a:ext uri="{FF2B5EF4-FFF2-40B4-BE49-F238E27FC236}">
                <a16:creationId xmlns:a16="http://schemas.microsoft.com/office/drawing/2014/main" id="{77B9083C-7692-B84B-BB49-A689805F1F14}"/>
              </a:ext>
            </a:extLst>
          </p:cNvPr>
          <p:cNvSpPr>
            <a:spLocks noChangeShapeType="1"/>
          </p:cNvSpPr>
          <p:nvPr/>
        </p:nvSpPr>
        <p:spPr bwMode="auto">
          <a:xfrm>
            <a:off x="2094699" y="4032250"/>
            <a:ext cx="0" cy="3810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Oval 9">
            <a:extLst>
              <a:ext uri="{FF2B5EF4-FFF2-40B4-BE49-F238E27FC236}">
                <a16:creationId xmlns:a16="http://schemas.microsoft.com/office/drawing/2014/main" id="{8A56F99A-53EC-E64F-B972-0BB6142D3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7199" y="3270250"/>
            <a:ext cx="423863" cy="565150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Rectangle 4">
            <a:extLst>
              <a:ext uri="{FF2B5EF4-FFF2-40B4-BE49-F238E27FC236}">
                <a16:creationId xmlns:a16="http://schemas.microsoft.com/office/drawing/2014/main" id="{FD040B79-464A-0B40-AD6A-C1C802EA9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6749" y="2476500"/>
            <a:ext cx="228600" cy="1600200"/>
          </a:xfrm>
          <a:prstGeom prst="rect">
            <a:avLst/>
          </a:prstGeom>
          <a:solidFill>
            <a:srgbClr val="FF9456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Oval 8">
            <a:extLst>
              <a:ext uri="{FF2B5EF4-FFF2-40B4-BE49-F238E27FC236}">
                <a16:creationId xmlns:a16="http://schemas.microsoft.com/office/drawing/2014/main" id="{191A2763-9B72-FD4E-A1EA-DCEF8E7EA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724" y="3276600"/>
            <a:ext cx="407988" cy="549275"/>
          </a:xfrm>
          <a:prstGeom prst="ellipse">
            <a:avLst/>
          </a:prstGeom>
          <a:solidFill>
            <a:srgbClr val="FF9456"/>
          </a:solidFill>
          <a:ln>
            <a:noFill/>
          </a:ln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Oval 6">
            <a:extLst>
              <a:ext uri="{FF2B5EF4-FFF2-40B4-BE49-F238E27FC236}">
                <a16:creationId xmlns:a16="http://schemas.microsoft.com/office/drawing/2014/main" id="{438B62A8-C710-A54C-BBDD-7776834885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0318" y="3326606"/>
            <a:ext cx="304800" cy="457200"/>
          </a:xfrm>
          <a:prstGeom prst="ellipse">
            <a:avLst/>
          </a:prstGeom>
          <a:solidFill>
            <a:srgbClr val="6C18B0"/>
          </a:solidFill>
          <a:ln>
            <a:noFill/>
          </a:ln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Rectangle 13">
            <a:extLst>
              <a:ext uri="{FF2B5EF4-FFF2-40B4-BE49-F238E27FC236}">
                <a16:creationId xmlns:a16="http://schemas.microsoft.com/office/drawing/2014/main" id="{86412E6B-DB52-D446-AF2B-6F8003311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6749" y="4343400"/>
            <a:ext cx="228600" cy="304800"/>
          </a:xfrm>
          <a:prstGeom prst="rect">
            <a:avLst/>
          </a:prstGeom>
          <a:solidFill>
            <a:srgbClr val="FF9456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Line 18">
            <a:extLst>
              <a:ext uri="{FF2B5EF4-FFF2-40B4-BE49-F238E27FC236}">
                <a16:creationId xmlns:a16="http://schemas.microsoft.com/office/drawing/2014/main" id="{6E03F06A-E94A-7241-B735-ED61FACE7A5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94699" y="4038600"/>
            <a:ext cx="0" cy="381000"/>
          </a:xfrm>
          <a:prstGeom prst="line">
            <a:avLst/>
          </a:prstGeom>
          <a:noFill/>
          <a:ln w="19050">
            <a:solidFill>
              <a:srgbClr val="FF9456"/>
            </a:solidFill>
            <a:round/>
            <a:headEnd/>
            <a:tailEnd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0" name="Group 96">
            <a:extLst>
              <a:ext uri="{FF2B5EF4-FFF2-40B4-BE49-F238E27FC236}">
                <a16:creationId xmlns:a16="http://schemas.microsoft.com/office/drawing/2014/main" id="{894BC460-5EC2-BE49-9FE9-859EC00AB7E1}"/>
              </a:ext>
            </a:extLst>
          </p:cNvPr>
          <p:cNvGrpSpPr>
            <a:grpSpLocks/>
          </p:cNvGrpSpPr>
          <p:nvPr/>
        </p:nvGrpSpPr>
        <p:grpSpPr bwMode="auto">
          <a:xfrm>
            <a:off x="1986749" y="2019300"/>
            <a:ext cx="228600" cy="304800"/>
            <a:chOff x="1908" y="1344"/>
            <a:chExt cx="144" cy="192"/>
          </a:xfrm>
        </p:grpSpPr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04F94473-E4FA-7147-A54D-95315448B5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8" y="1344"/>
              <a:ext cx="144" cy="192"/>
            </a:xfrm>
            <a:prstGeom prst="rect">
              <a:avLst/>
            </a:prstGeom>
            <a:solidFill>
              <a:srgbClr val="FF9456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Line 29">
              <a:extLst>
                <a:ext uri="{FF2B5EF4-FFF2-40B4-BE49-F238E27FC236}">
                  <a16:creationId xmlns:a16="http://schemas.microsoft.com/office/drawing/2014/main" id="{00DF9183-EC14-8B4B-90C8-5284C8E6C5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14" y="1344"/>
              <a:ext cx="132" cy="0"/>
            </a:xfrm>
            <a:prstGeom prst="line">
              <a:avLst/>
            </a:prstGeom>
            <a:noFill/>
            <a:ln w="19050">
              <a:solidFill>
                <a:srgbClr val="FF9456"/>
              </a:solidFill>
              <a:round/>
              <a:headEnd/>
              <a:tailEnd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3" name="Oval 23">
            <a:extLst>
              <a:ext uri="{FF2B5EF4-FFF2-40B4-BE49-F238E27FC236}">
                <a16:creationId xmlns:a16="http://schemas.microsoft.com/office/drawing/2014/main" id="{C021E35D-243B-A843-AF8A-48B025846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7199" y="5556250"/>
            <a:ext cx="423863" cy="565150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Rectangle 24">
            <a:extLst>
              <a:ext uri="{FF2B5EF4-FFF2-40B4-BE49-F238E27FC236}">
                <a16:creationId xmlns:a16="http://schemas.microsoft.com/office/drawing/2014/main" id="{7724CAA9-5A1A-864A-ABE7-0FED6C6AB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6749" y="4762500"/>
            <a:ext cx="228600" cy="1600200"/>
          </a:xfrm>
          <a:prstGeom prst="rect">
            <a:avLst/>
          </a:prstGeom>
          <a:solidFill>
            <a:srgbClr val="FF9456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" name="Oval 25">
            <a:extLst>
              <a:ext uri="{FF2B5EF4-FFF2-40B4-BE49-F238E27FC236}">
                <a16:creationId xmlns:a16="http://schemas.microsoft.com/office/drawing/2014/main" id="{E39E3B1E-E102-A346-8CF4-19A78CF33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724" y="5565775"/>
            <a:ext cx="404813" cy="546100"/>
          </a:xfrm>
          <a:prstGeom prst="ellipse">
            <a:avLst/>
          </a:prstGeom>
          <a:solidFill>
            <a:srgbClr val="FF9456"/>
          </a:solidFill>
          <a:ln>
            <a:noFill/>
          </a:ln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Oval 26">
            <a:extLst>
              <a:ext uri="{FF2B5EF4-FFF2-40B4-BE49-F238E27FC236}">
                <a16:creationId xmlns:a16="http://schemas.microsoft.com/office/drawing/2014/main" id="{678C5DC5-E513-094E-9081-E57D4AEA5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7999" y="5613400"/>
            <a:ext cx="304800" cy="457200"/>
          </a:xfrm>
          <a:prstGeom prst="ellipse">
            <a:avLst/>
          </a:prstGeom>
          <a:solidFill>
            <a:srgbClr val="6C18B0"/>
          </a:solidFill>
          <a:ln>
            <a:noFill/>
          </a:ln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Rectangle 32">
            <a:extLst>
              <a:ext uri="{FF2B5EF4-FFF2-40B4-BE49-F238E27FC236}">
                <a16:creationId xmlns:a16="http://schemas.microsoft.com/office/drawing/2014/main" id="{09D98EF9-8A00-4B49-9453-22272418DA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974" y="5330825"/>
            <a:ext cx="117475" cy="107950"/>
          </a:xfrm>
          <a:prstGeom prst="rect">
            <a:avLst/>
          </a:prstGeom>
          <a:solidFill>
            <a:srgbClr val="000055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" name="Rectangle 33">
            <a:extLst>
              <a:ext uri="{FF2B5EF4-FFF2-40B4-BE49-F238E27FC236}">
                <a16:creationId xmlns:a16="http://schemas.microsoft.com/office/drawing/2014/main" id="{8B1F41BA-A623-1649-924D-3C90870BC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074" y="5118100"/>
            <a:ext cx="107950" cy="107950"/>
          </a:xfrm>
          <a:prstGeom prst="rect">
            <a:avLst/>
          </a:prstGeom>
          <a:solidFill>
            <a:srgbClr val="000055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" name="Rectangle 34">
            <a:extLst>
              <a:ext uri="{FF2B5EF4-FFF2-40B4-BE49-F238E27FC236}">
                <a16:creationId xmlns:a16="http://schemas.microsoft.com/office/drawing/2014/main" id="{E5433FF3-549B-8D4F-B9D7-C5447F2B2ED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951824" y="4892675"/>
            <a:ext cx="111125" cy="107950"/>
          </a:xfrm>
          <a:prstGeom prst="rect">
            <a:avLst/>
          </a:prstGeom>
          <a:solidFill>
            <a:srgbClr val="000055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Rectangle 151">
            <a:extLst>
              <a:ext uri="{FF2B5EF4-FFF2-40B4-BE49-F238E27FC236}">
                <a16:creationId xmlns:a16="http://schemas.microsoft.com/office/drawing/2014/main" id="{F116AF50-7214-C542-8298-F6D08FB7C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2612" y="4841875"/>
            <a:ext cx="74612" cy="228600"/>
          </a:xfrm>
          <a:prstGeom prst="rect">
            <a:avLst/>
          </a:prstGeom>
          <a:solidFill>
            <a:srgbClr val="000055"/>
          </a:solidFill>
          <a:ln>
            <a:noFill/>
          </a:ln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" name="Rectangle 152">
            <a:extLst>
              <a:ext uri="{FF2B5EF4-FFF2-40B4-BE49-F238E27FC236}">
                <a16:creationId xmlns:a16="http://schemas.microsoft.com/office/drawing/2014/main" id="{B9208B3B-8064-BF4B-B608-8155AF4522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6799" y="4991100"/>
            <a:ext cx="74613" cy="228600"/>
          </a:xfrm>
          <a:prstGeom prst="rect">
            <a:avLst/>
          </a:prstGeom>
          <a:solidFill>
            <a:srgbClr val="000055"/>
          </a:solidFill>
          <a:ln>
            <a:noFill/>
          </a:ln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" name="Rectangle 153">
            <a:extLst>
              <a:ext uri="{FF2B5EF4-FFF2-40B4-BE49-F238E27FC236}">
                <a16:creationId xmlns:a16="http://schemas.microsoft.com/office/drawing/2014/main" id="{4FC82BB3-FA9C-C245-8610-39A3C4BA5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8049" y="5280025"/>
            <a:ext cx="74613" cy="228600"/>
          </a:xfrm>
          <a:prstGeom prst="rect">
            <a:avLst/>
          </a:prstGeom>
          <a:solidFill>
            <a:srgbClr val="000055"/>
          </a:solidFill>
          <a:ln>
            <a:noFill/>
          </a:ln>
          <a:extLs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3" name="Group 222">
            <a:extLst>
              <a:ext uri="{FF2B5EF4-FFF2-40B4-BE49-F238E27FC236}">
                <a16:creationId xmlns:a16="http://schemas.microsoft.com/office/drawing/2014/main" id="{89D6A8F1-EF47-F44D-9B3A-F2C8C0725268}"/>
              </a:ext>
            </a:extLst>
          </p:cNvPr>
          <p:cNvGrpSpPr>
            <a:grpSpLocks/>
          </p:cNvGrpSpPr>
          <p:nvPr/>
        </p:nvGrpSpPr>
        <p:grpSpPr bwMode="auto">
          <a:xfrm>
            <a:off x="-127801" y="2078038"/>
            <a:ext cx="2679700" cy="3298825"/>
            <a:chOff x="722" y="1309"/>
            <a:chExt cx="1688" cy="2078"/>
          </a:xfrm>
        </p:grpSpPr>
        <p:grpSp>
          <p:nvGrpSpPr>
            <p:cNvPr id="54" name="Group 208">
              <a:extLst>
                <a:ext uri="{FF2B5EF4-FFF2-40B4-BE49-F238E27FC236}">
                  <a16:creationId xmlns:a16="http://schemas.microsoft.com/office/drawing/2014/main" id="{F5F92D15-A908-9C46-B82B-535B9A2F1B4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2" y="2520"/>
              <a:ext cx="1635" cy="231"/>
              <a:chOff x="576" y="2520"/>
              <a:chExt cx="1635" cy="231"/>
            </a:xfrm>
          </p:grpSpPr>
          <p:sp>
            <p:nvSpPr>
              <p:cNvPr id="62" name="Text Box 121">
                <a:extLst>
                  <a:ext uri="{FF2B5EF4-FFF2-40B4-BE49-F238E27FC236}">
                    <a16:creationId xmlns:a16="http://schemas.microsoft.com/office/drawing/2014/main" id="{73DBB0E3-A0CD-EB4E-9109-24B223CD425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6" y="2520"/>
                <a:ext cx="10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r">
                  <a:spcBef>
                    <a:spcPct val="50000"/>
                  </a:spcBef>
                </a:pPr>
                <a:r>
                  <a:rPr lang="en-US" sz="1800" b="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Fenestration</a:t>
                </a:r>
              </a:p>
            </p:txBody>
          </p:sp>
          <p:sp>
            <p:nvSpPr>
              <p:cNvPr id="63" name="Line 125">
                <a:extLst>
                  <a:ext uri="{FF2B5EF4-FFF2-40B4-BE49-F238E27FC236}">
                    <a16:creationId xmlns:a16="http://schemas.microsoft.com/office/drawing/2014/main" id="{AD84BAD9-20EC-CA4A-BEEB-5B56A53542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647" y="2642"/>
                <a:ext cx="564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5" name="Group 207">
              <a:extLst>
                <a:ext uri="{FF2B5EF4-FFF2-40B4-BE49-F238E27FC236}">
                  <a16:creationId xmlns:a16="http://schemas.microsoft.com/office/drawing/2014/main" id="{4165F828-ECBA-1049-9511-7CA832A215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77" y="1309"/>
              <a:ext cx="1575" cy="404"/>
              <a:chOff x="631" y="1303"/>
              <a:chExt cx="1575" cy="404"/>
            </a:xfrm>
          </p:grpSpPr>
          <p:sp>
            <p:nvSpPr>
              <p:cNvPr id="60" name="Text Box 122">
                <a:extLst>
                  <a:ext uri="{FF2B5EF4-FFF2-40B4-BE49-F238E27FC236}">
                    <a16:creationId xmlns:a16="http://schemas.microsoft.com/office/drawing/2014/main" id="{CCADEE17-F527-3E4C-9DD4-24F25CDBEE5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1" y="1303"/>
                <a:ext cx="1056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sz="1800" b="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Intercellular cleft passage</a:t>
                </a:r>
              </a:p>
            </p:txBody>
          </p:sp>
          <p:sp>
            <p:nvSpPr>
              <p:cNvPr id="61" name="Line 124">
                <a:extLst>
                  <a:ext uri="{FF2B5EF4-FFF2-40B4-BE49-F238E27FC236}">
                    <a16:creationId xmlns:a16="http://schemas.microsoft.com/office/drawing/2014/main" id="{9ECE4077-3CBA-6A4F-9D1A-6083C9CD4B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642" y="1504"/>
                <a:ext cx="56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6" name="Group 209">
              <a:extLst>
                <a:ext uri="{FF2B5EF4-FFF2-40B4-BE49-F238E27FC236}">
                  <a16:creationId xmlns:a16="http://schemas.microsoft.com/office/drawing/2014/main" id="{508E3C75-6DF6-B944-BD3E-F2B46D477E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8" y="3001"/>
              <a:ext cx="1682" cy="386"/>
              <a:chOff x="582" y="3001"/>
              <a:chExt cx="1682" cy="386"/>
            </a:xfrm>
          </p:grpSpPr>
          <p:sp>
            <p:nvSpPr>
              <p:cNvPr id="57" name="Text Box 123">
                <a:extLst>
                  <a:ext uri="{FF2B5EF4-FFF2-40B4-BE49-F238E27FC236}">
                    <a16:creationId xmlns:a16="http://schemas.microsoft.com/office/drawing/2014/main" id="{4F655007-7DC4-9E41-B6F1-F11B40B979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2" y="3001"/>
                <a:ext cx="10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r">
                  <a:spcBef>
                    <a:spcPct val="50000"/>
                  </a:spcBef>
                </a:pPr>
                <a:r>
                  <a:rPr lang="en-US" sz="1800" b="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Pinocytosis</a:t>
                </a:r>
              </a:p>
            </p:txBody>
          </p:sp>
          <p:sp>
            <p:nvSpPr>
              <p:cNvPr id="58" name="Line 126">
                <a:extLst>
                  <a:ext uri="{FF2B5EF4-FFF2-40B4-BE49-F238E27FC236}">
                    <a16:creationId xmlns:a16="http://schemas.microsoft.com/office/drawing/2014/main" id="{E2AA61DF-C665-7B44-B665-D3EFE90A72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688" y="3115"/>
                <a:ext cx="20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9" name="Line 127">
                <a:extLst>
                  <a:ext uri="{FF2B5EF4-FFF2-40B4-BE49-F238E27FC236}">
                    <a16:creationId xmlns:a16="http://schemas.microsoft.com/office/drawing/2014/main" id="{3E12B197-1150-194D-8B2A-1359C8478E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64" y="3387"/>
                <a:ext cx="20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64" name="AutoShape 155">
            <a:extLst>
              <a:ext uri="{FF2B5EF4-FFF2-40B4-BE49-F238E27FC236}">
                <a16:creationId xmlns:a16="http://schemas.microsoft.com/office/drawing/2014/main" id="{0CACB61B-56FF-A94C-AE27-249E6A8CA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4924" y="2857500"/>
            <a:ext cx="74613" cy="123825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5" name="AutoShape 156">
            <a:extLst>
              <a:ext uri="{FF2B5EF4-FFF2-40B4-BE49-F238E27FC236}">
                <a16:creationId xmlns:a16="http://schemas.microsoft.com/office/drawing/2014/main" id="{49BD1C40-AD46-0F47-B5D1-18199BF4A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074" y="2857500"/>
            <a:ext cx="74613" cy="123825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AutoShape 159">
            <a:extLst>
              <a:ext uri="{FF2B5EF4-FFF2-40B4-BE49-F238E27FC236}">
                <a16:creationId xmlns:a16="http://schemas.microsoft.com/office/drawing/2014/main" id="{C887BB1D-649E-CE4F-B332-8EBF02672C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9524" y="3397250"/>
            <a:ext cx="168275" cy="111125"/>
          </a:xfrm>
          <a:prstGeom prst="roundRect">
            <a:avLst>
              <a:gd name="adj" fmla="val 16667"/>
            </a:avLst>
          </a:prstGeom>
          <a:solidFill>
            <a:srgbClr val="8AB7FF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7" name="Group 223">
            <a:extLst>
              <a:ext uri="{FF2B5EF4-FFF2-40B4-BE49-F238E27FC236}">
                <a16:creationId xmlns:a16="http://schemas.microsoft.com/office/drawing/2014/main" id="{81E16E4F-BEEF-4F4B-9DEC-A757732413BC}"/>
              </a:ext>
            </a:extLst>
          </p:cNvPr>
          <p:cNvGrpSpPr>
            <a:grpSpLocks/>
          </p:cNvGrpSpPr>
          <p:nvPr/>
        </p:nvGrpSpPr>
        <p:grpSpPr bwMode="auto">
          <a:xfrm>
            <a:off x="2386799" y="1944688"/>
            <a:ext cx="3778250" cy="1741488"/>
            <a:chOff x="2306" y="1225"/>
            <a:chExt cx="2380" cy="1097"/>
          </a:xfrm>
        </p:grpSpPr>
        <p:grpSp>
          <p:nvGrpSpPr>
            <p:cNvPr id="68" name="Group 211">
              <a:extLst>
                <a:ext uri="{FF2B5EF4-FFF2-40B4-BE49-F238E27FC236}">
                  <a16:creationId xmlns:a16="http://schemas.microsoft.com/office/drawing/2014/main" id="{21A03951-7442-1544-BA1E-050657181E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39" y="1225"/>
              <a:ext cx="1347" cy="231"/>
              <a:chOff x="3193" y="1225"/>
              <a:chExt cx="1347" cy="231"/>
            </a:xfrm>
          </p:grpSpPr>
          <p:sp>
            <p:nvSpPr>
              <p:cNvPr id="76" name="Text Box 148">
                <a:extLst>
                  <a:ext uri="{FF2B5EF4-FFF2-40B4-BE49-F238E27FC236}">
                    <a16:creationId xmlns:a16="http://schemas.microsoft.com/office/drawing/2014/main" id="{4F6DB8FE-F042-5645-AD5E-12C2B3FCC8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84" y="1225"/>
                <a:ext cx="105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800" b="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Mitochondria</a:t>
                </a:r>
              </a:p>
            </p:txBody>
          </p:sp>
          <p:sp>
            <p:nvSpPr>
              <p:cNvPr id="77" name="Line 149">
                <a:extLst>
                  <a:ext uri="{FF2B5EF4-FFF2-40B4-BE49-F238E27FC236}">
                    <a16:creationId xmlns:a16="http://schemas.microsoft.com/office/drawing/2014/main" id="{8A9A0219-3D9D-DC4B-B098-3EFD46AFA5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93" y="1334"/>
                <a:ext cx="366" cy="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9" name="Group 216">
              <a:extLst>
                <a:ext uri="{FF2B5EF4-FFF2-40B4-BE49-F238E27FC236}">
                  <a16:creationId xmlns:a16="http://schemas.microsoft.com/office/drawing/2014/main" id="{465A0556-5A55-AC4F-83C9-8364AE619F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06" y="1734"/>
              <a:ext cx="1256" cy="588"/>
              <a:chOff x="2160" y="1734"/>
              <a:chExt cx="1256" cy="588"/>
            </a:xfrm>
          </p:grpSpPr>
          <p:grpSp>
            <p:nvGrpSpPr>
              <p:cNvPr id="70" name="Group 215">
                <a:extLst>
                  <a:ext uri="{FF2B5EF4-FFF2-40B4-BE49-F238E27FC236}">
                    <a16:creationId xmlns:a16="http://schemas.microsoft.com/office/drawing/2014/main" id="{6E14604D-1E23-F144-B54E-E220953F8B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88" y="1734"/>
                <a:ext cx="1228" cy="192"/>
                <a:chOff x="2188" y="1734"/>
                <a:chExt cx="1228" cy="192"/>
              </a:xfrm>
            </p:grpSpPr>
            <p:sp>
              <p:nvSpPr>
                <p:cNvPr id="74" name="Line 157">
                  <a:extLst>
                    <a:ext uri="{FF2B5EF4-FFF2-40B4-BE49-F238E27FC236}">
                      <a16:creationId xmlns:a16="http://schemas.microsoft.com/office/drawing/2014/main" id="{C32FAA67-99F8-E542-AB0F-EAEA0890D9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72" y="1836"/>
                  <a:ext cx="44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mc="http://schemas.openxmlformats.org/markup-compatibility/2006" xmlns:mv="urn:schemas-microsoft-com:mac:vml"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5" name="Text Box 158">
                  <a:extLst>
                    <a:ext uri="{FF2B5EF4-FFF2-40B4-BE49-F238E27FC236}">
                      <a16:creationId xmlns:a16="http://schemas.microsoft.com/office/drawing/2014/main" id="{122F0367-A4F4-074D-B657-DC3F3583AE8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88" y="1734"/>
                  <a:ext cx="804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mc="http://schemas.openxmlformats.org/markup-compatibility/2006" xmlns:mv="urn:schemas-microsoft-com:mac:vml"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mc="http://schemas.openxmlformats.org/markup-compatibility/2006" xmlns:mv="urn:schemas-microsoft-com:mac:vml"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37931725" indent="-37474525">
                    <a:defRPr sz="2400" b="1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>
                    <a:defRPr sz="2400" b="1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>
                    <a:defRPr sz="2400" b="1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>
                    <a:defRPr sz="2400" b="1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r">
                    <a:spcBef>
                      <a:spcPct val="50000"/>
                    </a:spcBef>
                  </a:pPr>
                  <a:r>
                    <a:rPr lang="en-US" sz="1400" b="0" dirty="0">
                      <a:solidFill>
                        <a:srgbClr val="000000"/>
                      </a:solidFill>
                      <a:latin typeface="Calibri" panose="020F0502020204030204" pitchFamily="34" charset="0"/>
                    </a:rPr>
                    <a:t>Transporter</a:t>
                  </a:r>
                  <a:endParaRPr lang="en-US" sz="1800" b="0" dirty="0">
                    <a:solidFill>
                      <a:srgbClr val="000000"/>
                    </a:solidFill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71" name="Group 214">
                <a:extLst>
                  <a:ext uri="{FF2B5EF4-FFF2-40B4-BE49-F238E27FC236}">
                    <a16:creationId xmlns:a16="http://schemas.microsoft.com/office/drawing/2014/main" id="{2512F643-7523-9748-ABA4-8D5637F9CB5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60" y="1992"/>
                <a:ext cx="956" cy="330"/>
                <a:chOff x="2160" y="1992"/>
                <a:chExt cx="956" cy="330"/>
              </a:xfrm>
            </p:grpSpPr>
            <p:sp>
              <p:nvSpPr>
                <p:cNvPr id="72" name="Text Box 163">
                  <a:extLst>
                    <a:ext uri="{FF2B5EF4-FFF2-40B4-BE49-F238E27FC236}">
                      <a16:creationId xmlns:a16="http://schemas.microsoft.com/office/drawing/2014/main" id="{D0703A91-B308-D849-84AC-A5E20C519A5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60" y="1992"/>
                  <a:ext cx="816" cy="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mc="http://schemas.openxmlformats.org/markup-compatibility/2006" xmlns:mv="urn:schemas-microsoft-com:mac:vml"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mc="http://schemas.openxmlformats.org/markup-compatibility/2006" xmlns:mv="urn:schemas-microsoft-com:mac:vml"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 b="1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37931725" indent="-37474525">
                    <a:defRPr sz="2400" b="1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>
                    <a:defRPr sz="2400" b="1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>
                    <a:defRPr sz="2400" b="1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>
                    <a:defRPr sz="2400" b="1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r"/>
                  <a:r>
                    <a:rPr lang="en-US" sz="1400" b="0" dirty="0">
                      <a:solidFill>
                        <a:srgbClr val="000000"/>
                      </a:solidFill>
                      <a:latin typeface="Calibri" panose="020F0502020204030204" pitchFamily="34" charset="0"/>
                    </a:rPr>
                    <a:t>Efflux pump</a:t>
                  </a:r>
                </a:p>
                <a:p>
                  <a:pPr algn="ctr"/>
                  <a:r>
                    <a:rPr lang="en-US" sz="1400" b="0" dirty="0">
                      <a:solidFill>
                        <a:srgbClr val="000000"/>
                      </a:solidFill>
                      <a:latin typeface="Calibri" panose="020F0502020204030204" pitchFamily="34" charset="0"/>
                    </a:rPr>
                    <a:t>(e.g., P-</a:t>
                  </a:r>
                  <a:r>
                    <a:rPr lang="en-US" sz="1400" b="0" dirty="0" err="1">
                      <a:solidFill>
                        <a:srgbClr val="000000"/>
                      </a:solidFill>
                      <a:latin typeface="Calibri" panose="020F0502020204030204" pitchFamily="34" charset="0"/>
                    </a:rPr>
                    <a:t>gp</a:t>
                  </a:r>
                  <a:r>
                    <a:rPr lang="en-US" sz="1400" b="0" dirty="0">
                      <a:solidFill>
                        <a:srgbClr val="000000"/>
                      </a:solidFill>
                      <a:latin typeface="Calibri" panose="020F0502020204030204" pitchFamily="34" charset="0"/>
                    </a:rPr>
                    <a:t>)</a:t>
                  </a:r>
                </a:p>
              </p:txBody>
            </p:sp>
            <p:sp>
              <p:nvSpPr>
                <p:cNvPr id="73" name="Line 164">
                  <a:extLst>
                    <a:ext uri="{FF2B5EF4-FFF2-40B4-BE49-F238E27FC236}">
                      <a16:creationId xmlns:a16="http://schemas.microsoft.com/office/drawing/2014/main" id="{1C1255EE-88F5-C54D-A771-338EDE35C0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24" y="2172"/>
                  <a:ext cx="19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mc="http://schemas.openxmlformats.org/markup-compatibility/2006" xmlns:mv="urn:schemas-microsoft-com:mac:vml"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pSp>
        <p:nvGrpSpPr>
          <p:cNvPr id="78" name="Group 221">
            <a:extLst>
              <a:ext uri="{FF2B5EF4-FFF2-40B4-BE49-F238E27FC236}">
                <a16:creationId xmlns:a16="http://schemas.microsoft.com/office/drawing/2014/main" id="{C2AC273F-B524-5F40-8E18-7D683DC4EC14}"/>
              </a:ext>
            </a:extLst>
          </p:cNvPr>
          <p:cNvGrpSpPr>
            <a:grpSpLocks/>
          </p:cNvGrpSpPr>
          <p:nvPr/>
        </p:nvGrpSpPr>
        <p:grpSpPr bwMode="auto">
          <a:xfrm>
            <a:off x="2704299" y="1955800"/>
            <a:ext cx="1050925" cy="4521200"/>
            <a:chOff x="2506" y="1232"/>
            <a:chExt cx="662" cy="2848"/>
          </a:xfrm>
        </p:grpSpPr>
        <p:grpSp>
          <p:nvGrpSpPr>
            <p:cNvPr id="79" name="Group 220">
              <a:extLst>
                <a:ext uri="{FF2B5EF4-FFF2-40B4-BE49-F238E27FC236}">
                  <a16:creationId xmlns:a16="http://schemas.microsoft.com/office/drawing/2014/main" id="{83127122-D9E4-C349-817F-643D9CAFE8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88" y="3600"/>
              <a:ext cx="480" cy="480"/>
              <a:chOff x="2698" y="3152"/>
              <a:chExt cx="480" cy="480"/>
            </a:xfrm>
          </p:grpSpPr>
          <p:sp>
            <p:nvSpPr>
              <p:cNvPr id="86" name="Oval 191">
                <a:extLst>
                  <a:ext uri="{FF2B5EF4-FFF2-40B4-BE49-F238E27FC236}">
                    <a16:creationId xmlns:a16="http://schemas.microsoft.com/office/drawing/2014/main" id="{3F785774-A876-9B4A-9022-E764530FC2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98" y="3152"/>
                <a:ext cx="480" cy="480"/>
              </a:xfrm>
              <a:prstGeom prst="ellipse">
                <a:avLst/>
              </a:prstGeom>
              <a:gradFill rotWithShape="0">
                <a:gsLst>
                  <a:gs pos="0">
                    <a:srgbClr val="6E0B0E"/>
                  </a:gs>
                  <a:gs pos="100000">
                    <a:srgbClr val="ED181E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Oval 192">
                <a:extLst>
                  <a:ext uri="{FF2B5EF4-FFF2-40B4-BE49-F238E27FC236}">
                    <a16:creationId xmlns:a16="http://schemas.microsoft.com/office/drawing/2014/main" id="{22CF9737-F610-3F46-A178-C540090A4B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86" y="3240"/>
                <a:ext cx="303" cy="303"/>
              </a:xfrm>
              <a:prstGeom prst="ellipse">
                <a:avLst/>
              </a:prstGeom>
              <a:gradFill rotWithShape="0">
                <a:gsLst>
                  <a:gs pos="0">
                    <a:srgbClr val="ED181E"/>
                  </a:gs>
                  <a:gs pos="100000">
                    <a:srgbClr val="F06157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0" name="Group 219">
              <a:extLst>
                <a:ext uri="{FF2B5EF4-FFF2-40B4-BE49-F238E27FC236}">
                  <a16:creationId xmlns:a16="http://schemas.microsoft.com/office/drawing/2014/main" id="{61771ABD-2543-F84B-89D6-76A7A5556C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06" y="2480"/>
              <a:ext cx="480" cy="480"/>
              <a:chOff x="2506" y="2480"/>
              <a:chExt cx="480" cy="480"/>
            </a:xfrm>
          </p:grpSpPr>
          <p:sp>
            <p:nvSpPr>
              <p:cNvPr id="84" name="Oval 193">
                <a:extLst>
                  <a:ext uri="{FF2B5EF4-FFF2-40B4-BE49-F238E27FC236}">
                    <a16:creationId xmlns:a16="http://schemas.microsoft.com/office/drawing/2014/main" id="{C81B317E-13ED-994F-AEB7-EA33E242BA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06" y="2480"/>
                <a:ext cx="480" cy="480"/>
              </a:xfrm>
              <a:prstGeom prst="ellipse">
                <a:avLst/>
              </a:prstGeom>
              <a:gradFill rotWithShape="0">
                <a:gsLst>
                  <a:gs pos="0">
                    <a:srgbClr val="6E0B0E"/>
                  </a:gs>
                  <a:gs pos="100000">
                    <a:srgbClr val="ED181E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5" name="Oval 194">
                <a:extLst>
                  <a:ext uri="{FF2B5EF4-FFF2-40B4-BE49-F238E27FC236}">
                    <a16:creationId xmlns:a16="http://schemas.microsoft.com/office/drawing/2014/main" id="{83587A87-6CA6-7E4F-A673-88659023D7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4" y="2568"/>
                <a:ext cx="303" cy="303"/>
              </a:xfrm>
              <a:prstGeom prst="ellipse">
                <a:avLst/>
              </a:prstGeom>
              <a:gradFill rotWithShape="0">
                <a:gsLst>
                  <a:gs pos="0">
                    <a:srgbClr val="ED181E"/>
                  </a:gs>
                  <a:gs pos="100000">
                    <a:srgbClr val="F06157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1" name="Group 218">
              <a:extLst>
                <a:ext uri="{FF2B5EF4-FFF2-40B4-BE49-F238E27FC236}">
                  <a16:creationId xmlns:a16="http://schemas.microsoft.com/office/drawing/2014/main" id="{E6B48B4E-E60A-C342-BDFE-CD394E257D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06" y="1232"/>
              <a:ext cx="480" cy="480"/>
              <a:chOff x="2506" y="1232"/>
              <a:chExt cx="480" cy="480"/>
            </a:xfrm>
          </p:grpSpPr>
          <p:sp>
            <p:nvSpPr>
              <p:cNvPr id="82" name="Oval 195">
                <a:extLst>
                  <a:ext uri="{FF2B5EF4-FFF2-40B4-BE49-F238E27FC236}">
                    <a16:creationId xmlns:a16="http://schemas.microsoft.com/office/drawing/2014/main" id="{5175F347-E5EC-2845-801B-BE70631133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06" y="1232"/>
                <a:ext cx="480" cy="480"/>
              </a:xfrm>
              <a:prstGeom prst="ellipse">
                <a:avLst/>
              </a:prstGeom>
              <a:gradFill rotWithShape="0">
                <a:gsLst>
                  <a:gs pos="0">
                    <a:srgbClr val="6E0B0E"/>
                  </a:gs>
                  <a:gs pos="100000">
                    <a:srgbClr val="ED181E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" name="Oval 196">
                <a:extLst>
                  <a:ext uri="{FF2B5EF4-FFF2-40B4-BE49-F238E27FC236}">
                    <a16:creationId xmlns:a16="http://schemas.microsoft.com/office/drawing/2014/main" id="{0AF21905-F880-F944-BAF7-2A837DCBF6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4" y="1320"/>
                <a:ext cx="303" cy="303"/>
              </a:xfrm>
              <a:prstGeom prst="ellipse">
                <a:avLst/>
              </a:prstGeom>
              <a:gradFill rotWithShape="0">
                <a:gsLst>
                  <a:gs pos="0">
                    <a:srgbClr val="ED181E"/>
                  </a:gs>
                  <a:gs pos="100000">
                    <a:srgbClr val="F06157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88" name="Text Box 205">
            <a:extLst>
              <a:ext uri="{FF2B5EF4-FFF2-40B4-BE49-F238E27FC236}">
                <a16:creationId xmlns:a16="http://schemas.microsoft.com/office/drawing/2014/main" id="{999AE14C-ED12-7A4B-A57B-24527EB2F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399" y="5562600"/>
            <a:ext cx="8338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</a:rPr>
              <a:t>Tissue</a:t>
            </a:r>
          </a:p>
        </p:txBody>
      </p:sp>
      <p:sp>
        <p:nvSpPr>
          <p:cNvPr id="89" name="Text Box 206">
            <a:extLst>
              <a:ext uri="{FF2B5EF4-FFF2-40B4-BE49-F238E27FC236}">
                <a16:creationId xmlns:a16="http://schemas.microsoft.com/office/drawing/2014/main" id="{CF304DE4-4DD0-2F4E-9AEB-DA6352C31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8999" y="5562600"/>
            <a:ext cx="7260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 b="0" dirty="0">
                <a:solidFill>
                  <a:srgbClr val="000000"/>
                </a:solidFill>
                <a:latin typeface="Calibri" panose="020F0502020204030204" pitchFamily="34" charset="0"/>
              </a:rPr>
              <a:t>Brain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7124A3E4-2F9E-424E-9293-C82CA50068AE}"/>
              </a:ext>
            </a:extLst>
          </p:cNvPr>
          <p:cNvSpPr txBox="1"/>
          <p:nvPr/>
        </p:nvSpPr>
        <p:spPr>
          <a:xfrm>
            <a:off x="5945537" y="1258396"/>
            <a:ext cx="6136871" cy="471924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ea typeface="ＭＳ Ｐゴシック" charset="0"/>
                <a:cs typeface="ＭＳ Ｐゴシック" charset="0"/>
              </a:rPr>
              <a:t>Strategies to Circumvent the Blood Brain Barrier</a:t>
            </a:r>
          </a:p>
          <a:p>
            <a:pPr marL="342900" indent="-342900">
              <a:spcBef>
                <a:spcPts val="800"/>
              </a:spcBef>
              <a:buFont typeface="+mj-lt"/>
              <a:buAutoNum type="arabicPeriod"/>
            </a:pPr>
            <a:r>
              <a:rPr lang="en-US" dirty="0">
                <a:ea typeface="ＭＳ Ｐゴシック" charset="0"/>
                <a:cs typeface="ＭＳ Ｐゴシック" charset="0"/>
              </a:rPr>
              <a:t>High-dose chemotherapy</a:t>
            </a:r>
          </a:p>
          <a:p>
            <a:pPr marL="635000" lvl="1" indent="-177800">
              <a:buFont typeface="Arial" panose="020B0604020202020204" pitchFamily="34" charset="0"/>
              <a:buChar char="•"/>
            </a:pPr>
            <a:r>
              <a:rPr lang="en-US" sz="1600" dirty="0">
                <a:ea typeface="ＭＳ Ｐゴシック" charset="0"/>
              </a:rPr>
              <a:t>Methotrexate, cytarabine</a:t>
            </a:r>
          </a:p>
          <a:p>
            <a:pPr marL="342900" indent="-342900">
              <a:spcBef>
                <a:spcPct val="50000"/>
              </a:spcBef>
              <a:buFont typeface="+mj-lt"/>
              <a:buAutoNum type="arabicPeriod"/>
            </a:pPr>
            <a:r>
              <a:rPr lang="en-US" dirty="0">
                <a:ea typeface="ＭＳ Ｐゴシック" charset="0"/>
                <a:cs typeface="ＭＳ Ｐゴシック" charset="0"/>
              </a:rPr>
              <a:t>Identifying drugs which penetrate the BBB based on lipophilicity, molecular weight, degree of ionization, plasma concentration of free drug (protein binding)  </a:t>
            </a:r>
          </a:p>
          <a:p>
            <a:pPr marL="635000" indent="-22542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ea typeface="ＭＳ Ｐゴシック" charset="0"/>
                <a:cs typeface="ＭＳ Ｐゴシック" charset="0"/>
              </a:rPr>
              <a:t>nitrosoureas,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thiotepa</a:t>
            </a:r>
            <a:r>
              <a:rPr lang="en-US" dirty="0">
                <a:ea typeface="ＭＳ Ｐゴシック" charset="0"/>
                <a:cs typeface="ＭＳ Ｐゴシック" charset="0"/>
              </a:rPr>
              <a:t>, topotecan</a:t>
            </a:r>
          </a:p>
          <a:p>
            <a:pPr marL="342900" indent="-342900">
              <a:spcBef>
                <a:spcPct val="50000"/>
              </a:spcBef>
              <a:buFont typeface="+mj-lt"/>
              <a:buAutoNum type="arabicPeriod" startAt="4"/>
            </a:pPr>
            <a:r>
              <a:rPr lang="en-US" dirty="0">
                <a:ea typeface="ＭＳ Ｐゴシック" charset="0"/>
                <a:cs typeface="ＭＳ Ｐゴシック" charset="0"/>
              </a:rPr>
              <a:t>Disruption of the blood-brain barrier</a:t>
            </a:r>
          </a:p>
          <a:p>
            <a:pPr marL="635000" lvl="1" indent="-177800">
              <a:buFont typeface="Arial" panose="020B0604020202020204" pitchFamily="34" charset="0"/>
              <a:buChar char="•"/>
            </a:pPr>
            <a:r>
              <a:rPr lang="en-US" sz="1600" dirty="0">
                <a:ea typeface="ＭＳ Ｐゴシック" charset="0"/>
              </a:rPr>
              <a:t>Osmotic, radiation, vasoactive compounds, </a:t>
            </a:r>
          </a:p>
          <a:p>
            <a:pPr marL="342900" indent="-342900">
              <a:buFont typeface="+mj-lt"/>
              <a:buAutoNum type="arabicPeriod" startAt="4"/>
            </a:pPr>
            <a:endParaRPr lang="en-US" sz="1600" dirty="0">
              <a:ea typeface="ＭＳ Ｐゴシック" charset="0"/>
              <a:cs typeface="ＭＳ Ｐゴシック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n-US" dirty="0">
                <a:ea typeface="ＭＳ Ｐゴシック" charset="0"/>
                <a:cs typeface="ＭＳ Ｐゴシック" charset="0"/>
              </a:rPr>
              <a:t>Regional Chemotherapy</a:t>
            </a:r>
          </a:p>
          <a:p>
            <a:pPr marL="635000" lvl="1" indent="-177800">
              <a:buFont typeface="Arial" panose="020B0604020202020204" pitchFamily="34" charset="0"/>
              <a:buChar char="•"/>
            </a:pPr>
            <a:r>
              <a:rPr lang="en-US" sz="1600" dirty="0">
                <a:ea typeface="ＭＳ Ｐゴシック" charset="0"/>
              </a:rPr>
              <a:t>Intra-carotid chemotherapy (cisplatin, methotrexate)</a:t>
            </a:r>
          </a:p>
          <a:p>
            <a:pPr marL="635000" lvl="1" indent="-177800">
              <a:buFont typeface="Arial" panose="020B0604020202020204" pitchFamily="34" charset="0"/>
              <a:buChar char="•"/>
            </a:pPr>
            <a:r>
              <a:rPr lang="en-US" sz="1600" dirty="0">
                <a:ea typeface="ＭＳ Ｐゴシック" charset="0"/>
              </a:rPr>
              <a:t>Intrathecal injection (methotrexate, cytarabine)</a:t>
            </a:r>
          </a:p>
          <a:p>
            <a:pPr marL="635000" lvl="1" indent="-177800">
              <a:buFont typeface="Arial" panose="020B0604020202020204" pitchFamily="34" charset="0"/>
              <a:buChar char="•"/>
            </a:pPr>
            <a:r>
              <a:rPr lang="en-US" sz="1600" dirty="0">
                <a:ea typeface="ＭＳ Ｐゴシック" charset="0"/>
              </a:rPr>
              <a:t>Intra-tumoral (</a:t>
            </a:r>
            <a:r>
              <a:rPr lang="en-US" sz="1600" dirty="0" err="1">
                <a:ea typeface="ＭＳ Ｐゴシック" charset="0"/>
              </a:rPr>
              <a:t>carmustine</a:t>
            </a:r>
            <a:r>
              <a:rPr lang="en-US" sz="1600" dirty="0">
                <a:ea typeface="ＭＳ Ｐゴシック" charset="0"/>
              </a:rPr>
              <a:t>)</a:t>
            </a:r>
          </a:p>
          <a:p>
            <a:pPr marL="635000" lvl="1" indent="-177800">
              <a:buFont typeface="Arial" panose="020B0604020202020204" pitchFamily="34" charset="0"/>
              <a:buChar char="•"/>
            </a:pPr>
            <a:r>
              <a:rPr lang="en-US" sz="1600" dirty="0">
                <a:ea typeface="ＭＳ Ｐゴシック" charset="0"/>
              </a:rPr>
              <a:t>Convection Enhanced Delivery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9989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B8DCB-C2D5-9346-B992-4B1CF9B7B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89" y="0"/>
            <a:ext cx="11610109" cy="1325563"/>
          </a:xfrm>
        </p:spPr>
        <p:txBody>
          <a:bodyPr/>
          <a:lstStyle/>
          <a:p>
            <a:pPr algn="ctr"/>
            <a:r>
              <a:rPr lang="en-US" dirty="0"/>
              <a:t>CNS Volume and Intrathecal Chemotherapy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DD422-B1FC-EA4B-94E8-7716F415C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2" y="951296"/>
            <a:ext cx="11610109" cy="2377879"/>
          </a:xfrm>
        </p:spPr>
        <p:txBody>
          <a:bodyPr/>
          <a:lstStyle/>
          <a:p>
            <a:r>
              <a:rPr lang="en-US" dirty="0"/>
              <a:t>CNS is a fixed volume that reaches 80% of adult volume by age 3 years,</a:t>
            </a:r>
          </a:p>
          <a:p>
            <a:pPr lvl="1"/>
            <a:r>
              <a:rPr lang="en-US" dirty="0"/>
              <a:t>Intrathecal (IT) chemotherapy dose is based on age</a:t>
            </a:r>
          </a:p>
          <a:p>
            <a:pPr lvl="1"/>
            <a:r>
              <a:rPr lang="en-US" dirty="0"/>
              <a:t>IT MTX dosing based on BSA, children &lt; 18 months had higher rate of isolated CNS  relapse </a:t>
            </a:r>
            <a:r>
              <a:rPr lang="en-US" sz="1600" dirty="0"/>
              <a:t>Bleyer et al Cancer Treatment Reports, 1977  61: 1419-25;    Bleyer et al , 1983, JCO 1:317-25.</a:t>
            </a:r>
          </a:p>
          <a:p>
            <a:r>
              <a:rPr lang="en-US" dirty="0"/>
              <a:t>Cerebrospinal Fluid </a:t>
            </a:r>
          </a:p>
          <a:p>
            <a:pPr lvl="1"/>
            <a:r>
              <a:rPr lang="en-US" dirty="0"/>
              <a:t>Volume is 135 -150 mL</a:t>
            </a:r>
          </a:p>
          <a:p>
            <a:pPr lvl="1"/>
            <a:r>
              <a:rPr lang="en-US" dirty="0"/>
              <a:t>Produced in choroid plexus and ependyma of ventricles at rate of 0.35-0.4 mL/min</a:t>
            </a:r>
          </a:p>
          <a:p>
            <a:pPr lvl="1"/>
            <a:r>
              <a:rPr lang="en-US" dirty="0"/>
              <a:t>Flow via pulsatile motion synchronized with cardiac systole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CF977B0-5150-5F4C-9F24-E0EC3774EB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030105"/>
              </p:ext>
            </p:extLst>
          </p:nvPr>
        </p:nvGraphicFramePr>
        <p:xfrm>
          <a:off x="1954658" y="4311467"/>
          <a:ext cx="7696200" cy="2346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Age (years)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Methotrexate (mg)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/>
                          </a:solidFill>
                        </a:rPr>
                        <a:t>Cytarabine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 (mg)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&lt;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≥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70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51474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CAA1D-CAF0-0245-A597-70D244437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77448"/>
            <a:ext cx="11610109" cy="1325563"/>
          </a:xfrm>
        </p:spPr>
        <p:txBody>
          <a:bodyPr/>
          <a:lstStyle/>
          <a:p>
            <a:pPr algn="ctr"/>
            <a:r>
              <a:rPr lang="en-US" dirty="0"/>
              <a:t>Cytotoxic vs Targeted Chemotherapy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C99431-E663-894E-A5DE-4190CF544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945" y="1253331"/>
            <a:ext cx="11610109" cy="4351338"/>
          </a:xfrm>
        </p:spPr>
        <p:txBody>
          <a:bodyPr/>
          <a:lstStyle/>
          <a:p>
            <a:r>
              <a:rPr lang="en-US" dirty="0"/>
              <a:t>Chemotherapy: drugs that are administered to treat cancer</a:t>
            </a:r>
          </a:p>
          <a:p>
            <a:r>
              <a:rPr lang="en-US" dirty="0"/>
              <a:t>Cytotoxic Therapy refers to ability to directly kill cancer cells through non-specific  mechanisms of action such as induction of  DNA damage and apoptosis that result in cell death</a:t>
            </a:r>
          </a:p>
          <a:p>
            <a:pPr lvl="1"/>
            <a:r>
              <a:rPr lang="en-US" dirty="0"/>
              <a:t>Non-selective: both cancer and rapidly dividing normal cells are affected</a:t>
            </a:r>
          </a:p>
          <a:p>
            <a:pPr lvl="1"/>
            <a:r>
              <a:rPr lang="en-US" dirty="0"/>
              <a:t>Usually myelosuppressive (except for vincristine)</a:t>
            </a:r>
          </a:p>
          <a:p>
            <a:pPr lvl="1"/>
            <a:r>
              <a:rPr lang="en-US" dirty="0"/>
              <a:t>Ability to target cytotoxic drugs to cell surface antigens : Antibody Drug Conjugates </a:t>
            </a:r>
          </a:p>
          <a:p>
            <a:r>
              <a:rPr lang="en-US" dirty="0"/>
              <a:t>Molecularly Targeted Therapy refers to drugs that interfere with pathways critical to oncogenic phenotype of cancer cells</a:t>
            </a:r>
          </a:p>
          <a:p>
            <a:pPr lvl="1"/>
            <a:r>
              <a:rPr lang="en-US" dirty="0"/>
              <a:t>Greater selectivity for cancer cells alters  side effect profile (class effect toxicities)</a:t>
            </a:r>
          </a:p>
          <a:p>
            <a:pPr lvl="1"/>
            <a:r>
              <a:rPr lang="en-US" dirty="0"/>
              <a:t>Non- myelosuppressive or minimally myelosuppressive </a:t>
            </a:r>
          </a:p>
        </p:txBody>
      </p:sp>
    </p:spTree>
    <p:extLst>
      <p:ext uri="{BB962C8B-B14F-4D97-AF65-F5344CB8AC3E}">
        <p14:creationId xmlns:p14="http://schemas.microsoft.com/office/powerpoint/2010/main" val="14221930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7BD83-5A87-BF4A-B48A-6018F7F75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89" y="0"/>
            <a:ext cx="11610109" cy="1325563"/>
          </a:xfrm>
        </p:spPr>
        <p:txBody>
          <a:bodyPr/>
          <a:lstStyle/>
          <a:p>
            <a:pPr algn="ctr"/>
            <a:r>
              <a:rPr lang="en-US" dirty="0"/>
              <a:t>Principles of  Chemotherapy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2EC71-B5BE-DF4A-978C-0E58744BA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89" y="931771"/>
            <a:ext cx="11825869" cy="4351338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Goal of curative therapy is to eradicate malignant cells and precursors</a:t>
            </a:r>
          </a:p>
          <a:p>
            <a:pPr marL="0" indent="0">
              <a:buNone/>
            </a:pPr>
            <a:r>
              <a:rPr lang="en-US" sz="3200" b="1" dirty="0"/>
              <a:t>Goldie-</a:t>
            </a:r>
            <a:r>
              <a:rPr lang="en-US" sz="3200" b="1" dirty="0" err="1"/>
              <a:t>Coldman</a:t>
            </a:r>
            <a:r>
              <a:rPr lang="en-US" sz="3200" b="1" dirty="0"/>
              <a:t> Hypothesis </a:t>
            </a:r>
          </a:p>
          <a:p>
            <a:pPr lvl="1"/>
            <a:r>
              <a:rPr lang="en-US" sz="2800" dirty="0"/>
              <a:t>Cancer cells mutate and become resistance to therapy at a rate  that depends on the cancer’s inherent genetic instability</a:t>
            </a:r>
          </a:p>
          <a:p>
            <a:pPr lvl="1"/>
            <a:r>
              <a:rPr lang="en-US" sz="2800" dirty="0"/>
              <a:t>Probability that a cancer contains a resistant clone is dependent on the mutation rate and size of the tumor </a:t>
            </a:r>
          </a:p>
          <a:p>
            <a:pPr lvl="1"/>
            <a:r>
              <a:rPr lang="en-US" sz="2800" dirty="0"/>
              <a:t>Even when tumor burden is low there is  likely to be at least one drug resistant clone</a:t>
            </a:r>
            <a:endParaRPr lang="en-US" dirty="0"/>
          </a:p>
          <a:p>
            <a:pPr marL="0" indent="0">
              <a:buNone/>
            </a:pPr>
            <a:r>
              <a:rPr lang="en-US" sz="3200" dirty="0"/>
              <a:t>Three Basic Principles of Chemotherapy for Cancer in Children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Combination Therapy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Adjuvant  Chemotherapy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Dose Intensity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9898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A7511-5026-4D83-8E58-9B4A80FFB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18255"/>
            <a:ext cx="11610109" cy="1325563"/>
          </a:xfrm>
        </p:spPr>
        <p:txBody>
          <a:bodyPr/>
          <a:lstStyle/>
          <a:p>
            <a:pPr algn="ctr"/>
            <a:r>
              <a:rPr lang="en-US" dirty="0"/>
              <a:t>Principle 1: Combination Chemotherapy Regimens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25D41-78D8-42CD-8E5D-ED9206F50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945" y="1253331"/>
            <a:ext cx="11610109" cy="4351338"/>
          </a:xfrm>
        </p:spPr>
        <p:txBody>
          <a:bodyPr/>
          <a:lstStyle/>
          <a:p>
            <a:r>
              <a:rPr lang="en-US" dirty="0"/>
              <a:t>Concurrent administration of multiple anticancer drugs with non-overlapping  mechanism of action and non-overlapping toxicity profiles</a:t>
            </a:r>
          </a:p>
          <a:p>
            <a:pPr lvl="1"/>
            <a:r>
              <a:rPr lang="en-US" dirty="0"/>
              <a:t>Overcome resistance to individual drugs  in  newly diagnosed cancer and prevent development of resistance during therapy (Goldie </a:t>
            </a:r>
            <a:r>
              <a:rPr lang="en-US" dirty="0" err="1"/>
              <a:t>Coldman</a:t>
            </a:r>
            <a:r>
              <a:rPr lang="en-US" dirty="0"/>
              <a:t> Hypothesis)</a:t>
            </a:r>
          </a:p>
          <a:p>
            <a:pPr lvl="1"/>
            <a:r>
              <a:rPr lang="en-US" dirty="0"/>
              <a:t>Acute Lymphoblastic Leukemia: transient response rates of 60% with single agents (MTX, MP, Prednisone, VCR, </a:t>
            </a:r>
            <a:r>
              <a:rPr lang="en-US" dirty="0" err="1"/>
              <a:t>Dauno</a:t>
            </a:r>
            <a:r>
              <a:rPr lang="en-US"/>
              <a:t>, or L-ASP</a:t>
            </a:r>
            <a:r>
              <a:rPr lang="en-US" dirty="0"/>
              <a:t>); 3-4 drug combination induction regimens produce  durable response rate of 95% </a:t>
            </a:r>
          </a:p>
          <a:p>
            <a:r>
              <a:rPr lang="en-US" dirty="0"/>
              <a:t>Selection of Combination Agents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dirty="0"/>
              <a:t>Activity in advanced disease (phase II)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dirty="0"/>
              <a:t>Non-cross-resistant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dirty="0"/>
              <a:t>Additive or synergistic mechanism of action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defRPr/>
            </a:pPr>
            <a:r>
              <a:rPr lang="en-US" dirty="0"/>
              <a:t>Non-overlapping toxicity spectra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0283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28935-1D63-484A-8B08-00A065EA1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44" y="0"/>
            <a:ext cx="11610109" cy="1325563"/>
          </a:xfrm>
        </p:spPr>
        <p:txBody>
          <a:bodyPr/>
          <a:lstStyle/>
          <a:p>
            <a:r>
              <a:rPr lang="en-US" dirty="0"/>
              <a:t>Principle 2: Adjuvant Therapy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52B77-0E37-A543-AC41-4B81FFA07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07351"/>
            <a:ext cx="11901057" cy="4351338"/>
          </a:xfrm>
        </p:spPr>
        <p:txBody>
          <a:bodyPr/>
          <a:lstStyle/>
          <a:p>
            <a:r>
              <a:rPr lang="en-US" u="sng" dirty="0"/>
              <a:t>Adjuvant Setting</a:t>
            </a:r>
            <a:r>
              <a:rPr lang="en-US" dirty="0"/>
              <a:t>: Administration of chemotherapy when disease burden is  minimal but risk of recurrence is high (Goldie-</a:t>
            </a:r>
            <a:r>
              <a:rPr lang="en-US" dirty="0" err="1"/>
              <a:t>Coldman</a:t>
            </a:r>
            <a:r>
              <a:rPr lang="en-US" dirty="0"/>
              <a:t> Hypothesis)</a:t>
            </a:r>
          </a:p>
          <a:p>
            <a:pPr lvl="1"/>
            <a:r>
              <a:rPr lang="en-US" dirty="0"/>
              <a:t>Continuation of system therapy after local control in  localized cancer</a:t>
            </a:r>
          </a:p>
          <a:p>
            <a:pPr lvl="2"/>
            <a:r>
              <a:rPr lang="en-US" dirty="0"/>
              <a:t>Osteosarcoma:  Improved 3 y  EFS when chemotherapy administered after complete resection of localized tumor (20% surgery alone vs 65% surgery + chemotherapy)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2"/>
                </a:solidFill>
                <a:cs typeface="Calibri" panose="020F0502020204030204" pitchFamily="34" charset="0"/>
              </a:rPr>
              <a:t>Eilber</a:t>
            </a:r>
            <a:r>
              <a:rPr lang="en-US" sz="1800" dirty="0">
                <a:solidFill>
                  <a:schemeClr val="tx2"/>
                </a:solidFill>
                <a:cs typeface="Calibri" panose="020F0502020204030204" pitchFamily="34" charset="0"/>
              </a:rPr>
              <a:t> et al J Clin Oncol 1987;5:21-6</a:t>
            </a: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/>
              <a:t>Maintenance Therapy</a:t>
            </a:r>
          </a:p>
          <a:p>
            <a:pPr lvl="2">
              <a:spcBef>
                <a:spcPts val="0"/>
              </a:spcBef>
            </a:pPr>
            <a:r>
              <a:rPr lang="en-US" dirty="0"/>
              <a:t>ALL: Methotrexate, 6-Mercopatopurine</a:t>
            </a:r>
          </a:p>
          <a:p>
            <a:pPr lvl="2">
              <a:spcBef>
                <a:spcPts val="0"/>
              </a:spcBef>
            </a:pPr>
            <a:r>
              <a:rPr lang="en-US" dirty="0"/>
              <a:t>RMS: vinorelbine + cyclophosphamide. (</a:t>
            </a:r>
            <a:r>
              <a:rPr lang="en-US" sz="1800" i="1" dirty="0" err="1"/>
              <a:t>Bisogno</a:t>
            </a:r>
            <a:r>
              <a:rPr lang="en-US" sz="1800" i="1" dirty="0"/>
              <a:t> G et al , Lancet Oncology 2019, 20:1566-75)</a:t>
            </a:r>
          </a:p>
          <a:p>
            <a:r>
              <a:rPr lang="en-US" u="sng" dirty="0"/>
              <a:t>Neoadjuvant Setting</a:t>
            </a:r>
            <a:r>
              <a:rPr lang="en-US" dirty="0"/>
              <a:t>: Administration of systemic chemotherapy prior to definitive local control</a:t>
            </a:r>
          </a:p>
          <a:p>
            <a:pPr lvl="1"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</a:rPr>
              <a:t>Reduce tumor burden at the primary site prior to definitive local therapy (surgery/radiation)</a:t>
            </a:r>
          </a:p>
          <a:p>
            <a:pPr lvl="1"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</a:rPr>
              <a:t>Control disease not amenable to local therapy (metastases)</a:t>
            </a:r>
          </a:p>
          <a:p>
            <a:pPr lvl="1"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</a:rPr>
              <a:t>Assess the sensitivity of the tumor to chemotherapy by  measuring tumor response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850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28935-1D63-484A-8B08-00A065EA1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45" y="18255"/>
            <a:ext cx="11610109" cy="1325563"/>
          </a:xfrm>
        </p:spPr>
        <p:txBody>
          <a:bodyPr/>
          <a:lstStyle/>
          <a:p>
            <a:r>
              <a:rPr lang="en-US" dirty="0"/>
              <a:t>Principle 3: Dose Intensity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52B77-0E37-A543-AC41-4B81FFA07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945" y="1100750"/>
            <a:ext cx="11610109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Maximize the Dose </a:t>
            </a:r>
            <a:r>
              <a:rPr lang="en-US" u="sng" dirty="0"/>
              <a:t>Rate</a:t>
            </a:r>
            <a:r>
              <a:rPr lang="en-US" dirty="0"/>
              <a:t> of chemotherapy</a:t>
            </a:r>
          </a:p>
          <a:p>
            <a:pPr indent="231775"/>
            <a:r>
              <a:rPr lang="en-US" dirty="0"/>
              <a:t>Highest possible dose at the shortest tolerable interval</a:t>
            </a:r>
          </a:p>
          <a:p>
            <a:pPr marL="460375" indent="-230188"/>
            <a:r>
              <a:rPr lang="en-US" dirty="0"/>
              <a:t>Calculated by normalizing the dose rate (mg/m</a:t>
            </a:r>
            <a:r>
              <a:rPr lang="en-US" baseline="30000" dirty="0"/>
              <a:t>2</a:t>
            </a:r>
            <a:r>
              <a:rPr lang="en-US" dirty="0"/>
              <a:t>/week) for a drug and comparing to the dose rate of a reference drug  or prior regimen.</a:t>
            </a:r>
          </a:p>
          <a:p>
            <a:pPr marL="460375" indent="-230188"/>
            <a:r>
              <a:rPr lang="en-US" dirty="0"/>
              <a:t>Examples: </a:t>
            </a:r>
          </a:p>
          <a:p>
            <a:pPr marL="917575" lvl="1" indent="-230188"/>
            <a:r>
              <a:rPr lang="en-US" dirty="0"/>
              <a:t>Interval Compression improved EFS in localized EWS </a:t>
            </a:r>
            <a:r>
              <a:rPr lang="en-US" sz="1800" dirty="0"/>
              <a:t>(</a:t>
            </a:r>
            <a:r>
              <a:rPr lang="en-US" sz="1800" i="1" dirty="0" err="1"/>
              <a:t>Womer</a:t>
            </a:r>
            <a:r>
              <a:rPr lang="en-US" sz="1800" i="1" dirty="0"/>
              <a:t> et al JCO 2012: 30:4148-54) </a:t>
            </a:r>
          </a:p>
          <a:p>
            <a:pPr marL="917575" lvl="1" indent="-230188"/>
            <a:r>
              <a:rPr lang="en-US" sz="2000" dirty="0"/>
              <a:t>Dose intensity of  4 drug induction in NBL correlates with  response and survival </a:t>
            </a:r>
            <a:r>
              <a:rPr lang="en-US" sz="1800" dirty="0"/>
              <a:t>(</a:t>
            </a:r>
            <a:r>
              <a:rPr lang="en-US" sz="1800" i="1" dirty="0"/>
              <a:t>Cheung et al JCO 1991, 9:1050-1058). </a:t>
            </a:r>
          </a:p>
          <a:p>
            <a:pPr marL="917575" lvl="1" indent="-230188"/>
            <a:r>
              <a:rPr lang="en-US" sz="2000" dirty="0"/>
              <a:t>Children with ALL have improved survival with standard dose vs half dose MTX and MP in maintenance.   (</a:t>
            </a:r>
            <a:r>
              <a:rPr lang="en-US" sz="1800" i="1" dirty="0" err="1"/>
              <a:t>Pinkle</a:t>
            </a:r>
            <a:r>
              <a:rPr lang="en-US" sz="1800" i="1" dirty="0"/>
              <a:t> </a:t>
            </a:r>
            <a:r>
              <a:rPr lang="en-US" sz="1800" i="1" dirty="0" err="1"/>
              <a:t>et.al</a:t>
            </a:r>
            <a:r>
              <a:rPr lang="en-US" sz="1800" i="1" dirty="0"/>
              <a:t> Cancer 1971,  27:247-256.)</a:t>
            </a:r>
          </a:p>
          <a:p>
            <a:pPr marL="230187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8870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June Won\Desktop\ASPHO_PPTbkgd.jpg">
            <a:extLst>
              <a:ext uri="{FF2B5EF4-FFF2-40B4-BE49-F238E27FC236}">
                <a16:creationId xmlns:a16="http://schemas.microsoft.com/office/drawing/2014/main" id="{CD4421AA-98EB-D749-A031-38E604562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56"/>
          <a:stretch>
            <a:fillRect/>
          </a:stretch>
        </p:blipFill>
        <p:spPr bwMode="auto">
          <a:xfrm>
            <a:off x="240255" y="-2817"/>
            <a:ext cx="9220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3">
            <a:extLst>
              <a:ext uri="{FF2B5EF4-FFF2-40B4-BE49-F238E27FC236}">
                <a16:creationId xmlns:a16="http://schemas.microsoft.com/office/drawing/2014/main" id="{D1AA7EC1-DC3A-0244-931A-D1335665865F}"/>
              </a:ext>
            </a:extLst>
          </p:cNvPr>
          <p:cNvGrpSpPr>
            <a:grpSpLocks/>
          </p:cNvGrpSpPr>
          <p:nvPr/>
        </p:nvGrpSpPr>
        <p:grpSpPr bwMode="auto">
          <a:xfrm>
            <a:off x="4750920" y="2845353"/>
            <a:ext cx="1524000" cy="1728788"/>
            <a:chOff x="3792" y="1784"/>
            <a:chExt cx="960" cy="1089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22D843B3-812E-904A-A53A-DA8BB3827C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92" y="1784"/>
              <a:ext cx="960" cy="1089"/>
              <a:chOff x="3792" y="1784"/>
              <a:chExt cx="960" cy="1089"/>
            </a:xfrm>
          </p:grpSpPr>
          <p:sp>
            <p:nvSpPr>
              <p:cNvPr id="10" name="Arc 5">
                <a:extLst>
                  <a:ext uri="{FF2B5EF4-FFF2-40B4-BE49-F238E27FC236}">
                    <a16:creationId xmlns:a16="http://schemas.microsoft.com/office/drawing/2014/main" id="{3C5C39EA-3B40-3646-9209-83069081E6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2" y="1784"/>
                <a:ext cx="576" cy="76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Text Box 6">
                <a:extLst>
                  <a:ext uri="{FF2B5EF4-FFF2-40B4-BE49-F238E27FC236}">
                    <a16:creationId xmlns:a16="http://schemas.microsoft.com/office/drawing/2014/main" id="{0F7677B2-1E41-BB49-A88D-7B93DD02BD4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28" y="2640"/>
                <a:ext cx="624" cy="23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US" dirty="0">
                    <a:cs typeface="Calibri" panose="020F0502020204030204" pitchFamily="34" charset="0"/>
                  </a:rPr>
                  <a:t>RNA</a:t>
                </a:r>
              </a:p>
            </p:txBody>
          </p:sp>
        </p:grpSp>
        <p:sp>
          <p:nvSpPr>
            <p:cNvPr id="9" name="Line 7">
              <a:extLst>
                <a:ext uri="{FF2B5EF4-FFF2-40B4-BE49-F238E27FC236}">
                  <a16:creationId xmlns:a16="http://schemas.microsoft.com/office/drawing/2014/main" id="{4C71BFBF-E7E4-8A4C-8228-30B3F01598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8" y="2544"/>
              <a:ext cx="0" cy="96"/>
            </a:xfrm>
            <a:prstGeom prst="line">
              <a:avLst/>
            </a:prstGeom>
            <a:noFill/>
            <a:ln w="19050" cap="sq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8">
            <a:extLst>
              <a:ext uri="{FF2B5EF4-FFF2-40B4-BE49-F238E27FC236}">
                <a16:creationId xmlns:a16="http://schemas.microsoft.com/office/drawing/2014/main" id="{65E103E3-9C44-E94A-A66A-F26607508D4C}"/>
              </a:ext>
            </a:extLst>
          </p:cNvPr>
          <p:cNvGrpSpPr>
            <a:grpSpLocks/>
          </p:cNvGrpSpPr>
          <p:nvPr/>
        </p:nvGrpSpPr>
        <p:grpSpPr bwMode="auto">
          <a:xfrm>
            <a:off x="3379320" y="4585254"/>
            <a:ext cx="2286000" cy="1373188"/>
            <a:chOff x="2928" y="2880"/>
            <a:chExt cx="1440" cy="865"/>
          </a:xfrm>
        </p:grpSpPr>
        <p:grpSp>
          <p:nvGrpSpPr>
            <p:cNvPr id="13" name="Group 9">
              <a:extLst>
                <a:ext uri="{FF2B5EF4-FFF2-40B4-BE49-F238E27FC236}">
                  <a16:creationId xmlns:a16="http://schemas.microsoft.com/office/drawing/2014/main" id="{44D37815-51F7-364D-BAD2-8C13B16A565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28" y="2880"/>
              <a:ext cx="1440" cy="865"/>
              <a:chOff x="2928" y="2880"/>
              <a:chExt cx="1440" cy="865"/>
            </a:xfrm>
          </p:grpSpPr>
          <p:sp>
            <p:nvSpPr>
              <p:cNvPr id="15" name="Arc 10">
                <a:extLst>
                  <a:ext uri="{FF2B5EF4-FFF2-40B4-BE49-F238E27FC236}">
                    <a16:creationId xmlns:a16="http://schemas.microsoft.com/office/drawing/2014/main" id="{E5E7962D-F068-C34C-8906-D180DB24F5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8" y="3512"/>
                <a:ext cx="768" cy="233"/>
              </a:xfrm>
              <a:custGeom>
                <a:avLst/>
                <a:gdLst>
                  <a:gd name="T0" fmla="*/ 0 w 21600"/>
                  <a:gd name="T1" fmla="*/ 0 h 21600"/>
                  <a:gd name="T2" fmla="*/ 27 w 21600"/>
                  <a:gd name="T3" fmla="*/ 4 h 21600"/>
                  <a:gd name="T4" fmla="*/ 0 w 21600"/>
                  <a:gd name="T5" fmla="*/ 4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2700" cap="sq">
                <a:noFill/>
                <a:round/>
                <a:headEnd type="none" w="sm" len="sm"/>
                <a:tailEnd type="none" w="sm" len="sm"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US" dirty="0">
                    <a:cs typeface="Calibri" panose="020F0502020204030204" pitchFamily="34" charset="0"/>
                  </a:rPr>
                  <a:t>Protein</a:t>
                </a:r>
              </a:p>
            </p:txBody>
          </p:sp>
          <p:sp>
            <p:nvSpPr>
              <p:cNvPr id="16" name="Arc 11">
                <a:extLst>
                  <a:ext uri="{FF2B5EF4-FFF2-40B4-BE49-F238E27FC236}">
                    <a16:creationId xmlns:a16="http://schemas.microsoft.com/office/drawing/2014/main" id="{1E08FE20-89DA-5C44-B191-80DB558C9DD8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3744" y="2880"/>
                <a:ext cx="624" cy="776"/>
              </a:xfrm>
              <a:custGeom>
                <a:avLst/>
                <a:gdLst>
                  <a:gd name="T0" fmla="*/ 0 w 21591"/>
                  <a:gd name="T1" fmla="*/ 0 h 21600"/>
                  <a:gd name="T2" fmla="*/ 0 w 21591"/>
                  <a:gd name="T3" fmla="*/ 0 h 21600"/>
                  <a:gd name="T4" fmla="*/ 0 w 21591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591"/>
                  <a:gd name="T10" fmla="*/ 0 h 21600"/>
                  <a:gd name="T11" fmla="*/ 21591 w 21591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591" h="21600" fill="none" extrusionOk="0">
                    <a:moveTo>
                      <a:pt x="0" y="0"/>
                    </a:moveTo>
                    <a:cubicBezTo>
                      <a:pt x="11694" y="0"/>
                      <a:pt x="21265" y="9307"/>
                      <a:pt x="21591" y="20997"/>
                    </a:cubicBezTo>
                  </a:path>
                  <a:path w="21591" h="21600" stroke="0" extrusionOk="0">
                    <a:moveTo>
                      <a:pt x="0" y="0"/>
                    </a:moveTo>
                    <a:cubicBezTo>
                      <a:pt x="11694" y="0"/>
                      <a:pt x="21265" y="9307"/>
                      <a:pt x="21591" y="20997"/>
                    </a:cubicBez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" name="Line 12">
              <a:extLst>
                <a:ext uri="{FF2B5EF4-FFF2-40B4-BE49-F238E27FC236}">
                  <a16:creationId xmlns:a16="http://schemas.microsoft.com/office/drawing/2014/main" id="{F6EC7025-90B3-A14C-AAAD-9FDC9E2537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48" y="3656"/>
              <a:ext cx="96" cy="0"/>
            </a:xfrm>
            <a:prstGeom prst="line">
              <a:avLst/>
            </a:prstGeom>
            <a:noFill/>
            <a:ln w="19050" cap="sq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" name="Group 13">
            <a:extLst>
              <a:ext uri="{FF2B5EF4-FFF2-40B4-BE49-F238E27FC236}">
                <a16:creationId xmlns:a16="http://schemas.microsoft.com/office/drawing/2014/main" id="{BF85369C-FFEB-4F43-AFD1-9A0114C0D2DF}"/>
              </a:ext>
            </a:extLst>
          </p:cNvPr>
          <p:cNvGrpSpPr>
            <a:grpSpLocks/>
          </p:cNvGrpSpPr>
          <p:nvPr/>
        </p:nvGrpSpPr>
        <p:grpSpPr bwMode="auto">
          <a:xfrm>
            <a:off x="3226920" y="2311952"/>
            <a:ext cx="1600200" cy="1143000"/>
            <a:chOff x="2832" y="1448"/>
            <a:chExt cx="1008" cy="720"/>
          </a:xfrm>
        </p:grpSpPr>
        <p:grpSp>
          <p:nvGrpSpPr>
            <p:cNvPr id="18" name="Group 14">
              <a:extLst>
                <a:ext uri="{FF2B5EF4-FFF2-40B4-BE49-F238E27FC236}">
                  <a16:creationId xmlns:a16="http://schemas.microsoft.com/office/drawing/2014/main" id="{5D092AC6-A826-1341-BA56-268AE8AEAC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32" y="1448"/>
              <a:ext cx="1008" cy="720"/>
              <a:chOff x="2832" y="1448"/>
              <a:chExt cx="1008" cy="720"/>
            </a:xfrm>
          </p:grpSpPr>
          <p:sp>
            <p:nvSpPr>
              <p:cNvPr id="20" name="Oval 15">
                <a:extLst>
                  <a:ext uri="{FF2B5EF4-FFF2-40B4-BE49-F238E27FC236}">
                    <a16:creationId xmlns:a16="http://schemas.microsoft.com/office/drawing/2014/main" id="{D976871E-E106-5649-88AD-9F29753B2C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2" y="1448"/>
                <a:ext cx="720" cy="720"/>
              </a:xfrm>
              <a:prstGeom prst="ellips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 dirty="0"/>
              </a:p>
            </p:txBody>
          </p:sp>
          <p:sp>
            <p:nvSpPr>
              <p:cNvPr id="21" name="Text Box 16">
                <a:extLst>
                  <a:ext uri="{FF2B5EF4-FFF2-40B4-BE49-F238E27FC236}">
                    <a16:creationId xmlns:a16="http://schemas.microsoft.com/office/drawing/2014/main" id="{82718CD3-5B13-1449-8307-B52B207A85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16" y="1640"/>
                <a:ext cx="624" cy="23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US" dirty="0">
                    <a:cs typeface="Calibri" panose="020F0502020204030204" pitchFamily="34" charset="0"/>
                  </a:rPr>
                  <a:t>DNA</a:t>
                </a:r>
              </a:p>
            </p:txBody>
          </p:sp>
        </p:grpSp>
        <p:sp>
          <p:nvSpPr>
            <p:cNvPr id="19" name="Line 17">
              <a:extLst>
                <a:ext uri="{FF2B5EF4-FFF2-40B4-BE49-F238E27FC236}">
                  <a16:creationId xmlns:a16="http://schemas.microsoft.com/office/drawing/2014/main" id="{C16A1ABD-7C20-1A48-BAE7-C9B6C6048A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2" y="1600"/>
              <a:ext cx="40" cy="84"/>
            </a:xfrm>
            <a:prstGeom prst="line">
              <a:avLst/>
            </a:prstGeom>
            <a:noFill/>
            <a:ln w="19050" cap="sq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" name="Group 18">
            <a:extLst>
              <a:ext uri="{FF2B5EF4-FFF2-40B4-BE49-F238E27FC236}">
                <a16:creationId xmlns:a16="http://schemas.microsoft.com/office/drawing/2014/main" id="{91965795-9E4D-944E-A52F-678D644CFC5B}"/>
              </a:ext>
            </a:extLst>
          </p:cNvPr>
          <p:cNvGrpSpPr>
            <a:grpSpLocks/>
          </p:cNvGrpSpPr>
          <p:nvPr/>
        </p:nvGrpSpPr>
        <p:grpSpPr bwMode="auto">
          <a:xfrm>
            <a:off x="2922121" y="3405741"/>
            <a:ext cx="2016125" cy="1868487"/>
            <a:chOff x="2640" y="2137"/>
            <a:chExt cx="1270" cy="1177"/>
          </a:xfrm>
        </p:grpSpPr>
        <p:grpSp>
          <p:nvGrpSpPr>
            <p:cNvPr id="23" name="Group 19">
              <a:extLst>
                <a:ext uri="{FF2B5EF4-FFF2-40B4-BE49-F238E27FC236}">
                  <a16:creationId xmlns:a16="http://schemas.microsoft.com/office/drawing/2014/main" id="{DA9E63F8-E46A-2744-A09E-732F1CCC5B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40" y="2137"/>
              <a:ext cx="1270" cy="1177"/>
              <a:chOff x="2640" y="2137"/>
              <a:chExt cx="1270" cy="1177"/>
            </a:xfrm>
          </p:grpSpPr>
          <p:grpSp>
            <p:nvGrpSpPr>
              <p:cNvPr id="25" name="Group 20">
                <a:extLst>
                  <a:ext uri="{FF2B5EF4-FFF2-40B4-BE49-F238E27FC236}">
                    <a16:creationId xmlns:a16="http://schemas.microsoft.com/office/drawing/2014/main" id="{877C2916-1209-0C4F-9D81-85ED23BA3B3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20" y="2552"/>
                <a:ext cx="336" cy="447"/>
                <a:chOff x="4272" y="2592"/>
                <a:chExt cx="336" cy="447"/>
              </a:xfrm>
            </p:grpSpPr>
            <p:sp>
              <p:nvSpPr>
                <p:cNvPr id="31" name="Arc 21">
                  <a:extLst>
                    <a:ext uri="{FF2B5EF4-FFF2-40B4-BE49-F238E27FC236}">
                      <a16:creationId xmlns:a16="http://schemas.microsoft.com/office/drawing/2014/main" id="{1DFF9087-A6AA-6941-A29B-C75EBE0C51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4272" y="2640"/>
                  <a:ext cx="144" cy="399"/>
                </a:xfrm>
                <a:custGeom>
                  <a:avLst/>
                  <a:gdLst>
                    <a:gd name="T0" fmla="*/ 0 w 21600"/>
                    <a:gd name="T1" fmla="*/ 0 h 17952"/>
                    <a:gd name="T2" fmla="*/ 0 w 21600"/>
                    <a:gd name="T3" fmla="*/ 0 h 17952"/>
                    <a:gd name="T4" fmla="*/ 0 w 21600"/>
                    <a:gd name="T5" fmla="*/ 0 h 17952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17952"/>
                    <a:gd name="T11" fmla="*/ 21600 w 21600"/>
                    <a:gd name="T12" fmla="*/ 17952 h 1795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17952" fill="none" extrusionOk="0">
                      <a:moveTo>
                        <a:pt x="12011" y="-1"/>
                      </a:moveTo>
                      <a:cubicBezTo>
                        <a:pt x="18003" y="4008"/>
                        <a:pt x="21600" y="10742"/>
                        <a:pt x="21600" y="17952"/>
                      </a:cubicBezTo>
                    </a:path>
                    <a:path w="21600" h="17952" stroke="0" extrusionOk="0">
                      <a:moveTo>
                        <a:pt x="12011" y="-1"/>
                      </a:moveTo>
                      <a:cubicBezTo>
                        <a:pt x="18003" y="4008"/>
                        <a:pt x="21600" y="10742"/>
                        <a:pt x="21600" y="17952"/>
                      </a:cubicBezTo>
                      <a:lnTo>
                        <a:pt x="0" y="17952"/>
                      </a:lnTo>
                      <a:lnTo>
                        <a:pt x="12011" y="-1"/>
                      </a:lnTo>
                      <a:close/>
                    </a:path>
                  </a:pathLst>
                </a:custGeom>
                <a:noFill/>
                <a:ln w="1905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rot="10800000"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dirty="0"/>
                    <a:t> </a:t>
                  </a:r>
                </a:p>
              </p:txBody>
            </p:sp>
            <p:sp>
              <p:nvSpPr>
                <p:cNvPr id="32" name="Arc 22">
                  <a:extLst>
                    <a:ext uri="{FF2B5EF4-FFF2-40B4-BE49-F238E27FC236}">
                      <a16:creationId xmlns:a16="http://schemas.microsoft.com/office/drawing/2014/main" id="{D2ACC69F-CEE6-8345-831C-469DCD0353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 flipV="1">
                  <a:off x="4416" y="2592"/>
                  <a:ext cx="192" cy="432"/>
                </a:xfrm>
                <a:custGeom>
                  <a:avLst/>
                  <a:gdLst>
                    <a:gd name="T0" fmla="*/ 0 w 21600"/>
                    <a:gd name="T1" fmla="*/ 0 h 17952"/>
                    <a:gd name="T2" fmla="*/ 0 w 21600"/>
                    <a:gd name="T3" fmla="*/ 0 h 17952"/>
                    <a:gd name="T4" fmla="*/ 0 w 21600"/>
                    <a:gd name="T5" fmla="*/ 0 h 17952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17952"/>
                    <a:gd name="T11" fmla="*/ 21600 w 21600"/>
                    <a:gd name="T12" fmla="*/ 17952 h 1795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17952" fill="none" extrusionOk="0">
                      <a:moveTo>
                        <a:pt x="12011" y="-1"/>
                      </a:moveTo>
                      <a:cubicBezTo>
                        <a:pt x="18003" y="4008"/>
                        <a:pt x="21600" y="10742"/>
                        <a:pt x="21600" y="17952"/>
                      </a:cubicBezTo>
                    </a:path>
                    <a:path w="21600" h="17952" stroke="0" extrusionOk="0">
                      <a:moveTo>
                        <a:pt x="12011" y="-1"/>
                      </a:moveTo>
                      <a:cubicBezTo>
                        <a:pt x="18003" y="4008"/>
                        <a:pt x="21600" y="10742"/>
                        <a:pt x="21600" y="17952"/>
                      </a:cubicBezTo>
                      <a:lnTo>
                        <a:pt x="0" y="17952"/>
                      </a:lnTo>
                      <a:lnTo>
                        <a:pt x="12011" y="-1"/>
                      </a:lnTo>
                      <a:close/>
                    </a:path>
                  </a:pathLst>
                </a:custGeom>
                <a:noFill/>
                <a:ln w="1905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6" name="Arc 23">
                <a:extLst>
                  <a:ext uri="{FF2B5EF4-FFF2-40B4-BE49-F238E27FC236}">
                    <a16:creationId xmlns:a16="http://schemas.microsoft.com/office/drawing/2014/main" id="{4E09E211-9BEC-A247-A30B-925F93A760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4" y="2137"/>
                <a:ext cx="215" cy="432"/>
              </a:xfrm>
              <a:custGeom>
                <a:avLst/>
                <a:gdLst>
                  <a:gd name="T0" fmla="*/ 0 w 19385"/>
                  <a:gd name="T1" fmla="*/ 0 h 21600"/>
                  <a:gd name="T2" fmla="*/ 0 w 19385"/>
                  <a:gd name="T3" fmla="*/ 0 h 21600"/>
                  <a:gd name="T4" fmla="*/ 0 w 19385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19385"/>
                  <a:gd name="T10" fmla="*/ 0 h 21600"/>
                  <a:gd name="T11" fmla="*/ 19385 w 19385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385" h="21600" fill="none" extrusionOk="0">
                    <a:moveTo>
                      <a:pt x="0" y="0"/>
                    </a:moveTo>
                    <a:cubicBezTo>
                      <a:pt x="8234" y="0"/>
                      <a:pt x="15753" y="4682"/>
                      <a:pt x="19385" y="12072"/>
                    </a:cubicBezTo>
                  </a:path>
                  <a:path w="19385" h="21600" stroke="0" extrusionOk="0">
                    <a:moveTo>
                      <a:pt x="0" y="0"/>
                    </a:moveTo>
                    <a:cubicBezTo>
                      <a:pt x="8234" y="0"/>
                      <a:pt x="15753" y="4682"/>
                      <a:pt x="19385" y="12072"/>
                    </a:cubicBez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905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" name="Line 24">
                <a:extLst>
                  <a:ext uri="{FF2B5EF4-FFF2-40B4-BE49-F238E27FC236}">
                    <a16:creationId xmlns:a16="http://schemas.microsoft.com/office/drawing/2014/main" id="{A0ADDAB6-8B1A-4149-B483-B47026E97F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64" y="2552"/>
                <a:ext cx="0" cy="144"/>
              </a:xfrm>
              <a:prstGeom prst="line">
                <a:avLst/>
              </a:prstGeom>
              <a:noFill/>
              <a:ln w="19050" cap="sq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Text Box 25">
                <a:extLst>
                  <a:ext uri="{FF2B5EF4-FFF2-40B4-BE49-F238E27FC236}">
                    <a16:creationId xmlns:a16="http://schemas.microsoft.com/office/drawing/2014/main" id="{4D00D137-5DF0-F64A-AB12-6716FFA36EC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24" y="2360"/>
                <a:ext cx="528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1400" dirty="0"/>
                  <a:t>Purines</a:t>
                </a:r>
              </a:p>
            </p:txBody>
          </p:sp>
          <p:sp>
            <p:nvSpPr>
              <p:cNvPr id="29" name="Text Box 26">
                <a:extLst>
                  <a:ext uri="{FF2B5EF4-FFF2-40B4-BE49-F238E27FC236}">
                    <a16:creationId xmlns:a16="http://schemas.microsoft.com/office/drawing/2014/main" id="{A459EC54-C676-D940-9B35-0C78DC810D8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40" y="2984"/>
                <a:ext cx="704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1400" dirty="0"/>
                  <a:t>De novo Synthesis</a:t>
                </a:r>
              </a:p>
            </p:txBody>
          </p:sp>
          <p:sp>
            <p:nvSpPr>
              <p:cNvPr id="30" name="Text Box 27">
                <a:extLst>
                  <a:ext uri="{FF2B5EF4-FFF2-40B4-BE49-F238E27FC236}">
                    <a16:creationId xmlns:a16="http://schemas.microsoft.com/office/drawing/2014/main" id="{27C7A272-A452-224C-A13B-558B257675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86" y="2984"/>
                <a:ext cx="624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1400" dirty="0"/>
                  <a:t>Salvage Pathway</a:t>
                </a:r>
              </a:p>
            </p:txBody>
          </p:sp>
        </p:grpSp>
        <p:sp>
          <p:nvSpPr>
            <p:cNvPr id="24" name="Line 28">
              <a:extLst>
                <a:ext uri="{FF2B5EF4-FFF2-40B4-BE49-F238E27FC236}">
                  <a16:creationId xmlns:a16="http://schemas.microsoft.com/office/drawing/2014/main" id="{FE242F71-27B0-8C46-BDC8-F745DA0685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088" y="2152"/>
              <a:ext cx="80" cy="64"/>
            </a:xfrm>
            <a:prstGeom prst="line">
              <a:avLst/>
            </a:prstGeom>
            <a:noFill/>
            <a:ln w="19050" cap="sq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" name="Group 29">
            <a:extLst>
              <a:ext uri="{FF2B5EF4-FFF2-40B4-BE49-F238E27FC236}">
                <a16:creationId xmlns:a16="http://schemas.microsoft.com/office/drawing/2014/main" id="{4E9F932E-A1A7-F044-BEFA-F280591B9A72}"/>
              </a:ext>
            </a:extLst>
          </p:cNvPr>
          <p:cNvGrpSpPr>
            <a:grpSpLocks/>
          </p:cNvGrpSpPr>
          <p:nvPr/>
        </p:nvGrpSpPr>
        <p:grpSpPr bwMode="auto">
          <a:xfrm>
            <a:off x="636121" y="2089140"/>
            <a:ext cx="3136900" cy="1981200"/>
            <a:chOff x="1200" y="1344"/>
            <a:chExt cx="1976" cy="1248"/>
          </a:xfrm>
        </p:grpSpPr>
        <p:sp>
          <p:nvSpPr>
            <p:cNvPr id="34" name="Oval 30">
              <a:extLst>
                <a:ext uri="{FF2B5EF4-FFF2-40B4-BE49-F238E27FC236}">
                  <a16:creationId xmlns:a16="http://schemas.microsoft.com/office/drawing/2014/main" id="{1F3F9E16-654F-E348-9CE1-B314DDDE8E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112"/>
              <a:ext cx="528" cy="432"/>
            </a:xfrm>
            <a:prstGeom prst="ellipse">
              <a:avLst/>
            </a:prstGeom>
            <a:noFill/>
            <a:ln w="1905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 dirty="0"/>
            </a:p>
          </p:txBody>
        </p:sp>
        <p:sp>
          <p:nvSpPr>
            <p:cNvPr id="35" name="Line 31">
              <a:extLst>
                <a:ext uri="{FF2B5EF4-FFF2-40B4-BE49-F238E27FC236}">
                  <a16:creationId xmlns:a16="http://schemas.microsoft.com/office/drawing/2014/main" id="{8BDAF243-5F2D-C745-87F6-B3D77B3364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28" y="1920"/>
              <a:ext cx="576" cy="384"/>
            </a:xfrm>
            <a:prstGeom prst="line">
              <a:avLst/>
            </a:prstGeom>
            <a:noFill/>
            <a:ln w="1905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Line 32">
              <a:extLst>
                <a:ext uri="{FF2B5EF4-FFF2-40B4-BE49-F238E27FC236}">
                  <a16:creationId xmlns:a16="http://schemas.microsoft.com/office/drawing/2014/main" id="{C0B20322-363F-0C43-A7CF-783BFB600B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6" y="1640"/>
              <a:ext cx="384" cy="192"/>
            </a:xfrm>
            <a:prstGeom prst="line">
              <a:avLst/>
            </a:prstGeom>
            <a:noFill/>
            <a:ln w="1905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Line 33">
              <a:extLst>
                <a:ext uri="{FF2B5EF4-FFF2-40B4-BE49-F238E27FC236}">
                  <a16:creationId xmlns:a16="http://schemas.microsoft.com/office/drawing/2014/main" id="{3558D3E0-C541-D346-8228-CAC55A6465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1448"/>
              <a:ext cx="912" cy="0"/>
            </a:xfrm>
            <a:prstGeom prst="line">
              <a:avLst/>
            </a:prstGeom>
            <a:noFill/>
            <a:ln w="1905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Line 34">
              <a:extLst>
                <a:ext uri="{FF2B5EF4-FFF2-40B4-BE49-F238E27FC236}">
                  <a16:creationId xmlns:a16="http://schemas.microsoft.com/office/drawing/2014/main" id="{31A9840B-A3B7-7949-B24A-6A37F840AA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2" y="1448"/>
              <a:ext cx="144" cy="0"/>
            </a:xfrm>
            <a:prstGeom prst="line">
              <a:avLst/>
            </a:prstGeom>
            <a:noFill/>
            <a:ln w="19050" cap="sq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Line 35">
              <a:extLst>
                <a:ext uri="{FF2B5EF4-FFF2-40B4-BE49-F238E27FC236}">
                  <a16:creationId xmlns:a16="http://schemas.microsoft.com/office/drawing/2014/main" id="{30E4DDDC-A194-6B44-9732-40D7EF1B69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04" y="1644"/>
              <a:ext cx="76" cy="36"/>
            </a:xfrm>
            <a:prstGeom prst="line">
              <a:avLst/>
            </a:prstGeom>
            <a:noFill/>
            <a:ln w="19050" cap="sq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Line 36">
              <a:extLst>
                <a:ext uri="{FF2B5EF4-FFF2-40B4-BE49-F238E27FC236}">
                  <a16:creationId xmlns:a16="http://schemas.microsoft.com/office/drawing/2014/main" id="{77E3CD9E-DFFC-0446-A70E-07D45453B8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8" y="2116"/>
              <a:ext cx="48" cy="0"/>
            </a:xfrm>
            <a:prstGeom prst="line">
              <a:avLst/>
            </a:prstGeom>
            <a:noFill/>
            <a:ln w="19050" cap="sq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Line 37">
              <a:extLst>
                <a:ext uri="{FF2B5EF4-FFF2-40B4-BE49-F238E27FC236}">
                  <a16:creationId xmlns:a16="http://schemas.microsoft.com/office/drawing/2014/main" id="{353B543C-7C39-7848-9751-FD6F2FA84D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20" y="2496"/>
              <a:ext cx="96" cy="48"/>
            </a:xfrm>
            <a:prstGeom prst="line">
              <a:avLst/>
            </a:prstGeom>
            <a:noFill/>
            <a:ln w="19050" cap="sq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Text Box 38">
              <a:extLst>
                <a:ext uri="{FF2B5EF4-FFF2-40B4-BE49-F238E27FC236}">
                  <a16:creationId xmlns:a16="http://schemas.microsoft.com/office/drawing/2014/main" id="{B5F63E1F-E18E-3348-8C37-B8B5661411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2" y="2064"/>
              <a:ext cx="336" cy="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400" dirty="0">
                  <a:cs typeface="Calibri" panose="020F0502020204030204" pitchFamily="34" charset="0"/>
                </a:rPr>
                <a:t>FH</a:t>
              </a:r>
              <a:r>
                <a:rPr lang="en-US" sz="1400" baseline="-25000" dirty="0">
                  <a:cs typeface="Calibri" panose="020F0502020204030204" pitchFamily="34" charset="0"/>
                </a:rPr>
                <a:t>2</a:t>
              </a:r>
              <a:endParaRPr lang="en-US" sz="1400" dirty="0">
                <a:cs typeface="Calibri" panose="020F0502020204030204" pitchFamily="34" charset="0"/>
              </a:endParaRPr>
            </a:p>
          </p:txBody>
        </p:sp>
        <p:sp>
          <p:nvSpPr>
            <p:cNvPr id="43" name="Text Box 39">
              <a:extLst>
                <a:ext uri="{FF2B5EF4-FFF2-40B4-BE49-F238E27FC236}">
                  <a16:creationId xmlns:a16="http://schemas.microsoft.com/office/drawing/2014/main" id="{37ECB593-83D9-B641-8650-A4BF255357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2" y="2400"/>
              <a:ext cx="336" cy="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400" dirty="0">
                  <a:cs typeface="Calibri" panose="020F0502020204030204" pitchFamily="34" charset="0"/>
                </a:rPr>
                <a:t>FH</a:t>
              </a:r>
              <a:r>
                <a:rPr lang="en-US" sz="1400" baseline="-25000" dirty="0">
                  <a:cs typeface="Calibri" panose="020F0502020204030204" pitchFamily="34" charset="0"/>
                </a:rPr>
                <a:t>4</a:t>
              </a:r>
              <a:endParaRPr lang="en-US" sz="1400" dirty="0">
                <a:cs typeface="Calibri" panose="020F0502020204030204" pitchFamily="34" charset="0"/>
              </a:endParaRPr>
            </a:p>
          </p:txBody>
        </p:sp>
        <p:sp>
          <p:nvSpPr>
            <p:cNvPr id="44" name="Text Box 40">
              <a:extLst>
                <a:ext uri="{FF2B5EF4-FFF2-40B4-BE49-F238E27FC236}">
                  <a16:creationId xmlns:a16="http://schemas.microsoft.com/office/drawing/2014/main" id="{D57954D8-489E-284E-BE25-0F18C8ED37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0" y="2304"/>
              <a:ext cx="576" cy="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400" dirty="0">
                  <a:cs typeface="Calibri" panose="020F0502020204030204" pitchFamily="34" charset="0"/>
                </a:rPr>
                <a:t>dUMP</a:t>
              </a:r>
            </a:p>
          </p:txBody>
        </p:sp>
        <p:sp>
          <p:nvSpPr>
            <p:cNvPr id="45" name="Text Box 41">
              <a:extLst>
                <a:ext uri="{FF2B5EF4-FFF2-40B4-BE49-F238E27FC236}">
                  <a16:creationId xmlns:a16="http://schemas.microsoft.com/office/drawing/2014/main" id="{DAD8EE9F-3527-FB46-8BC3-57E4B17C99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2" y="1832"/>
              <a:ext cx="576" cy="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400" dirty="0">
                  <a:cs typeface="Calibri" panose="020F0502020204030204" pitchFamily="34" charset="0"/>
                </a:rPr>
                <a:t>dTMP</a:t>
              </a:r>
            </a:p>
          </p:txBody>
        </p:sp>
        <p:sp>
          <p:nvSpPr>
            <p:cNvPr id="46" name="Text Box 42">
              <a:extLst>
                <a:ext uri="{FF2B5EF4-FFF2-40B4-BE49-F238E27FC236}">
                  <a16:creationId xmlns:a16="http://schemas.microsoft.com/office/drawing/2014/main" id="{9B17729B-A97D-D84F-A02A-27C0962B2F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1344"/>
              <a:ext cx="384" cy="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400" dirty="0">
                  <a:cs typeface="Calibri" panose="020F0502020204030204" pitchFamily="34" charset="0"/>
                </a:rPr>
                <a:t>CMP</a:t>
              </a:r>
            </a:p>
          </p:txBody>
        </p:sp>
        <p:sp>
          <p:nvSpPr>
            <p:cNvPr id="47" name="Text Box 43">
              <a:extLst>
                <a:ext uri="{FF2B5EF4-FFF2-40B4-BE49-F238E27FC236}">
                  <a16:creationId xmlns:a16="http://schemas.microsoft.com/office/drawing/2014/main" id="{A139C0FC-2D8E-E24F-B6B0-FF4BE25D4D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1344"/>
              <a:ext cx="480" cy="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400" dirty="0">
                  <a:cs typeface="Calibri" panose="020F0502020204030204" pitchFamily="34" charset="0"/>
                </a:rPr>
                <a:t>dCMP</a:t>
              </a:r>
            </a:p>
          </p:txBody>
        </p:sp>
        <p:sp>
          <p:nvSpPr>
            <p:cNvPr id="48" name="Line 44">
              <a:extLst>
                <a:ext uri="{FF2B5EF4-FFF2-40B4-BE49-F238E27FC236}">
                  <a16:creationId xmlns:a16="http://schemas.microsoft.com/office/drawing/2014/main" id="{F9C239AD-FB26-004F-873E-D1F0204621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2" y="1440"/>
              <a:ext cx="240" cy="0"/>
            </a:xfrm>
            <a:prstGeom prst="line">
              <a:avLst/>
            </a:prstGeom>
            <a:noFill/>
            <a:ln w="19050" cap="sq">
              <a:solidFill>
                <a:schemeClr val="tx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9" name="Group 45">
            <a:extLst>
              <a:ext uri="{FF2B5EF4-FFF2-40B4-BE49-F238E27FC236}">
                <a16:creationId xmlns:a16="http://schemas.microsoft.com/office/drawing/2014/main" id="{DD475194-4619-0546-B2BE-8ACE4023674A}"/>
              </a:ext>
            </a:extLst>
          </p:cNvPr>
          <p:cNvGrpSpPr>
            <a:grpSpLocks/>
          </p:cNvGrpSpPr>
          <p:nvPr/>
        </p:nvGrpSpPr>
        <p:grpSpPr bwMode="auto">
          <a:xfrm>
            <a:off x="3785720" y="3442252"/>
            <a:ext cx="1879600" cy="939800"/>
            <a:chOff x="3184" y="2496"/>
            <a:chExt cx="1184" cy="592"/>
          </a:xfrm>
        </p:grpSpPr>
        <p:sp>
          <p:nvSpPr>
            <p:cNvPr id="50" name="Text Box 46">
              <a:extLst>
                <a:ext uri="{FF2B5EF4-FFF2-40B4-BE49-F238E27FC236}">
                  <a16:creationId xmlns:a16="http://schemas.microsoft.com/office/drawing/2014/main" id="{B7C6578E-38FF-AD41-A16A-5DE38EC326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2" y="2688"/>
              <a:ext cx="576" cy="192"/>
            </a:xfrm>
            <a:prstGeom prst="rect">
              <a:avLst/>
            </a:prstGeom>
            <a:solidFill>
              <a:srgbClr val="800000"/>
            </a:solidFill>
            <a:ln w="12700" cap="sq">
              <a:noFill/>
              <a:miter lim="800000"/>
              <a:headEnd type="none" w="sm" len="sm"/>
              <a:tailEnd type="none" w="sm" len="sm"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4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Calibri" panose="020F0502020204030204" pitchFamily="34" charset="0"/>
                </a:rPr>
                <a:t>MP, TG</a:t>
              </a:r>
              <a:endParaRPr lang="en-US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endParaRPr>
            </a:p>
          </p:txBody>
        </p:sp>
        <p:sp>
          <p:nvSpPr>
            <p:cNvPr id="51" name="Line 47">
              <a:extLst>
                <a:ext uri="{FF2B5EF4-FFF2-40B4-BE49-F238E27FC236}">
                  <a16:creationId xmlns:a16="http://schemas.microsoft.com/office/drawing/2014/main" id="{97B6631F-B5FC-7A47-AF03-6C1F62B650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216" y="2880"/>
              <a:ext cx="336" cy="192"/>
            </a:xfrm>
            <a:prstGeom prst="line">
              <a:avLst/>
            </a:prstGeom>
            <a:noFill/>
            <a:ln w="19050" cap="sq">
              <a:solidFill>
                <a:srgbClr val="8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Rectangle 48">
              <a:extLst>
                <a:ext uri="{FF2B5EF4-FFF2-40B4-BE49-F238E27FC236}">
                  <a16:creationId xmlns:a16="http://schemas.microsoft.com/office/drawing/2014/main" id="{9C5FEF17-6123-DF4D-8D6B-AAE0B71C9A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4" y="3040"/>
              <a:ext cx="136" cy="48"/>
            </a:xfrm>
            <a:prstGeom prst="rect">
              <a:avLst/>
            </a:prstGeom>
            <a:solidFill>
              <a:srgbClr val="800000"/>
            </a:solidFill>
            <a:ln w="12700" cap="sq">
              <a:solidFill>
                <a:srgbClr val="8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 dirty="0"/>
            </a:p>
          </p:txBody>
        </p:sp>
        <p:sp>
          <p:nvSpPr>
            <p:cNvPr id="53" name="Line 49">
              <a:extLst>
                <a:ext uri="{FF2B5EF4-FFF2-40B4-BE49-F238E27FC236}">
                  <a16:creationId xmlns:a16="http://schemas.microsoft.com/office/drawing/2014/main" id="{251EC072-F3F9-6540-853A-EFDFD175D0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264" y="2496"/>
              <a:ext cx="288" cy="192"/>
            </a:xfrm>
            <a:prstGeom prst="line">
              <a:avLst/>
            </a:prstGeom>
            <a:noFill/>
            <a:ln w="19050" cap="sq">
              <a:solidFill>
                <a:srgbClr val="800000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Arc 50">
              <a:extLst>
                <a:ext uri="{FF2B5EF4-FFF2-40B4-BE49-F238E27FC236}">
                  <a16:creationId xmlns:a16="http://schemas.microsoft.com/office/drawing/2014/main" id="{14126B53-CAE7-F64D-BD5A-D0C56EC95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5" y="2785"/>
              <a:ext cx="313" cy="48"/>
            </a:xfrm>
            <a:custGeom>
              <a:avLst/>
              <a:gdLst>
                <a:gd name="T0" fmla="*/ 0 w 28183"/>
                <a:gd name="T1" fmla="*/ 0 h 21600"/>
                <a:gd name="T2" fmla="*/ 0 w 28183"/>
                <a:gd name="T3" fmla="*/ 0 h 21600"/>
                <a:gd name="T4" fmla="*/ 0 w 28183"/>
                <a:gd name="T5" fmla="*/ 0 h 21600"/>
                <a:gd name="T6" fmla="*/ 0 60000 65536"/>
                <a:gd name="T7" fmla="*/ 0 60000 65536"/>
                <a:gd name="T8" fmla="*/ 0 60000 65536"/>
                <a:gd name="T9" fmla="*/ 0 w 28183"/>
                <a:gd name="T10" fmla="*/ 0 h 21600"/>
                <a:gd name="T11" fmla="*/ 28183 w 2818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183" h="21600" fill="none" extrusionOk="0">
                  <a:moveTo>
                    <a:pt x="-1" y="1027"/>
                  </a:moveTo>
                  <a:cubicBezTo>
                    <a:pt x="2127" y="346"/>
                    <a:pt x="4348" y="0"/>
                    <a:pt x="6583" y="0"/>
                  </a:cubicBezTo>
                  <a:cubicBezTo>
                    <a:pt x="18512" y="0"/>
                    <a:pt x="28183" y="9670"/>
                    <a:pt x="28183" y="21600"/>
                  </a:cubicBezTo>
                </a:path>
                <a:path w="28183" h="21600" stroke="0" extrusionOk="0">
                  <a:moveTo>
                    <a:pt x="-1" y="1027"/>
                  </a:moveTo>
                  <a:cubicBezTo>
                    <a:pt x="2127" y="346"/>
                    <a:pt x="4348" y="0"/>
                    <a:pt x="6583" y="0"/>
                  </a:cubicBezTo>
                  <a:cubicBezTo>
                    <a:pt x="18512" y="0"/>
                    <a:pt x="28183" y="9670"/>
                    <a:pt x="28183" y="21600"/>
                  </a:cubicBezTo>
                  <a:lnTo>
                    <a:pt x="6583" y="21600"/>
                  </a:lnTo>
                  <a:lnTo>
                    <a:pt x="-1" y="1027"/>
                  </a:lnTo>
                  <a:close/>
                </a:path>
              </a:pathLst>
            </a:custGeom>
            <a:noFill/>
            <a:ln w="12700" cap="sq">
              <a:solidFill>
                <a:srgbClr val="800000"/>
              </a:solidFill>
              <a:round/>
              <a:headEnd type="diamond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5" name="Group 51">
            <a:extLst>
              <a:ext uri="{FF2B5EF4-FFF2-40B4-BE49-F238E27FC236}">
                <a16:creationId xmlns:a16="http://schemas.microsoft.com/office/drawing/2014/main" id="{E2D0F2F7-7F71-B44B-8F7D-1ED20B401832}"/>
              </a:ext>
            </a:extLst>
          </p:cNvPr>
          <p:cNvGrpSpPr>
            <a:grpSpLocks/>
          </p:cNvGrpSpPr>
          <p:nvPr/>
        </p:nvGrpSpPr>
        <p:grpSpPr bwMode="auto">
          <a:xfrm>
            <a:off x="2388720" y="3747052"/>
            <a:ext cx="1511300" cy="914400"/>
            <a:chOff x="2304" y="2688"/>
            <a:chExt cx="952" cy="576"/>
          </a:xfrm>
        </p:grpSpPr>
        <p:sp>
          <p:nvSpPr>
            <p:cNvPr id="56" name="Line 52">
              <a:extLst>
                <a:ext uri="{FF2B5EF4-FFF2-40B4-BE49-F238E27FC236}">
                  <a16:creationId xmlns:a16="http://schemas.microsoft.com/office/drawing/2014/main" id="{5E615265-6324-7247-9DE4-23338FBCDE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400" y="2736"/>
              <a:ext cx="96" cy="240"/>
            </a:xfrm>
            <a:prstGeom prst="line">
              <a:avLst/>
            </a:prstGeom>
            <a:noFill/>
            <a:ln w="19050" cap="sq">
              <a:solidFill>
                <a:srgbClr val="8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Rectangle 53">
              <a:extLst>
                <a:ext uri="{FF2B5EF4-FFF2-40B4-BE49-F238E27FC236}">
                  <a16:creationId xmlns:a16="http://schemas.microsoft.com/office/drawing/2014/main" id="{92459924-20BD-FC42-B937-AF58CEB66A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2688"/>
              <a:ext cx="136" cy="48"/>
            </a:xfrm>
            <a:prstGeom prst="rect">
              <a:avLst/>
            </a:prstGeom>
            <a:solidFill>
              <a:srgbClr val="800000"/>
            </a:solidFill>
            <a:ln w="12700" cap="sq">
              <a:solidFill>
                <a:srgbClr val="8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 dirty="0"/>
            </a:p>
          </p:txBody>
        </p:sp>
        <p:sp>
          <p:nvSpPr>
            <p:cNvPr id="58" name="Text Box 54">
              <a:extLst>
                <a:ext uri="{FF2B5EF4-FFF2-40B4-BE49-F238E27FC236}">
                  <a16:creationId xmlns:a16="http://schemas.microsoft.com/office/drawing/2014/main" id="{582EB29B-914C-5B41-9234-273C677AE7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0" y="2976"/>
              <a:ext cx="400" cy="192"/>
            </a:xfrm>
            <a:prstGeom prst="rect">
              <a:avLst/>
            </a:prstGeom>
            <a:solidFill>
              <a:srgbClr val="800000"/>
            </a:solidFill>
            <a:ln w="12700" cap="sq">
              <a:solidFill>
                <a:srgbClr val="800000"/>
              </a:solidFill>
              <a:miter lim="800000"/>
              <a:headEnd type="none" w="sm" len="sm"/>
              <a:tailEnd type="none" w="sm" len="sm"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4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Calibri" panose="020F0502020204030204" pitchFamily="34" charset="0"/>
                </a:rPr>
                <a:t>MTX</a:t>
              </a:r>
              <a:endParaRPr lang="en-US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endParaRPr>
            </a:p>
          </p:txBody>
        </p:sp>
        <p:sp>
          <p:nvSpPr>
            <p:cNvPr id="59" name="Line 55">
              <a:extLst>
                <a:ext uri="{FF2B5EF4-FFF2-40B4-BE49-F238E27FC236}">
                  <a16:creationId xmlns:a16="http://schemas.microsoft.com/office/drawing/2014/main" id="{1260211A-F347-874F-8010-363719E671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84" y="3168"/>
              <a:ext cx="336" cy="48"/>
            </a:xfrm>
            <a:prstGeom prst="line">
              <a:avLst/>
            </a:prstGeom>
            <a:noFill/>
            <a:ln w="19050" cap="sq">
              <a:solidFill>
                <a:srgbClr val="8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Rectangle 56">
              <a:extLst>
                <a:ext uri="{FF2B5EF4-FFF2-40B4-BE49-F238E27FC236}">
                  <a16:creationId xmlns:a16="http://schemas.microsoft.com/office/drawing/2014/main" id="{9BB05D0B-CB98-524C-B20B-A102510430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3216"/>
              <a:ext cx="136" cy="48"/>
            </a:xfrm>
            <a:prstGeom prst="rect">
              <a:avLst/>
            </a:prstGeom>
            <a:solidFill>
              <a:srgbClr val="800000"/>
            </a:solidFill>
            <a:ln w="12700" cap="sq">
              <a:solidFill>
                <a:srgbClr val="8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 dirty="0"/>
            </a:p>
          </p:txBody>
        </p:sp>
      </p:grpSp>
      <p:grpSp>
        <p:nvGrpSpPr>
          <p:cNvPr id="61" name="Group 57">
            <a:extLst>
              <a:ext uri="{FF2B5EF4-FFF2-40B4-BE49-F238E27FC236}">
                <a16:creationId xmlns:a16="http://schemas.microsoft.com/office/drawing/2014/main" id="{D6D4913D-8C72-704C-8CE6-632B3484193B}"/>
              </a:ext>
            </a:extLst>
          </p:cNvPr>
          <p:cNvGrpSpPr>
            <a:grpSpLocks/>
          </p:cNvGrpSpPr>
          <p:nvPr/>
        </p:nvGrpSpPr>
        <p:grpSpPr bwMode="auto">
          <a:xfrm>
            <a:off x="636121" y="2908852"/>
            <a:ext cx="1255713" cy="698500"/>
            <a:chOff x="1200" y="2160"/>
            <a:chExt cx="791" cy="440"/>
          </a:xfrm>
        </p:grpSpPr>
        <p:sp>
          <p:nvSpPr>
            <p:cNvPr id="62" name="Text Box 58">
              <a:extLst>
                <a:ext uri="{FF2B5EF4-FFF2-40B4-BE49-F238E27FC236}">
                  <a16:creationId xmlns:a16="http://schemas.microsoft.com/office/drawing/2014/main" id="{2BE44321-9B52-7F4A-B74F-791413B71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0" y="2160"/>
              <a:ext cx="480" cy="192"/>
            </a:xfrm>
            <a:prstGeom prst="rect">
              <a:avLst/>
            </a:prstGeom>
            <a:solidFill>
              <a:srgbClr val="800000"/>
            </a:solidFill>
            <a:ln w="12700" cap="sq">
              <a:solidFill>
                <a:srgbClr val="800000"/>
              </a:solidFill>
              <a:miter lim="800000"/>
              <a:headEnd type="none" w="sm" len="sm"/>
              <a:tailEnd type="none" w="sm" len="sm"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4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Calibri" panose="020F0502020204030204" pitchFamily="34" charset="0"/>
                </a:rPr>
                <a:t>5-FU</a:t>
              </a:r>
              <a:endParaRPr lang="en-US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endParaRPr>
            </a:p>
          </p:txBody>
        </p:sp>
        <p:sp>
          <p:nvSpPr>
            <p:cNvPr id="63" name="Rectangle 59">
              <a:extLst>
                <a:ext uri="{FF2B5EF4-FFF2-40B4-BE49-F238E27FC236}">
                  <a16:creationId xmlns:a16="http://schemas.microsoft.com/office/drawing/2014/main" id="{E6CB7FBC-BF6C-4847-9635-5AFA8B3D637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944" y="2456"/>
              <a:ext cx="47" cy="144"/>
            </a:xfrm>
            <a:prstGeom prst="rect">
              <a:avLst/>
            </a:prstGeom>
            <a:solidFill>
              <a:srgbClr val="800000"/>
            </a:solidFill>
            <a:ln w="12700" cap="sq">
              <a:solidFill>
                <a:srgbClr val="8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 dirty="0"/>
            </a:p>
          </p:txBody>
        </p:sp>
        <p:sp>
          <p:nvSpPr>
            <p:cNvPr id="64" name="Line 60">
              <a:extLst>
                <a:ext uri="{FF2B5EF4-FFF2-40B4-BE49-F238E27FC236}">
                  <a16:creationId xmlns:a16="http://schemas.microsoft.com/office/drawing/2014/main" id="{8D3E6FC8-7C48-6644-9DD6-ACCB7C439A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304"/>
              <a:ext cx="328" cy="176"/>
            </a:xfrm>
            <a:prstGeom prst="line">
              <a:avLst/>
            </a:prstGeom>
            <a:noFill/>
            <a:ln w="19050" cap="sq">
              <a:solidFill>
                <a:srgbClr val="8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5" name="Group 62">
            <a:extLst>
              <a:ext uri="{FF2B5EF4-FFF2-40B4-BE49-F238E27FC236}">
                <a16:creationId xmlns:a16="http://schemas.microsoft.com/office/drawing/2014/main" id="{71CC075B-BC26-B54F-8CC6-FAA4A905EE66}"/>
              </a:ext>
            </a:extLst>
          </p:cNvPr>
          <p:cNvGrpSpPr>
            <a:grpSpLocks/>
          </p:cNvGrpSpPr>
          <p:nvPr/>
        </p:nvGrpSpPr>
        <p:grpSpPr bwMode="auto">
          <a:xfrm>
            <a:off x="2160121" y="1689652"/>
            <a:ext cx="1712913" cy="698500"/>
            <a:chOff x="2160" y="1056"/>
            <a:chExt cx="1079" cy="440"/>
          </a:xfrm>
        </p:grpSpPr>
        <p:grpSp>
          <p:nvGrpSpPr>
            <p:cNvPr id="66" name="Group 63">
              <a:extLst>
                <a:ext uri="{FF2B5EF4-FFF2-40B4-BE49-F238E27FC236}">
                  <a16:creationId xmlns:a16="http://schemas.microsoft.com/office/drawing/2014/main" id="{C5D80FAA-831A-0541-ADFB-8562FA8B63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0" y="1056"/>
              <a:ext cx="1079" cy="440"/>
              <a:chOff x="2160" y="1392"/>
              <a:chExt cx="1079" cy="440"/>
            </a:xfrm>
          </p:grpSpPr>
          <p:sp>
            <p:nvSpPr>
              <p:cNvPr id="68" name="Text Box 64">
                <a:extLst>
                  <a:ext uri="{FF2B5EF4-FFF2-40B4-BE49-F238E27FC236}">
                    <a16:creationId xmlns:a16="http://schemas.microsoft.com/office/drawing/2014/main" id="{35A2F3A0-A4D6-5747-B32E-938001E889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48" y="1392"/>
                <a:ext cx="480" cy="192"/>
              </a:xfrm>
              <a:prstGeom prst="rect">
                <a:avLst/>
              </a:prstGeom>
              <a:solidFill>
                <a:srgbClr val="800000"/>
              </a:solidFill>
              <a:ln w="12700" cap="sq">
                <a:noFill/>
                <a:miter lim="800000"/>
                <a:headEnd type="none" w="sm" len="sm"/>
                <a:tailEnd type="none" w="sm" len="sm"/>
              </a:ln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14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Calibri" panose="020F0502020204030204" pitchFamily="34" charset="0"/>
                  </a:rPr>
                  <a:t>Ara-C</a:t>
                </a:r>
                <a:endParaRPr lang="en-US" sz="16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Calibri" panose="020F0502020204030204" pitchFamily="34" charset="0"/>
                </a:endParaRPr>
              </a:p>
            </p:txBody>
          </p:sp>
          <p:sp>
            <p:nvSpPr>
              <p:cNvPr id="69" name="Rectangle 65">
                <a:extLst>
                  <a:ext uri="{FF2B5EF4-FFF2-40B4-BE49-F238E27FC236}">
                    <a16:creationId xmlns:a16="http://schemas.microsoft.com/office/drawing/2014/main" id="{CF6CA3A3-CE81-834D-813B-30460A923B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160" y="1680"/>
                <a:ext cx="47" cy="144"/>
              </a:xfrm>
              <a:prstGeom prst="rect">
                <a:avLst/>
              </a:prstGeom>
              <a:solidFill>
                <a:srgbClr val="800000"/>
              </a:solidFill>
              <a:ln w="12700" cap="sq">
                <a:solidFill>
                  <a:srgbClr val="80000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 dirty="0"/>
              </a:p>
            </p:txBody>
          </p:sp>
          <p:sp>
            <p:nvSpPr>
              <p:cNvPr id="70" name="Rectangle 66">
                <a:extLst>
                  <a:ext uri="{FF2B5EF4-FFF2-40B4-BE49-F238E27FC236}">
                    <a16:creationId xmlns:a16="http://schemas.microsoft.com/office/drawing/2014/main" id="{AC6A7AD5-48E8-0E4B-8B6C-17AD55F592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192" y="1688"/>
                <a:ext cx="47" cy="144"/>
              </a:xfrm>
              <a:prstGeom prst="rect">
                <a:avLst/>
              </a:prstGeom>
              <a:solidFill>
                <a:srgbClr val="800000"/>
              </a:solidFill>
              <a:ln w="12700" cap="sq">
                <a:solidFill>
                  <a:srgbClr val="800000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 dirty="0"/>
              </a:p>
            </p:txBody>
          </p:sp>
          <p:sp>
            <p:nvSpPr>
              <p:cNvPr id="71" name="Line 67">
                <a:extLst>
                  <a:ext uri="{FF2B5EF4-FFF2-40B4-BE49-F238E27FC236}">
                    <a16:creationId xmlns:a16="http://schemas.microsoft.com/office/drawing/2014/main" id="{202EFFC5-8C4A-D14B-9536-0FB44D0775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08" y="1536"/>
                <a:ext cx="240" cy="144"/>
              </a:xfrm>
              <a:prstGeom prst="line">
                <a:avLst/>
              </a:prstGeom>
              <a:noFill/>
              <a:ln w="19050" cap="sq">
                <a:solidFill>
                  <a:srgbClr val="8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" name="Line 68">
                <a:extLst>
                  <a:ext uri="{FF2B5EF4-FFF2-40B4-BE49-F238E27FC236}">
                    <a16:creationId xmlns:a16="http://schemas.microsoft.com/office/drawing/2014/main" id="{791509BF-6CCF-9D46-96F8-5465AB76E6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80" y="1536"/>
                <a:ext cx="328" cy="176"/>
              </a:xfrm>
              <a:prstGeom prst="line">
                <a:avLst/>
              </a:prstGeom>
              <a:noFill/>
              <a:ln w="19050" cap="sq">
                <a:solidFill>
                  <a:srgbClr val="8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7" name="Arc 69">
              <a:extLst>
                <a:ext uri="{FF2B5EF4-FFF2-40B4-BE49-F238E27FC236}">
                  <a16:creationId xmlns:a16="http://schemas.microsoft.com/office/drawing/2014/main" id="{71429A11-4399-5248-96B8-3482328331B3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2784" y="1256"/>
              <a:ext cx="308" cy="19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9050" cap="sq">
              <a:solidFill>
                <a:srgbClr val="8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3" name="Group 70">
            <a:extLst>
              <a:ext uri="{FF2B5EF4-FFF2-40B4-BE49-F238E27FC236}">
                <a16:creationId xmlns:a16="http://schemas.microsoft.com/office/drawing/2014/main" id="{4E4C8D35-9CA7-984C-9124-92EA4BD307D0}"/>
              </a:ext>
            </a:extLst>
          </p:cNvPr>
          <p:cNvGrpSpPr>
            <a:grpSpLocks/>
          </p:cNvGrpSpPr>
          <p:nvPr/>
        </p:nvGrpSpPr>
        <p:grpSpPr bwMode="auto">
          <a:xfrm>
            <a:off x="4001620" y="622852"/>
            <a:ext cx="3721100" cy="2063750"/>
            <a:chOff x="3312" y="668"/>
            <a:chExt cx="2344" cy="1300"/>
          </a:xfrm>
        </p:grpSpPr>
        <p:sp>
          <p:nvSpPr>
            <p:cNvPr id="74" name="Text Box 71">
              <a:extLst>
                <a:ext uri="{FF2B5EF4-FFF2-40B4-BE49-F238E27FC236}">
                  <a16:creationId xmlns:a16="http://schemas.microsoft.com/office/drawing/2014/main" id="{A4CDECEC-F15E-994B-B386-D2FB05A36A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2" y="691"/>
              <a:ext cx="736" cy="601"/>
            </a:xfrm>
            <a:prstGeom prst="rect">
              <a:avLst/>
            </a:prstGeom>
            <a:solidFill>
              <a:srgbClr val="800000"/>
            </a:solidFill>
            <a:ln w="12700" cap="sq">
              <a:noFill/>
              <a:miter lim="800000"/>
              <a:headEnd type="none" w="sm" len="sm"/>
              <a:tailEnd type="none" w="sm" len="sm"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4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Calibri" panose="020F0502020204030204" pitchFamily="34" charset="0"/>
                </a:rPr>
                <a:t>Etoposide</a:t>
              </a:r>
            </a:p>
            <a:p>
              <a:pPr algn="ctr">
                <a:defRPr/>
              </a:pPr>
              <a:r>
                <a:rPr lang="en-US" sz="1400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Calibri" panose="020F0502020204030204" pitchFamily="34" charset="0"/>
                </a:rPr>
                <a:t>Teniposide</a:t>
              </a:r>
              <a:endParaRPr lang="en-US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endParaRPr>
            </a:p>
            <a:p>
              <a:pPr algn="ctr">
                <a:defRPr/>
              </a:pPr>
              <a:r>
                <a:rPr lang="en-US" sz="1400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Calibri" panose="020F0502020204030204" pitchFamily="34" charset="0"/>
                </a:rPr>
                <a:t>Topotecan</a:t>
              </a:r>
              <a:endParaRPr lang="en-US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endParaRPr>
            </a:p>
            <a:p>
              <a:pPr algn="ctr">
                <a:defRPr/>
              </a:pPr>
              <a:r>
                <a:rPr lang="en-US" sz="1400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Calibri" panose="020F0502020204030204" pitchFamily="34" charset="0"/>
                </a:rPr>
                <a:t>Irinotecan</a:t>
              </a:r>
              <a:endParaRPr lang="en-US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endParaRPr>
            </a:p>
          </p:txBody>
        </p:sp>
        <p:sp>
          <p:nvSpPr>
            <p:cNvPr id="75" name="Text Box 72">
              <a:extLst>
                <a:ext uri="{FF2B5EF4-FFF2-40B4-BE49-F238E27FC236}">
                  <a16:creationId xmlns:a16="http://schemas.microsoft.com/office/drawing/2014/main" id="{7294E0DC-1211-8344-AAC1-F0D59035F1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52" y="668"/>
              <a:ext cx="904" cy="737"/>
            </a:xfrm>
            <a:prstGeom prst="rect">
              <a:avLst/>
            </a:prstGeom>
            <a:solidFill>
              <a:srgbClr val="800000"/>
            </a:solidFill>
            <a:ln w="12700" cap="sq">
              <a:noFill/>
              <a:miter lim="800000"/>
              <a:headEnd type="none" w="sm" len="sm"/>
              <a:tailEnd type="none" w="sm" len="sm"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400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Calibri" panose="020F0502020204030204" pitchFamily="34" charset="0"/>
                </a:rPr>
                <a:t>Actinomycin</a:t>
              </a:r>
              <a:r>
                <a:rPr lang="en-US" sz="14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Calibri" panose="020F0502020204030204" pitchFamily="34" charset="0"/>
                </a:rPr>
                <a:t>-D</a:t>
              </a:r>
            </a:p>
            <a:p>
              <a:pPr algn="ctr">
                <a:defRPr/>
              </a:pPr>
              <a:r>
                <a:rPr lang="en-US" sz="14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Calibri" panose="020F0502020204030204" pitchFamily="34" charset="0"/>
                </a:rPr>
                <a:t>Doxorubicin</a:t>
              </a:r>
            </a:p>
            <a:p>
              <a:pPr algn="ctr">
                <a:defRPr/>
              </a:pPr>
              <a:r>
                <a:rPr lang="en-US" sz="14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Calibri" panose="020F0502020204030204" pitchFamily="34" charset="0"/>
                </a:rPr>
                <a:t>Daunomycin</a:t>
              </a:r>
            </a:p>
            <a:p>
              <a:pPr algn="ctr">
                <a:defRPr/>
              </a:pPr>
              <a:r>
                <a:rPr lang="en-US" sz="1400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Calibri" panose="020F0502020204030204" pitchFamily="34" charset="0"/>
                </a:rPr>
                <a:t>Idarubicin</a:t>
              </a:r>
              <a:endParaRPr lang="en-US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endParaRPr>
            </a:p>
            <a:p>
              <a:pPr algn="ctr">
                <a:defRPr/>
              </a:pPr>
              <a:r>
                <a:rPr lang="en-US" sz="1400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Calibri" panose="020F0502020204030204" pitchFamily="34" charset="0"/>
                </a:rPr>
                <a:t>Mitoxantrone</a:t>
              </a:r>
              <a:endParaRPr lang="en-US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endParaRPr>
            </a:p>
          </p:txBody>
        </p:sp>
        <p:sp>
          <p:nvSpPr>
            <p:cNvPr id="76" name="Line 73">
              <a:extLst>
                <a:ext uri="{FF2B5EF4-FFF2-40B4-BE49-F238E27FC236}">
                  <a16:creationId xmlns:a16="http://schemas.microsoft.com/office/drawing/2014/main" id="{99971C23-EAE4-DD43-8E57-03FF5977A4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00" y="1248"/>
              <a:ext cx="48" cy="720"/>
            </a:xfrm>
            <a:prstGeom prst="line">
              <a:avLst/>
            </a:prstGeom>
            <a:noFill/>
            <a:ln w="19050" cap="sq">
              <a:solidFill>
                <a:srgbClr val="8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Line 74">
              <a:extLst>
                <a:ext uri="{FF2B5EF4-FFF2-40B4-BE49-F238E27FC236}">
                  <a16:creationId xmlns:a16="http://schemas.microsoft.com/office/drawing/2014/main" id="{DC8C39B7-3B2B-C148-8A99-ED371E5DB0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00" y="1104"/>
              <a:ext cx="1152" cy="864"/>
            </a:xfrm>
            <a:prstGeom prst="line">
              <a:avLst/>
            </a:prstGeom>
            <a:noFill/>
            <a:ln w="19050" cap="sq">
              <a:solidFill>
                <a:srgbClr val="8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Text Box 75">
              <a:extLst>
                <a:ext uri="{FF2B5EF4-FFF2-40B4-BE49-F238E27FC236}">
                  <a16:creationId xmlns:a16="http://schemas.microsoft.com/office/drawing/2014/main" id="{E4CD0AEE-8914-4643-AAD5-2204CEFA7F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0" y="1632"/>
              <a:ext cx="1432" cy="19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  <a:cs typeface="Calibri" panose="020F0502020204030204" pitchFamily="34" charset="0"/>
                </a:rPr>
                <a:t>Topo Inhibitors</a:t>
              </a:r>
            </a:p>
          </p:txBody>
        </p:sp>
        <p:sp>
          <p:nvSpPr>
            <p:cNvPr id="79" name="Text Box 76">
              <a:extLst>
                <a:ext uri="{FF2B5EF4-FFF2-40B4-BE49-F238E27FC236}">
                  <a16:creationId xmlns:a16="http://schemas.microsoft.com/office/drawing/2014/main" id="{B460B551-21CA-7F46-A653-173CB47643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2" y="1296"/>
              <a:ext cx="802" cy="1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  <a:cs typeface="Calibri" panose="020F0502020204030204" pitchFamily="34" charset="0"/>
                </a:rPr>
                <a:t>Intercalators</a:t>
              </a:r>
            </a:p>
          </p:txBody>
        </p:sp>
      </p:grpSp>
      <p:sp>
        <p:nvSpPr>
          <p:cNvPr id="80" name="Text Box 79">
            <a:extLst>
              <a:ext uri="{FF2B5EF4-FFF2-40B4-BE49-F238E27FC236}">
                <a16:creationId xmlns:a16="http://schemas.microsoft.com/office/drawing/2014/main" id="{9EB64D56-AEBB-1442-86F2-112CA7BD16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9320" y="1888091"/>
            <a:ext cx="1498600" cy="954087"/>
          </a:xfrm>
          <a:prstGeom prst="rect">
            <a:avLst/>
          </a:prstGeom>
          <a:solidFill>
            <a:srgbClr val="800000"/>
          </a:solidFill>
          <a:ln w="12700" cap="sq">
            <a:noFill/>
            <a:miter lim="800000"/>
            <a:headEnd type="none" w="sm" len="sm"/>
            <a:tailEnd type="none" w="sm" len="sm"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Doxorubicin</a:t>
            </a:r>
          </a:p>
          <a:p>
            <a:pPr algn="ctr">
              <a:defRPr/>
            </a:pPr>
            <a:r>
              <a:rPr lang="en-US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Daunomycin</a:t>
            </a:r>
          </a:p>
          <a:p>
            <a:pPr algn="ctr">
              <a:defRPr/>
            </a:pPr>
            <a:r>
              <a:rPr lang="en-US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Idarubicin</a:t>
            </a:r>
          </a:p>
          <a:p>
            <a:pPr algn="ctr">
              <a:defRPr/>
            </a:pPr>
            <a:r>
              <a:rPr lang="en-US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Bleomycin</a:t>
            </a:r>
            <a:endParaRPr lang="en-US" sz="16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81" name="Line 80">
            <a:extLst>
              <a:ext uri="{FF2B5EF4-FFF2-40B4-BE49-F238E27FC236}">
                <a16:creationId xmlns:a16="http://schemas.microsoft.com/office/drawing/2014/main" id="{BDA21E47-89A1-7B41-864A-AF47D8CB62B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74720" y="2421490"/>
            <a:ext cx="2514600" cy="347662"/>
          </a:xfrm>
          <a:prstGeom prst="line">
            <a:avLst/>
          </a:prstGeom>
          <a:noFill/>
          <a:ln w="19050" cap="sq">
            <a:solidFill>
              <a:srgbClr val="8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" name="Text Box 81">
            <a:extLst>
              <a:ext uri="{FF2B5EF4-FFF2-40B4-BE49-F238E27FC236}">
                <a16:creationId xmlns:a16="http://schemas.microsoft.com/office/drawing/2014/main" id="{85DA8BB6-1849-A84D-9550-5C7C576D2D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120" y="2327828"/>
            <a:ext cx="1219200" cy="5238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400" dirty="0">
                <a:solidFill>
                  <a:srgbClr val="17375E"/>
                </a:solidFill>
                <a:cs typeface="Calibri" panose="020F0502020204030204" pitchFamily="34" charset="0"/>
              </a:rPr>
              <a:t>Free Radical Damage</a:t>
            </a:r>
          </a:p>
        </p:txBody>
      </p:sp>
      <p:sp>
        <p:nvSpPr>
          <p:cNvPr id="83" name="Text Box 83">
            <a:extLst>
              <a:ext uri="{FF2B5EF4-FFF2-40B4-BE49-F238E27FC236}">
                <a16:creationId xmlns:a16="http://schemas.microsoft.com/office/drawing/2014/main" id="{BC650E91-8A3F-4247-A9B2-C7B0F0E24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1520" y="3183491"/>
            <a:ext cx="1854200" cy="2708275"/>
          </a:xfrm>
          <a:prstGeom prst="rect">
            <a:avLst/>
          </a:prstGeom>
          <a:solidFill>
            <a:srgbClr val="800000"/>
          </a:solidFill>
          <a:ln w="12700" cap="sq">
            <a:noFill/>
            <a:miter lim="800000"/>
            <a:headEnd type="none" w="sm" len="sm"/>
            <a:tailEnd type="none" w="sm" len="sm"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Mechlorethamine</a:t>
            </a:r>
          </a:p>
          <a:p>
            <a:pPr algn="ctr">
              <a:defRPr/>
            </a:pPr>
            <a:r>
              <a:rPr lang="en-US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Cyclophosphamide</a:t>
            </a:r>
          </a:p>
          <a:p>
            <a:pPr algn="ctr">
              <a:defRPr/>
            </a:pPr>
            <a:r>
              <a:rPr lang="en-US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Ifosfamide</a:t>
            </a:r>
          </a:p>
          <a:p>
            <a:pPr algn="ctr">
              <a:defRPr/>
            </a:pPr>
            <a:r>
              <a:rPr lang="en-US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Melphalan</a:t>
            </a:r>
          </a:p>
          <a:p>
            <a:pPr algn="ctr">
              <a:defRPr/>
            </a:pPr>
            <a:r>
              <a:rPr lang="en-US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Carboplatin</a:t>
            </a:r>
          </a:p>
          <a:p>
            <a:pPr algn="ctr">
              <a:defRPr/>
            </a:pPr>
            <a:r>
              <a:rPr lang="en-US" sz="1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Cisplatin</a:t>
            </a:r>
            <a:endParaRPr lang="en-US" sz="14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en-US" sz="1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Oxaliplatin</a:t>
            </a:r>
            <a:endParaRPr lang="en-US" sz="14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Nitrosureas</a:t>
            </a:r>
          </a:p>
          <a:p>
            <a:pPr algn="ctr">
              <a:defRPr/>
            </a:pPr>
            <a:r>
              <a:rPr lang="en-US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Busulfan</a:t>
            </a:r>
          </a:p>
          <a:p>
            <a:pPr algn="ctr">
              <a:defRPr/>
            </a:pPr>
            <a:r>
              <a:rPr lang="en-US" sz="1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Dacarbazine</a:t>
            </a:r>
          </a:p>
          <a:p>
            <a:pPr algn="ctr">
              <a:defRPr/>
            </a:pPr>
            <a:r>
              <a:rPr lang="en-US" sz="1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Procarbazine</a:t>
            </a:r>
            <a:endParaRPr lang="en-US" sz="14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en-US" sz="1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Temozolomide</a:t>
            </a:r>
            <a:endParaRPr lang="en-US" sz="16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84" name="Line 84">
            <a:extLst>
              <a:ext uri="{FF2B5EF4-FFF2-40B4-BE49-F238E27FC236}">
                <a16:creationId xmlns:a16="http://schemas.microsoft.com/office/drawing/2014/main" id="{25E72D17-0D02-464D-AF45-59E751FCE0C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674720" y="2769152"/>
            <a:ext cx="2362200" cy="1023938"/>
          </a:xfrm>
          <a:prstGeom prst="line">
            <a:avLst/>
          </a:prstGeom>
          <a:noFill/>
          <a:ln w="19050" cap="sq">
            <a:solidFill>
              <a:srgbClr val="8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5" name="Text Box 85">
            <a:extLst>
              <a:ext uri="{FF2B5EF4-FFF2-40B4-BE49-F238E27FC236}">
                <a16:creationId xmlns:a16="http://schemas.microsoft.com/office/drawing/2014/main" id="{A5437421-1FD4-FF4F-96EE-7969EFBF0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1520" y="3264452"/>
            <a:ext cx="1066800" cy="304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400" dirty="0">
                <a:solidFill>
                  <a:srgbClr val="17375E"/>
                </a:solidFill>
                <a:cs typeface="Calibri" panose="020F0502020204030204" pitchFamily="34" charset="0"/>
              </a:rPr>
              <a:t>Alkylator</a:t>
            </a:r>
          </a:p>
        </p:txBody>
      </p:sp>
      <p:grpSp>
        <p:nvGrpSpPr>
          <p:cNvPr id="86" name="Group 88">
            <a:extLst>
              <a:ext uri="{FF2B5EF4-FFF2-40B4-BE49-F238E27FC236}">
                <a16:creationId xmlns:a16="http://schemas.microsoft.com/office/drawing/2014/main" id="{48B23CBF-48EA-FB47-9229-E5BB19306778}"/>
              </a:ext>
            </a:extLst>
          </p:cNvPr>
          <p:cNvGrpSpPr>
            <a:grpSpLocks/>
          </p:cNvGrpSpPr>
          <p:nvPr/>
        </p:nvGrpSpPr>
        <p:grpSpPr bwMode="auto">
          <a:xfrm>
            <a:off x="4357220" y="6058452"/>
            <a:ext cx="2070100" cy="738188"/>
            <a:chOff x="3504" y="3552"/>
            <a:chExt cx="1304" cy="465"/>
          </a:xfrm>
        </p:grpSpPr>
        <p:sp>
          <p:nvSpPr>
            <p:cNvPr id="87" name="Text Box 89">
              <a:extLst>
                <a:ext uri="{FF2B5EF4-FFF2-40B4-BE49-F238E27FC236}">
                  <a16:creationId xmlns:a16="http://schemas.microsoft.com/office/drawing/2014/main" id="{7D1246BC-E884-9443-B28B-0548C2DB1A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40" y="3552"/>
              <a:ext cx="768" cy="465"/>
            </a:xfrm>
            <a:prstGeom prst="rect">
              <a:avLst/>
            </a:prstGeom>
            <a:solidFill>
              <a:srgbClr val="800000"/>
            </a:solidFill>
            <a:ln w="12700" cap="sq">
              <a:noFill/>
              <a:miter lim="800000"/>
              <a:headEnd type="none" w="sm" len="sm"/>
              <a:tailEnd type="none" w="sm" len="sm"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4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Calibri" panose="020F0502020204030204" pitchFamily="34" charset="0"/>
                </a:rPr>
                <a:t>Vincristine</a:t>
              </a:r>
            </a:p>
            <a:p>
              <a:pPr algn="ctr">
                <a:defRPr/>
              </a:pPr>
              <a:r>
                <a:rPr lang="en-US" sz="14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Calibri" panose="020F0502020204030204" pitchFamily="34" charset="0"/>
                </a:rPr>
                <a:t>Vinblastine</a:t>
              </a:r>
            </a:p>
            <a:p>
              <a:pPr algn="ctr">
                <a:defRPr/>
              </a:pPr>
              <a:r>
                <a:rPr lang="en-US" sz="14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Calibri" panose="020F0502020204030204" pitchFamily="34" charset="0"/>
                </a:rPr>
                <a:t>Paclitaxel</a:t>
              </a:r>
              <a:endParaRPr lang="en-US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endParaRPr>
            </a:p>
          </p:txBody>
        </p:sp>
        <p:sp>
          <p:nvSpPr>
            <p:cNvPr id="88" name="Line 90">
              <a:extLst>
                <a:ext uri="{FF2B5EF4-FFF2-40B4-BE49-F238E27FC236}">
                  <a16:creationId xmlns:a16="http://schemas.microsoft.com/office/drawing/2014/main" id="{CA96F3AD-A349-2F46-9CB1-0A00215A10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04" y="3632"/>
              <a:ext cx="536" cy="0"/>
            </a:xfrm>
            <a:prstGeom prst="line">
              <a:avLst/>
            </a:prstGeom>
            <a:noFill/>
            <a:ln w="19050" cap="sq">
              <a:solidFill>
                <a:srgbClr val="8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9" name="Text Box 91">
            <a:extLst>
              <a:ext uri="{FF2B5EF4-FFF2-40B4-BE49-F238E27FC236}">
                <a16:creationId xmlns:a16="http://schemas.microsoft.com/office/drawing/2014/main" id="{F98519CB-6D1E-9E48-9F05-19EFF1563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2520" y="6020352"/>
            <a:ext cx="914400" cy="3365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Tubulin</a:t>
            </a:r>
            <a:endParaRPr lang="en-US" sz="1400" dirty="0">
              <a:solidFill>
                <a:schemeClr val="tx2">
                  <a:lumMod val="75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90" name="Line 92">
            <a:extLst>
              <a:ext uri="{FF2B5EF4-FFF2-40B4-BE49-F238E27FC236}">
                <a16:creationId xmlns:a16="http://schemas.microsoft.com/office/drawing/2014/main" id="{19E6AC79-8ABD-DD4A-9C50-8C1A52455E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96920" y="5880652"/>
            <a:ext cx="152400" cy="0"/>
          </a:xfrm>
          <a:prstGeom prst="line">
            <a:avLst/>
          </a:prstGeom>
          <a:noFill/>
          <a:ln w="19050" cap="sq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1" name="Group 93">
            <a:extLst>
              <a:ext uri="{FF2B5EF4-FFF2-40B4-BE49-F238E27FC236}">
                <a16:creationId xmlns:a16="http://schemas.microsoft.com/office/drawing/2014/main" id="{B3AF8F74-CE13-594D-97C1-A414717F2636}"/>
              </a:ext>
            </a:extLst>
          </p:cNvPr>
          <p:cNvGrpSpPr>
            <a:grpSpLocks/>
          </p:cNvGrpSpPr>
          <p:nvPr/>
        </p:nvGrpSpPr>
        <p:grpSpPr bwMode="auto">
          <a:xfrm>
            <a:off x="4992220" y="5512352"/>
            <a:ext cx="1968500" cy="304800"/>
            <a:chOff x="4072" y="3040"/>
            <a:chExt cx="1112" cy="192"/>
          </a:xfrm>
        </p:grpSpPr>
        <p:sp>
          <p:nvSpPr>
            <p:cNvPr id="92" name="Text Box 94">
              <a:extLst>
                <a:ext uri="{FF2B5EF4-FFF2-40B4-BE49-F238E27FC236}">
                  <a16:creationId xmlns:a16="http://schemas.microsoft.com/office/drawing/2014/main" id="{449C447C-2919-934D-A56A-64D9C2846E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6" y="3040"/>
              <a:ext cx="768" cy="192"/>
            </a:xfrm>
            <a:prstGeom prst="rect">
              <a:avLst/>
            </a:prstGeom>
            <a:solidFill>
              <a:srgbClr val="800000"/>
            </a:solidFill>
            <a:ln w="12700" cap="sq">
              <a:noFill/>
              <a:miter lim="800000"/>
              <a:headEnd type="none" w="sm" len="sm"/>
              <a:tailEnd type="none" w="sm" len="sm"/>
            </a:ln>
            <a:effectLst>
              <a:outerShdw blurRad="63500" dist="38099" dir="2700000" algn="ctr" rotWithShape="0">
                <a:schemeClr val="bg2">
                  <a:alpha val="74998"/>
                </a:scheme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4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Calibri" panose="020F0502020204030204" pitchFamily="34" charset="0"/>
                </a:rPr>
                <a:t>Asparaginase</a:t>
              </a:r>
              <a:endParaRPr lang="en-US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endParaRPr>
            </a:p>
          </p:txBody>
        </p:sp>
        <p:sp>
          <p:nvSpPr>
            <p:cNvPr id="93" name="Line 95">
              <a:extLst>
                <a:ext uri="{FF2B5EF4-FFF2-40B4-BE49-F238E27FC236}">
                  <a16:creationId xmlns:a16="http://schemas.microsoft.com/office/drawing/2014/main" id="{5DB554D3-5D37-6F41-ABBB-FEC53C5FA4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24" y="3120"/>
              <a:ext cx="192" cy="0"/>
            </a:xfrm>
            <a:prstGeom prst="line">
              <a:avLst/>
            </a:prstGeom>
            <a:noFill/>
            <a:ln w="19050" cap="sq">
              <a:solidFill>
                <a:srgbClr val="8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" name="Rectangle 96">
              <a:extLst>
                <a:ext uri="{FF2B5EF4-FFF2-40B4-BE49-F238E27FC236}">
                  <a16:creationId xmlns:a16="http://schemas.microsoft.com/office/drawing/2014/main" id="{83842815-0FC7-1A4F-9EEB-CC6BC41FB9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2" y="3088"/>
              <a:ext cx="168" cy="48"/>
            </a:xfrm>
            <a:prstGeom prst="rect">
              <a:avLst/>
            </a:prstGeom>
            <a:solidFill>
              <a:srgbClr val="800000"/>
            </a:solidFill>
            <a:ln w="12700" cap="sq">
              <a:solidFill>
                <a:srgbClr val="8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 dirty="0"/>
            </a:p>
          </p:txBody>
        </p:sp>
      </p:grpSp>
      <p:sp>
        <p:nvSpPr>
          <p:cNvPr id="95" name="Rectangle 91">
            <a:extLst>
              <a:ext uri="{FF2B5EF4-FFF2-40B4-BE49-F238E27FC236}">
                <a16:creationId xmlns:a16="http://schemas.microsoft.com/office/drawing/2014/main" id="{40BE4F81-17CD-5846-A6F9-F91683FEA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1642" y="6513270"/>
            <a:ext cx="446747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rgbClr val="000000"/>
                </a:solidFill>
              </a:rPr>
              <a:t>Courtesy of Peter Adamson, MD- modified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3C8B76D4-CEB7-9540-9285-5BA0E5C5E5DD}"/>
              </a:ext>
            </a:extLst>
          </p:cNvPr>
          <p:cNvSpPr/>
          <p:nvPr/>
        </p:nvSpPr>
        <p:spPr>
          <a:xfrm>
            <a:off x="4338170" y="3137452"/>
            <a:ext cx="1035050" cy="457200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Nelarabine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Cladrabine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7" name="Arc 96">
            <a:extLst>
              <a:ext uri="{FF2B5EF4-FFF2-40B4-BE49-F238E27FC236}">
                <a16:creationId xmlns:a16="http://schemas.microsoft.com/office/drawing/2014/main" id="{50039939-DDF0-324A-9DED-FC6BB39D5D77}"/>
              </a:ext>
            </a:extLst>
          </p:cNvPr>
          <p:cNvSpPr/>
          <p:nvPr/>
        </p:nvSpPr>
        <p:spPr>
          <a:xfrm>
            <a:off x="4141320" y="3289852"/>
            <a:ext cx="190500" cy="165100"/>
          </a:xfrm>
          <a:prstGeom prst="arc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b="1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4D2D7268-CECF-064F-BDD0-73E5C698BECB}"/>
              </a:ext>
            </a:extLst>
          </p:cNvPr>
          <p:cNvSpPr txBox="1"/>
          <p:nvPr/>
        </p:nvSpPr>
        <p:spPr>
          <a:xfrm>
            <a:off x="9460379" y="418631"/>
            <a:ext cx="2819399" cy="5529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/>
              <a:t>Classification</a:t>
            </a:r>
          </a:p>
          <a:p>
            <a:pPr marL="173038" indent="-173038">
              <a:buFont typeface="+mj-lt"/>
              <a:buAutoNum type="arabicPeriod"/>
            </a:pPr>
            <a:r>
              <a:rPr lang="en-US" dirty="0"/>
              <a:t> Alkylating Agents</a:t>
            </a:r>
          </a:p>
          <a:p>
            <a:pPr marL="285750" indent="-112713">
              <a:buFont typeface="Arial" panose="020B0604020202020204" pitchFamily="34" charset="0"/>
              <a:buChar char="•"/>
            </a:pPr>
            <a:r>
              <a:rPr lang="en-US" sz="1600" dirty="0"/>
              <a:t>Classical</a:t>
            </a:r>
          </a:p>
          <a:p>
            <a:pPr marL="285750" indent="-112713">
              <a:buFont typeface="Arial" panose="020B0604020202020204" pitchFamily="34" charset="0"/>
              <a:buChar char="•"/>
            </a:pPr>
            <a:r>
              <a:rPr lang="en-US" sz="1600" dirty="0"/>
              <a:t>Non-classical</a:t>
            </a:r>
          </a:p>
          <a:p>
            <a:pPr marL="173038" indent="-173038">
              <a:spcBef>
                <a:spcPts val="400"/>
              </a:spcBef>
              <a:buFont typeface="+mj-lt"/>
              <a:buAutoNum type="arabicPeriod" startAt="2"/>
            </a:pPr>
            <a:r>
              <a:rPr lang="en-US" dirty="0"/>
              <a:t> Antimetabolites</a:t>
            </a:r>
          </a:p>
          <a:p>
            <a:pPr marL="285750" indent="-112713">
              <a:buFont typeface="Arial" panose="020B0604020202020204" pitchFamily="34" charset="0"/>
              <a:buChar char="•"/>
            </a:pPr>
            <a:r>
              <a:rPr lang="en-US" sz="1600" dirty="0"/>
              <a:t>Folate</a:t>
            </a:r>
          </a:p>
          <a:p>
            <a:pPr marL="285750" indent="-112713">
              <a:buFont typeface="Arial" panose="020B0604020202020204" pitchFamily="34" charset="0"/>
              <a:buChar char="•"/>
            </a:pPr>
            <a:r>
              <a:rPr lang="en-US" sz="1600" dirty="0"/>
              <a:t>Purine</a:t>
            </a:r>
          </a:p>
          <a:p>
            <a:pPr marL="285750" indent="-112713">
              <a:buFont typeface="Arial" panose="020B0604020202020204" pitchFamily="34" charset="0"/>
              <a:buChar char="•"/>
            </a:pPr>
            <a:r>
              <a:rPr lang="en-US" sz="1600" dirty="0"/>
              <a:t>Pyrimidine</a:t>
            </a:r>
          </a:p>
          <a:p>
            <a:pPr marL="234950" indent="-234950">
              <a:spcBef>
                <a:spcPts val="400"/>
              </a:spcBef>
              <a:buFont typeface="+mj-lt"/>
              <a:buAutoNum type="arabicPeriod" startAt="3"/>
            </a:pPr>
            <a:r>
              <a:rPr lang="en-US" dirty="0"/>
              <a:t>Topoisomerase Inhibitors</a:t>
            </a:r>
          </a:p>
          <a:p>
            <a:pPr marL="285750" indent="-112713">
              <a:buFont typeface="Arial" panose="020B0604020202020204" pitchFamily="34" charset="0"/>
              <a:buChar char="•"/>
            </a:pPr>
            <a:r>
              <a:rPr lang="en-US" sz="1600" dirty="0"/>
              <a:t>Anthracyclines</a:t>
            </a:r>
          </a:p>
          <a:p>
            <a:pPr marL="285750" indent="-112713">
              <a:buFont typeface="Arial" panose="020B0604020202020204" pitchFamily="34" charset="0"/>
              <a:buChar char="•"/>
            </a:pPr>
            <a:r>
              <a:rPr lang="en-US" sz="1600" dirty="0"/>
              <a:t>Epipodophyllotoxins</a:t>
            </a:r>
          </a:p>
          <a:p>
            <a:pPr marL="285750" indent="-112713">
              <a:buFont typeface="Arial" panose="020B0604020202020204" pitchFamily="34" charset="0"/>
              <a:buChar char="•"/>
            </a:pPr>
            <a:r>
              <a:rPr lang="en-US" sz="1600" dirty="0" err="1"/>
              <a:t>Camptothecins</a:t>
            </a:r>
            <a:endParaRPr lang="en-US" sz="1600" dirty="0"/>
          </a:p>
          <a:p>
            <a:pPr marL="285750" indent="-112713">
              <a:buFont typeface="Arial" panose="020B0604020202020204" pitchFamily="34" charset="0"/>
              <a:buChar char="•"/>
            </a:pPr>
            <a:r>
              <a:rPr lang="en-US" sz="1600" dirty="0"/>
              <a:t>Other: Dactinomycin</a:t>
            </a:r>
          </a:p>
          <a:p>
            <a:pPr marL="234950" indent="-234950">
              <a:spcBef>
                <a:spcPts val="400"/>
              </a:spcBef>
              <a:buFont typeface="+mj-lt"/>
              <a:buAutoNum type="arabicPeriod" startAt="4"/>
            </a:pPr>
            <a:r>
              <a:rPr lang="en-US" dirty="0"/>
              <a:t>Tubulin Inhibitors</a:t>
            </a:r>
          </a:p>
          <a:p>
            <a:pPr marL="285750" indent="-112713">
              <a:buFont typeface="Arial" panose="020B0604020202020204" pitchFamily="34" charset="0"/>
              <a:buChar char="•"/>
            </a:pPr>
            <a:r>
              <a:rPr lang="en-US" sz="1600" dirty="0" err="1"/>
              <a:t>Vinca</a:t>
            </a:r>
            <a:r>
              <a:rPr lang="en-US" sz="1600" dirty="0"/>
              <a:t> Alkaloids</a:t>
            </a:r>
          </a:p>
          <a:p>
            <a:pPr marL="285750" indent="-112713">
              <a:buFont typeface="Arial" panose="020B0604020202020204" pitchFamily="34" charset="0"/>
              <a:buChar char="•"/>
            </a:pPr>
            <a:r>
              <a:rPr lang="en-US" sz="1600" dirty="0" err="1"/>
              <a:t>Taxanes</a:t>
            </a:r>
            <a:endParaRPr lang="en-US" sz="1600" dirty="0"/>
          </a:p>
          <a:p>
            <a:pPr marL="234950" indent="-234950">
              <a:spcBef>
                <a:spcPts val="400"/>
              </a:spcBef>
              <a:buFont typeface="+mj-lt"/>
              <a:buAutoNum type="arabicPeriod" startAt="5"/>
            </a:pPr>
            <a:r>
              <a:rPr lang="en-US" dirty="0"/>
              <a:t> Miscellaneous</a:t>
            </a:r>
          </a:p>
          <a:p>
            <a:pPr marL="285750" indent="-112713">
              <a:buFont typeface="Arial" panose="020B0604020202020204" pitchFamily="34" charset="0"/>
              <a:buChar char="•"/>
            </a:pPr>
            <a:r>
              <a:rPr lang="en-US" sz="1600" dirty="0"/>
              <a:t>Corticosteroids</a:t>
            </a:r>
          </a:p>
          <a:p>
            <a:pPr marL="285750" indent="-112713">
              <a:buFont typeface="Arial" panose="020B0604020202020204" pitchFamily="34" charset="0"/>
              <a:buChar char="•"/>
            </a:pPr>
            <a:r>
              <a:rPr lang="en-US" sz="1600" dirty="0"/>
              <a:t>Asparaginase</a:t>
            </a:r>
          </a:p>
          <a:p>
            <a:pPr marL="285750" indent="-112713">
              <a:buFont typeface="Arial" panose="020B0604020202020204" pitchFamily="34" charset="0"/>
              <a:buChar char="•"/>
            </a:pPr>
            <a:r>
              <a:rPr lang="en-US" sz="1600" dirty="0"/>
              <a:t>Bleomycin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5EB3244-6B3D-439B-B6E0-7F44ACFCF8CF}"/>
              </a:ext>
            </a:extLst>
          </p:cNvPr>
          <p:cNvSpPr/>
          <p:nvPr/>
        </p:nvSpPr>
        <p:spPr>
          <a:xfrm>
            <a:off x="331694" y="61360"/>
            <a:ext cx="2438026" cy="722048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1C5570F-8165-694C-A919-C8D8A68DA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377" y="-18498"/>
            <a:ext cx="7239000" cy="1143000"/>
          </a:xfrm>
        </p:spPr>
        <p:txBody>
          <a:bodyPr anchor="t"/>
          <a:lstStyle/>
          <a:p>
            <a:pPr eaLnBrk="1" hangingPunct="1"/>
            <a:r>
              <a:rPr lang="en-US" altLang="en-US" b="1" dirty="0"/>
              <a:t>Mechanism of Action</a:t>
            </a:r>
          </a:p>
        </p:txBody>
      </p:sp>
    </p:spTree>
    <p:extLst>
      <p:ext uri="{BB962C8B-B14F-4D97-AF65-F5344CB8AC3E}">
        <p14:creationId xmlns:p14="http://schemas.microsoft.com/office/powerpoint/2010/main" val="33777403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8535F-8F15-9544-AF5E-4436ABA50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26228"/>
            <a:ext cx="11887200" cy="1325563"/>
          </a:xfrm>
        </p:spPr>
        <p:txBody>
          <a:bodyPr/>
          <a:lstStyle/>
          <a:p>
            <a:r>
              <a:rPr lang="en-US" dirty="0"/>
              <a:t>Overview of Side Effects of Cytotoxic Chemotherapy</a:t>
            </a:r>
          </a:p>
        </p:txBody>
      </p:sp>
      <p:graphicFrame>
        <p:nvGraphicFramePr>
          <p:cNvPr id="4" name="Group 44">
            <a:extLst>
              <a:ext uri="{FF2B5EF4-FFF2-40B4-BE49-F238E27FC236}">
                <a16:creationId xmlns:a16="http://schemas.microsoft.com/office/drawing/2014/main" id="{D7CDE13A-35F9-E041-953B-49AA539B6F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029620"/>
              </p:ext>
            </p:extLst>
          </p:nvPr>
        </p:nvGraphicFramePr>
        <p:xfrm>
          <a:off x="1730416" y="1551791"/>
          <a:ext cx="8458200" cy="3797935"/>
        </p:xfrm>
        <a:graphic>
          <a:graphicData uri="http://schemas.openxmlformats.org/drawingml/2006/table">
            <a:tbl>
              <a:tblPr/>
              <a:tblGrid>
                <a:gridCol w="327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Toxicities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Unique Toxicities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9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Myelosuppression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Nausea and vomiting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Alopecia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Oro-intestinal mucositis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Hepatotoxicity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Allergic reactions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Cutaneous reactions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Local tissue damage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Cardiotoxicity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anthracyclines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Hemorrhagic cystitis (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cyclophos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ifos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Peripheral neuropathy (alkaloids,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cisplatin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Coagulopathy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asparaginase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Ototoxicity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cisplatin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Nephrotoxicity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methotrexate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cisplatin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Leucoencephalopathy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methotrexate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497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3351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0DA75EEC-E50A-0844-B502-D1E32D535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This talk will follow the topical structure suggested by the ABP: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78EB8F-E836-451E-9FA2-0AA22A1DB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879" y="1690688"/>
            <a:ext cx="11322321" cy="4137317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98449-CAB6-464E-A59A-073ABFB20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45" y="133632"/>
            <a:ext cx="11610109" cy="1325563"/>
          </a:xfrm>
        </p:spPr>
        <p:txBody>
          <a:bodyPr/>
          <a:lstStyle/>
          <a:p>
            <a:pPr algn="ctr"/>
            <a:r>
              <a:rPr lang="en-US" dirty="0"/>
              <a:t>Attenuating Toxicity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489B4F5-9A36-AF43-8FD5-AF1A290058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874188"/>
              </p:ext>
            </p:extLst>
          </p:nvPr>
        </p:nvGraphicFramePr>
        <p:xfrm>
          <a:off x="1341698" y="1459195"/>
          <a:ext cx="8382000" cy="4199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97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2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14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000" b="0" i="0" cap="small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Toxicity</a:t>
                      </a:r>
                      <a:endParaRPr lang="en-US" sz="2000" b="1" cap="small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7165" marR="0" algn="ctr"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en-US" sz="2400" b="1" kern="0" cap="small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Rescue</a:t>
                      </a:r>
                      <a:endParaRPr lang="en-US" sz="2400" b="1" kern="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6342">
                <a:tc>
                  <a:txBody>
                    <a:bodyPr/>
                    <a:lstStyle/>
                    <a:p>
                      <a:pPr marL="80010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Myelosuppression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7165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Cytokines (G-CSF)</a:t>
                      </a:r>
                    </a:p>
                    <a:p>
                      <a:pPr marL="177165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Marrow, stem cell re-infusion</a:t>
                      </a:r>
                    </a:p>
                    <a:p>
                      <a:pPr marL="177165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Individualized dosing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457">
                <a:tc>
                  <a:txBody>
                    <a:bodyPr/>
                    <a:lstStyle/>
                    <a:p>
                      <a:pPr marL="80010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Nausea &amp; vomiting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7165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Antiemetics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831">
                <a:tc>
                  <a:txBody>
                    <a:bodyPr/>
                    <a:lstStyle/>
                    <a:p>
                      <a:pPr marL="80010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Hemorrhagic cystitis</a:t>
                      </a:r>
                    </a:p>
                    <a:p>
                      <a:pPr marL="0" marR="0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	(cyclophosphamide,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ifosfamide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7165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Mesna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457">
                <a:tc>
                  <a:txBody>
                    <a:bodyPr/>
                    <a:lstStyle/>
                    <a:p>
                      <a:pPr marL="80010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Nephrotoxicity (cisplatin)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7165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Hypertonic saline (chloruresis)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1457">
                <a:tc>
                  <a:txBody>
                    <a:bodyPr/>
                    <a:lstStyle/>
                    <a:p>
                      <a:pPr marL="80010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Cardiotoxicity (anthracyclines)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7165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Dexrazoxane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8831">
                <a:tc>
                  <a:txBody>
                    <a:bodyPr/>
                    <a:lstStyle/>
                    <a:p>
                      <a:pPr marL="80010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Myelosuppression/mucositis</a:t>
                      </a:r>
                    </a:p>
                    <a:p>
                      <a:pPr marL="308610" marR="0"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(methotrexate)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7165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Leucovorin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carboxypeptidase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62192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ea typeface="ヒラギノ角ゴ Pro W3" pitchFamily="-106" charset="-128"/>
                <a:cs typeface="ヒラギノ角ゴ Pro W3" pitchFamily="-106" charset="-128"/>
              </a:rPr>
              <a:t>Vesicants and Irritants</a:t>
            </a:r>
          </a:p>
        </p:txBody>
      </p:sp>
      <p:graphicFrame>
        <p:nvGraphicFramePr>
          <p:cNvPr id="328890" name="Group 186"/>
          <p:cNvGraphicFramePr>
            <a:graphicFrameLocks noGrp="1"/>
          </p:cNvGraphicFramePr>
          <p:nvPr/>
        </p:nvGraphicFramePr>
        <p:xfrm>
          <a:off x="2362200" y="1524000"/>
          <a:ext cx="7391400" cy="4480560"/>
        </p:xfrm>
        <a:graphic>
          <a:graphicData uri="http://schemas.openxmlformats.org/drawingml/2006/table">
            <a:tbl>
              <a:tblPr/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0200"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Vesicant Potential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High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Low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Irritant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Daunomycin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Cisplatin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Bleomycin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Doxorubicin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Dacarbazine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Carboplatin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Idarubicin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Docetaxel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Cyclophosphamide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Dactinomycin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Etoposide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Carmustine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0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Meclorethamine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Mitoxantrone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Gemcitabine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Mitomycin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Oxaliplatin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Ifosfamide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0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Vinblastine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Paclitaxel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Irinotecan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Vincristine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Melphalan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0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Vinorelbine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Topotecan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36182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B812D-57B0-8445-85B5-4ADD64681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44" y="2893"/>
            <a:ext cx="11610109" cy="1325563"/>
          </a:xfrm>
        </p:spPr>
        <p:txBody>
          <a:bodyPr/>
          <a:lstStyle/>
          <a:p>
            <a:r>
              <a:rPr lang="en-US" dirty="0"/>
              <a:t>Alkylating Agents: Mechanism of 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115B4-0072-A340-8BE1-6A67FDB99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942" y="1143699"/>
            <a:ext cx="7136255" cy="4351338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dirty="0"/>
              <a:t>Damage to the DNA template (alkyl adducts) induces apoptosis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dirty="0"/>
              <a:t>For bifunctional alkylators (nitrogen mustards), damage results from the formation of crosslinks (inter-strand, intra-strand, DNA-protein)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dirty="0"/>
              <a:t>Mutations (G-C to A-T) with methylation (temozolomide, dacarbazine)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dirty="0"/>
              <a:t>Effects are schedule-independent = cell cycle independent (effect related to AUC)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en-US" dirty="0"/>
              <a:t>Steep (log-linear) dose-response curves, narrow therapeutic index</a:t>
            </a:r>
          </a:p>
          <a:p>
            <a:endParaRPr lang="en-US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D79D9940-3BD8-7B48-BD79-3C87A4215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000000">
                <a:tint val="45000"/>
                <a:satMod val="400000"/>
              </a:srgbClr>
            </a:duotone>
            <a:lum bright="-100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15273" r="4999" b="6970"/>
          <a:stretch>
            <a:fillRect/>
          </a:stretch>
        </p:blipFill>
        <p:spPr bwMode="auto">
          <a:xfrm>
            <a:off x="7907636" y="1513881"/>
            <a:ext cx="4119040" cy="4193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858501C0-56D1-864A-B62F-9FA80F46C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/>
            <a:duotone>
              <a:prstClr val="black"/>
              <a:srgbClr val="030303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" t="16071" r="8145" b="12340"/>
          <a:stretch>
            <a:fillRect/>
          </a:stretch>
        </p:blipFill>
        <p:spPr bwMode="auto">
          <a:xfrm>
            <a:off x="7954130" y="1582736"/>
            <a:ext cx="3886565" cy="3757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0EF5AF5-DAC1-8049-A829-A25EC403F60D}"/>
              </a:ext>
            </a:extLst>
          </p:cNvPr>
          <p:cNvSpPr txBox="1"/>
          <p:nvPr/>
        </p:nvSpPr>
        <p:spPr>
          <a:xfrm rot="16200000">
            <a:off x="6493781" y="3576936"/>
            <a:ext cx="2820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Fraction of Cells Surviving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CA8D3E92-F9D3-C44A-8908-AFD2C93FFB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27351" y="5690643"/>
            <a:ext cx="31646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 dirty="0">
                <a:solidFill>
                  <a:srgbClr val="000000"/>
                </a:solidFill>
                <a:effectLst/>
                <a:latin typeface="+mn-lt"/>
              </a:rPr>
              <a:t>Drug Conc. (multiple of IC</a:t>
            </a:r>
            <a:r>
              <a:rPr lang="en-US" altLang="en-US" sz="2000" b="1" baseline="-25000" dirty="0">
                <a:solidFill>
                  <a:srgbClr val="000000"/>
                </a:solidFill>
                <a:effectLst/>
                <a:latin typeface="+mn-lt"/>
              </a:rPr>
              <a:t>90</a:t>
            </a:r>
            <a:r>
              <a:rPr lang="en-US" altLang="en-US" sz="2000" b="1" dirty="0">
                <a:solidFill>
                  <a:srgbClr val="000000"/>
                </a:solidFill>
                <a:effectLst/>
                <a:latin typeface="+mn-lt"/>
              </a:rPr>
              <a:t>)</a:t>
            </a:r>
          </a:p>
        </p:txBody>
      </p:sp>
      <p:sp>
        <p:nvSpPr>
          <p:cNvPr id="13" name="Text Box 10">
            <a:extLst>
              <a:ext uri="{FF2B5EF4-FFF2-40B4-BE49-F238E27FC236}">
                <a16:creationId xmlns:a16="http://schemas.microsoft.com/office/drawing/2014/main" id="{4647AFA7-45A3-5848-B1A1-8F72684E8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8950" y="1143848"/>
            <a:ext cx="27195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b="1" i="1" dirty="0">
                <a:solidFill>
                  <a:srgbClr val="000000"/>
                </a:solidFill>
                <a:effectLst/>
                <a:latin typeface="+mn-lt"/>
              </a:rPr>
              <a:t>In Vitro</a:t>
            </a:r>
            <a:r>
              <a:rPr lang="en-US" altLang="en-US" sz="2400" b="1" dirty="0">
                <a:solidFill>
                  <a:srgbClr val="000000"/>
                </a:solidFill>
                <a:effectLst/>
                <a:latin typeface="+mn-lt"/>
              </a:rPr>
              <a:t> Cytotoxicity</a:t>
            </a: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71694034-E0FA-5E40-BFA1-059BF195E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4801" y="2046875"/>
            <a:ext cx="21256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en-US" sz="1800" b="1" dirty="0">
                <a:solidFill>
                  <a:srgbClr val="000000"/>
                </a:solidFill>
                <a:effectLst/>
                <a:latin typeface="+mn-lt"/>
              </a:rPr>
              <a:t>Vincristine </a:t>
            </a:r>
          </a:p>
          <a:p>
            <a:pPr>
              <a:spcBef>
                <a:spcPts val="0"/>
              </a:spcBef>
            </a:pPr>
            <a:r>
              <a:rPr lang="en-US" altLang="en-US" sz="1800" dirty="0">
                <a:solidFill>
                  <a:srgbClr val="000000"/>
                </a:solidFill>
                <a:effectLst/>
                <a:latin typeface="+mn-lt"/>
              </a:rPr>
              <a:t>cell cycle dependent</a:t>
            </a: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0A67F4D3-BF32-A14A-AFA6-E3671CC7D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2338" y="4180035"/>
            <a:ext cx="138961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en-US" sz="1800" b="1" dirty="0">
                <a:solidFill>
                  <a:srgbClr val="000000"/>
                </a:solidFill>
                <a:effectLst/>
                <a:latin typeface="+mn-lt"/>
              </a:rPr>
              <a:t>Melphalan</a:t>
            </a:r>
            <a:r>
              <a:rPr lang="en-US" altLang="en-US" sz="1800" dirty="0">
                <a:solidFill>
                  <a:srgbClr val="000000"/>
                </a:solidFill>
                <a:effectLst/>
                <a:latin typeface="+mn-lt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altLang="en-US" sz="1800" dirty="0">
                <a:solidFill>
                  <a:srgbClr val="000000"/>
                </a:solidFill>
                <a:effectLst/>
                <a:latin typeface="+mn-lt"/>
              </a:rPr>
              <a:t>cell cycle </a:t>
            </a:r>
          </a:p>
          <a:p>
            <a:pPr>
              <a:spcBef>
                <a:spcPts val="0"/>
              </a:spcBef>
            </a:pPr>
            <a:r>
              <a:rPr lang="en-US" altLang="en-US" sz="1800" dirty="0">
                <a:solidFill>
                  <a:srgbClr val="000000"/>
                </a:solidFill>
                <a:effectLst/>
                <a:latin typeface="+mn-lt"/>
              </a:rPr>
              <a:t>independent</a:t>
            </a:r>
          </a:p>
        </p:txBody>
      </p:sp>
    </p:spTree>
    <p:extLst>
      <p:ext uri="{BB962C8B-B14F-4D97-AF65-F5344CB8AC3E}">
        <p14:creationId xmlns:p14="http://schemas.microsoft.com/office/powerpoint/2010/main" val="15437748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C6CF2-A826-E04F-B45D-A5C18D2AA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597" y="0"/>
            <a:ext cx="11610109" cy="1325563"/>
          </a:xfrm>
        </p:spPr>
        <p:txBody>
          <a:bodyPr/>
          <a:lstStyle/>
          <a:p>
            <a:pPr algn="ctr"/>
            <a:r>
              <a:rPr lang="en-US" dirty="0"/>
              <a:t>Alkylating Agents</a:t>
            </a:r>
          </a:p>
        </p:txBody>
      </p:sp>
      <p:graphicFrame>
        <p:nvGraphicFramePr>
          <p:cNvPr id="4" name="Group 58">
            <a:extLst>
              <a:ext uri="{FF2B5EF4-FFF2-40B4-BE49-F238E27FC236}">
                <a16:creationId xmlns:a16="http://schemas.microsoft.com/office/drawing/2014/main" id="{B5DB00AF-C33B-5B4F-8AB6-ACF083269D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941755"/>
              </p:ext>
            </p:extLst>
          </p:nvPr>
        </p:nvGraphicFramePr>
        <p:xfrm>
          <a:off x="893180" y="928576"/>
          <a:ext cx="10405640" cy="5000848"/>
        </p:xfrm>
        <a:graphic>
          <a:graphicData uri="http://schemas.openxmlformats.org/drawingml/2006/table">
            <a:tbl>
              <a:tblPr/>
              <a:tblGrid>
                <a:gridCol w="1625882">
                  <a:extLst>
                    <a:ext uri="{9D8B030D-6E8A-4147-A177-3AD203B41FA5}">
                      <a16:colId xmlns:a16="http://schemas.microsoft.com/office/drawing/2014/main" val="1307898702"/>
                    </a:ext>
                  </a:extLst>
                </a:gridCol>
                <a:gridCol w="2703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76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54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Type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Chemical Class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-22542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Drugs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1486816"/>
                  </a:ext>
                </a:extLst>
              </a:tr>
              <a:tr h="532436">
                <a:tc rowSpan="5"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Classical Alkylating Agents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Nitrogen mustards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5425" marR="0" lvl="0" indent="-22542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mechlorethamine,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bendamustine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melphalan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5033">
                <a:tc vMerge="1"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Oxazaphosphorines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Ifosfamide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cyclophosphamide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0946869"/>
                  </a:ext>
                </a:extLst>
              </a:tr>
              <a:tr h="544010">
                <a:tc vMerge="1"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Ethylenimines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thiotepa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3024660"/>
                  </a:ext>
                </a:extLst>
              </a:tr>
              <a:tr h="601883">
                <a:tc vMerge="1"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Nitrosoureas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carmustine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lomustine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2616834"/>
                  </a:ext>
                </a:extLst>
              </a:tr>
              <a:tr h="613459">
                <a:tc vMerge="1"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Alkyl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sulfonates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busulfan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883">
                <a:tc rowSpan="2"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  <a:defRPr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Non-Classical Alkylating Agents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Triazenes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dacarbazine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temozolomide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3458">
                <a:tc vMerge="1"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Platinums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11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cisplatin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carboplatin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oxaliplatin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74523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0037427C-C46E-7B4A-85CB-97F6DE5285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0" dirty="0">
                <a:latin typeface="+mn-lt"/>
                <a:ea typeface="ＭＳ Ｐゴシック" panose="020B0600070205080204" pitchFamily="34" charset="-128"/>
              </a:rPr>
              <a:t>Some Alkylating Agents are Prodrugs</a:t>
            </a:r>
          </a:p>
        </p:txBody>
      </p:sp>
      <p:graphicFrame>
        <p:nvGraphicFramePr>
          <p:cNvPr id="235654" name="Group 134">
            <a:extLst>
              <a:ext uri="{FF2B5EF4-FFF2-40B4-BE49-F238E27FC236}">
                <a16:creationId xmlns:a16="http://schemas.microsoft.com/office/drawing/2014/main" id="{111B9A8D-4538-FA46-A32A-14E80B6399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951963"/>
              </p:ext>
            </p:extLst>
          </p:nvPr>
        </p:nvGraphicFramePr>
        <p:xfrm>
          <a:off x="1639887" y="1690688"/>
          <a:ext cx="9593451" cy="3657601"/>
        </p:xfrm>
        <a:graphic>
          <a:graphicData uri="http://schemas.openxmlformats.org/drawingml/2006/table">
            <a:tbl>
              <a:tblPr/>
              <a:tblGrid>
                <a:gridCol w="3197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7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7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18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Drug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Active Metabolite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Pathway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Cyclophosphamide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4-OH-CP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CYP2B6, 3A4, 2C9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34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Ifosfamide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4-OH-Ifos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CYP3A4, 2A6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02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Dacarbazine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MTIC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CYP1A2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8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Temozolomide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MTIC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Spontaneous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35656" name="Text Box 136">
            <a:extLst>
              <a:ext uri="{FF2B5EF4-FFF2-40B4-BE49-F238E27FC236}">
                <a16:creationId xmlns:a16="http://schemas.microsoft.com/office/drawing/2014/main" id="{DF5F68A8-D85A-7B4F-84EE-F25E6FFCAA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91763" y="2871789"/>
            <a:ext cx="260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>
            <a:lvl1pPr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1200">
                <a:effectLst>
                  <a:outerShdw blurRad="38100" dist="38100" dir="2700000" algn="tl">
                    <a:srgbClr val="C0C0C0"/>
                  </a:outerShdw>
                </a:effectLst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8921939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51F1D-89D4-614C-8025-21F66AC28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18255"/>
            <a:ext cx="11610109" cy="1325563"/>
          </a:xfrm>
        </p:spPr>
        <p:txBody>
          <a:bodyPr/>
          <a:lstStyle/>
          <a:p>
            <a:pPr algn="ctr"/>
            <a:r>
              <a:rPr lang="en-US" dirty="0"/>
              <a:t>Alkylating Agents: Toxicity</a:t>
            </a:r>
          </a:p>
        </p:txBody>
      </p:sp>
      <p:graphicFrame>
        <p:nvGraphicFramePr>
          <p:cNvPr id="5" name="Group 264">
            <a:extLst>
              <a:ext uri="{FF2B5EF4-FFF2-40B4-BE49-F238E27FC236}">
                <a16:creationId xmlns:a16="http://schemas.microsoft.com/office/drawing/2014/main" id="{B589026F-81A2-5C4F-9619-79B238ECFE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799367"/>
              </p:ext>
            </p:extLst>
          </p:nvPr>
        </p:nvGraphicFramePr>
        <p:xfrm>
          <a:off x="180816" y="999622"/>
          <a:ext cx="9617970" cy="5337935"/>
        </p:xfrm>
        <a:graphic>
          <a:graphicData uri="http://schemas.openxmlformats.org/drawingml/2006/table">
            <a:tbl>
              <a:tblPr/>
              <a:tblGrid>
                <a:gridCol w="2114942">
                  <a:extLst>
                    <a:ext uri="{9D8B030D-6E8A-4147-A177-3AD203B41FA5}">
                      <a16:colId xmlns:a16="http://schemas.microsoft.com/office/drawing/2014/main" val="2572811410"/>
                    </a:ext>
                  </a:extLst>
                </a:gridCol>
                <a:gridCol w="1006681">
                  <a:extLst>
                    <a:ext uri="{9D8B030D-6E8A-4147-A177-3AD203B41FA5}">
                      <a16:colId xmlns:a16="http://schemas.microsoft.com/office/drawing/2014/main" val="4214253957"/>
                    </a:ext>
                  </a:extLst>
                </a:gridCol>
                <a:gridCol w="590577">
                  <a:extLst>
                    <a:ext uri="{9D8B030D-6E8A-4147-A177-3AD203B41FA5}">
                      <a16:colId xmlns:a16="http://schemas.microsoft.com/office/drawing/2014/main" val="446547916"/>
                    </a:ext>
                  </a:extLst>
                </a:gridCol>
                <a:gridCol w="433985">
                  <a:extLst>
                    <a:ext uri="{9D8B030D-6E8A-4147-A177-3AD203B41FA5}">
                      <a16:colId xmlns:a16="http://schemas.microsoft.com/office/drawing/2014/main" val="1691977757"/>
                    </a:ext>
                  </a:extLst>
                </a:gridCol>
                <a:gridCol w="747169">
                  <a:extLst>
                    <a:ext uri="{9D8B030D-6E8A-4147-A177-3AD203B41FA5}">
                      <a16:colId xmlns:a16="http://schemas.microsoft.com/office/drawing/2014/main" val="3015641664"/>
                    </a:ext>
                  </a:extLst>
                </a:gridCol>
                <a:gridCol w="590577">
                  <a:extLst>
                    <a:ext uri="{9D8B030D-6E8A-4147-A177-3AD203B41FA5}">
                      <a16:colId xmlns:a16="http://schemas.microsoft.com/office/drawing/2014/main" val="1258012820"/>
                    </a:ext>
                  </a:extLst>
                </a:gridCol>
                <a:gridCol w="590577">
                  <a:extLst>
                    <a:ext uri="{9D8B030D-6E8A-4147-A177-3AD203B41FA5}">
                      <a16:colId xmlns:a16="http://schemas.microsoft.com/office/drawing/2014/main" val="2281448373"/>
                    </a:ext>
                  </a:extLst>
                </a:gridCol>
                <a:gridCol w="590577">
                  <a:extLst>
                    <a:ext uri="{9D8B030D-6E8A-4147-A177-3AD203B41FA5}">
                      <a16:colId xmlns:a16="http://schemas.microsoft.com/office/drawing/2014/main" val="1735293335"/>
                    </a:ext>
                  </a:extLst>
                </a:gridCol>
                <a:gridCol w="590577">
                  <a:extLst>
                    <a:ext uri="{9D8B030D-6E8A-4147-A177-3AD203B41FA5}">
                      <a16:colId xmlns:a16="http://schemas.microsoft.com/office/drawing/2014/main" val="230584372"/>
                    </a:ext>
                  </a:extLst>
                </a:gridCol>
                <a:gridCol w="590577">
                  <a:extLst>
                    <a:ext uri="{9D8B030D-6E8A-4147-A177-3AD203B41FA5}">
                      <a16:colId xmlns:a16="http://schemas.microsoft.com/office/drawing/2014/main" val="1261396598"/>
                    </a:ext>
                  </a:extLst>
                </a:gridCol>
                <a:gridCol w="590577">
                  <a:extLst>
                    <a:ext uri="{9D8B030D-6E8A-4147-A177-3AD203B41FA5}">
                      <a16:colId xmlns:a16="http://schemas.microsoft.com/office/drawing/2014/main" val="2046938232"/>
                    </a:ext>
                  </a:extLst>
                </a:gridCol>
                <a:gridCol w="590577">
                  <a:extLst>
                    <a:ext uri="{9D8B030D-6E8A-4147-A177-3AD203B41FA5}">
                      <a16:colId xmlns:a16="http://schemas.microsoft.com/office/drawing/2014/main" val="1284377640"/>
                    </a:ext>
                  </a:extLst>
                </a:gridCol>
                <a:gridCol w="590577">
                  <a:extLst>
                    <a:ext uri="{9D8B030D-6E8A-4147-A177-3AD203B41FA5}">
                      <a16:colId xmlns:a16="http://schemas.microsoft.com/office/drawing/2014/main" val="2865934174"/>
                    </a:ext>
                  </a:extLst>
                </a:gridCol>
              </a:tblGrid>
              <a:tr h="131477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Myelo</a:t>
                      </a: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-suppression</a:t>
                      </a:r>
                    </a:p>
                  </a:txBody>
                  <a:tcPr marT="45711" marB="45711"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N&amp;V</a:t>
                      </a:r>
                    </a:p>
                  </a:txBody>
                  <a:tcPr marT="45711" marB="45711"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Alopecia</a:t>
                      </a:r>
                    </a:p>
                  </a:txBody>
                  <a:tcPr marT="45711" marB="45711"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Hyper-sensitivity</a:t>
                      </a:r>
                    </a:p>
                  </a:txBody>
                  <a:tcPr marT="45711" marB="45711"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GI/Mucositis</a:t>
                      </a:r>
                    </a:p>
                  </a:txBody>
                  <a:tcPr marT="45711" marB="45711"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Renal</a:t>
                      </a:r>
                    </a:p>
                  </a:txBody>
                  <a:tcPr marT="45711" marB="45711"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Cystitis</a:t>
                      </a:r>
                    </a:p>
                  </a:txBody>
                  <a:tcPr marT="45711" marB="45711"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Hepatic</a:t>
                      </a:r>
                    </a:p>
                  </a:txBody>
                  <a:tcPr marT="45711" marB="45711"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Cardiac</a:t>
                      </a:r>
                    </a:p>
                  </a:txBody>
                  <a:tcPr marT="45711" marB="45711"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Pulmonary</a:t>
                      </a:r>
                    </a:p>
                  </a:txBody>
                  <a:tcPr marT="45711" marB="45711"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Neuropathy</a:t>
                      </a:r>
                    </a:p>
                  </a:txBody>
                  <a:tcPr marT="45711" marB="45711"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CNS </a:t>
                      </a:r>
                    </a:p>
                  </a:txBody>
                  <a:tcPr marT="45711" marB="45711"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1974618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Cyclophosphamide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HD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4124067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Ifosfamide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HD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3217963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Melphalan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HD</a:t>
                      </a: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2110511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Carmustine (BCNU)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HD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HD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HD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7193207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Lomustine (CCNU)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HD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HD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4313286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Thiotepa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HD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HD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HD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1164282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Busulfan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HD</a:t>
                      </a: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HD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HD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HD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7206507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Dacarbazine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mild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7662753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Temozolomide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mild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2701978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Cisplatin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mild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2101086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Carboplatin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HD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mild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HD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31376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B58BBF8-EDD2-904C-A49A-2551C93EABC1}"/>
              </a:ext>
            </a:extLst>
          </p:cNvPr>
          <p:cNvSpPr txBox="1"/>
          <p:nvPr/>
        </p:nvSpPr>
        <p:spPr>
          <a:xfrm>
            <a:off x="2371241" y="6462793"/>
            <a:ext cx="7036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DLT=dose limiting toxicity;      HD= high dose/transplant conditioning</a:t>
            </a:r>
          </a:p>
        </p:txBody>
      </p:sp>
    </p:spTree>
    <p:extLst>
      <p:ext uri="{BB962C8B-B14F-4D97-AF65-F5344CB8AC3E}">
        <p14:creationId xmlns:p14="http://schemas.microsoft.com/office/powerpoint/2010/main" val="11477200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384ED-2D60-2345-8353-8F526DDEF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45" y="179145"/>
            <a:ext cx="11610109" cy="1325563"/>
          </a:xfrm>
        </p:spPr>
        <p:txBody>
          <a:bodyPr/>
          <a:lstStyle/>
          <a:p>
            <a:pPr algn="ctr"/>
            <a:r>
              <a:rPr lang="en-US" altLang="en-US" sz="4800" b="0" dirty="0">
                <a:latin typeface="+mn-lt"/>
                <a:ea typeface="ＭＳ Ｐゴシック" panose="020B0600070205080204" pitchFamily="34" charset="-128"/>
              </a:rPr>
              <a:t>Platinum Analog Toxicity</a:t>
            </a:r>
            <a:endParaRPr lang="en-US" sz="4800" b="0" dirty="0">
              <a:latin typeface="+mn-lt"/>
            </a:endParaRPr>
          </a:p>
        </p:txBody>
      </p:sp>
      <p:graphicFrame>
        <p:nvGraphicFramePr>
          <p:cNvPr id="4" name="Group 170">
            <a:extLst>
              <a:ext uri="{FF2B5EF4-FFF2-40B4-BE49-F238E27FC236}">
                <a16:creationId xmlns:a16="http://schemas.microsoft.com/office/drawing/2014/main" id="{07FCC08A-43A6-3F48-A872-3753107D1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599426"/>
              </p:ext>
            </p:extLst>
          </p:nvPr>
        </p:nvGraphicFramePr>
        <p:xfrm>
          <a:off x="819766" y="1417320"/>
          <a:ext cx="10802319" cy="4023360"/>
        </p:xfrm>
        <a:graphic>
          <a:graphicData uri="http://schemas.openxmlformats.org/drawingml/2006/table">
            <a:tbl>
              <a:tblPr/>
              <a:tblGrid>
                <a:gridCol w="2775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67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82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71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97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Toxicity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Cisplatin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Carboplatin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Oxaliplatin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Peripheral neuropathy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DLT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+/-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DLT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(</a:t>
                      </a:r>
                      <a:r>
                        <a:rPr lang="en-US" altLang="en-US" sz="2000" dirty="0">
                          <a:solidFill>
                            <a:schemeClr val="tx1"/>
                          </a:solidFill>
                          <a:effectLst/>
                        </a:rPr>
                        <a:t>Pharyngo-laryngeal dysesthesia; Raynaud Symptoms)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Nausea &amp; vomiting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+++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+++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Nephrotoxicity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+++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+/-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+/-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Ototoxicity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+++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Myelosuppression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+/-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DLT (platelets)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Hepatotoxicity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+/-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+/-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Hypersensitivity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C78555F-4548-F44A-8F76-2059906F46D8}"/>
              </a:ext>
            </a:extLst>
          </p:cNvPr>
          <p:cNvSpPr txBox="1"/>
          <p:nvPr/>
        </p:nvSpPr>
        <p:spPr>
          <a:xfrm>
            <a:off x="4618495" y="5765369"/>
            <a:ext cx="2676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DLT = dose limiting toxicity</a:t>
            </a:r>
          </a:p>
        </p:txBody>
      </p:sp>
    </p:spTree>
    <p:extLst>
      <p:ext uri="{BB962C8B-B14F-4D97-AF65-F5344CB8AC3E}">
        <p14:creationId xmlns:p14="http://schemas.microsoft.com/office/powerpoint/2010/main" val="23244526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>
            <a:extLst>
              <a:ext uri="{FF2B5EF4-FFF2-40B4-BE49-F238E27FC236}">
                <a16:creationId xmlns:a16="http://schemas.microsoft.com/office/drawing/2014/main" id="{1F2E0F15-C7AF-1A48-A081-68975245F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</a:rPr>
              <a:t>Cisplatin Ototoxicity</a:t>
            </a:r>
          </a:p>
        </p:txBody>
      </p:sp>
      <p:pic>
        <p:nvPicPr>
          <p:cNvPr id="55298" name="Content Placeholder 3" descr="auidogram.tiff">
            <a:extLst>
              <a:ext uri="{FF2B5EF4-FFF2-40B4-BE49-F238E27FC236}">
                <a16:creationId xmlns:a16="http://schemas.microsoft.com/office/drawing/2014/main" id="{CE94DB39-DFBF-5F4B-845A-1815924387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824" r="-41824"/>
          <a:stretch>
            <a:fillRect/>
          </a:stretch>
        </p:blipFill>
        <p:spPr>
          <a:xfrm>
            <a:off x="4367925" y="1584246"/>
            <a:ext cx="8229600" cy="4525962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9BE859-F9CD-D346-A988-57EFC9D89858}"/>
              </a:ext>
            </a:extLst>
          </p:cNvPr>
          <p:cNvSpPr txBox="1"/>
          <p:nvPr/>
        </p:nvSpPr>
        <p:spPr>
          <a:xfrm>
            <a:off x="462372" y="1646238"/>
            <a:ext cx="563362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Audiogram Demonstrates Cisplatin Related </a:t>
            </a:r>
            <a:r>
              <a:rPr lang="en-US" sz="3200" b="1" dirty="0"/>
              <a:t>Bilateral High Frequency (Hz &gt; 4000) </a:t>
            </a:r>
            <a:r>
              <a:rPr lang="en-US" sz="3200" dirty="0"/>
              <a:t>hearing loss (dB)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Sodium Thiosulfate  may ameliorate ototoxicity in some treatment regimens and patient groups. (</a:t>
            </a:r>
            <a:r>
              <a:rPr lang="en-US" altLang="en-US" sz="2400" i="1" dirty="0" err="1">
                <a:ea typeface="ＭＳ Ｐゴシック" panose="020B0600070205080204" pitchFamily="34" charset="-128"/>
              </a:rPr>
              <a:t>Freyer</a:t>
            </a:r>
            <a:r>
              <a:rPr lang="en-US" altLang="en-US" sz="2400" i="1" dirty="0">
                <a:ea typeface="ＭＳ Ｐゴシック" panose="020B0600070205080204" pitchFamily="34" charset="-128"/>
              </a:rPr>
              <a:t> et al Lancet Oncology 2017, 18:63-74)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28003593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>
            <a:extLst>
              <a:ext uri="{FF2B5EF4-FFF2-40B4-BE49-F238E27FC236}">
                <a16:creationId xmlns:a16="http://schemas.microsoft.com/office/drawing/2014/main" id="{B0A4545B-96C9-CD41-900A-6D9756FBFA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" y="52456"/>
            <a:ext cx="12192000" cy="1143000"/>
          </a:xfrm>
        </p:spPr>
        <p:txBody>
          <a:bodyPr/>
          <a:lstStyle/>
          <a:p>
            <a:pPr algn="ctr" eaLnBrk="1" hangingPunct="1"/>
            <a:r>
              <a:rPr lang="en-US" altLang="en-US" b="0" dirty="0" err="1">
                <a:latin typeface="+mn-lt"/>
                <a:ea typeface="ＭＳ Ｐゴシック" panose="020B0600070205080204" pitchFamily="34" charset="-128"/>
              </a:rPr>
              <a:t>Oxazaphosphorine</a:t>
            </a:r>
            <a:r>
              <a:rPr lang="en-US" altLang="en-US" b="0" dirty="0">
                <a:latin typeface="+mn-lt"/>
                <a:ea typeface="ＭＳ Ｐゴシック" panose="020B0600070205080204" pitchFamily="34" charset="-128"/>
              </a:rPr>
              <a:t> Toxicity</a:t>
            </a:r>
          </a:p>
        </p:txBody>
      </p:sp>
      <p:graphicFrame>
        <p:nvGraphicFramePr>
          <p:cNvPr id="325710" name="Group 78">
            <a:extLst>
              <a:ext uri="{FF2B5EF4-FFF2-40B4-BE49-F238E27FC236}">
                <a16:creationId xmlns:a16="http://schemas.microsoft.com/office/drawing/2014/main" id="{FAD61025-F960-3446-BA69-9209719835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398899"/>
              </p:ext>
            </p:extLst>
          </p:nvPr>
        </p:nvGraphicFramePr>
        <p:xfrm>
          <a:off x="541420" y="1195456"/>
          <a:ext cx="11337759" cy="4697473"/>
        </p:xfrm>
        <a:graphic>
          <a:graphicData uri="http://schemas.openxmlformats.org/drawingml/2006/table">
            <a:tbl>
              <a:tblPr/>
              <a:tblGrid>
                <a:gridCol w="26725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65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012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Cyclophophamide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 Nephrotoxicity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3038" marR="0" lvl="0" indent="-17303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Water retention,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hyponatremia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 from a direct reversible tubular effect (not ADH mediated)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6278">
                <a:tc rowSpan="3"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Ifosfamide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*</a:t>
                      </a: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Nephrotoxicity</a:t>
                      </a:r>
                    </a:p>
                    <a:p>
                      <a:r>
                        <a:rPr lang="en-US" alt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Young age, high cumulative dose (70-80 g/m</a:t>
                      </a:r>
                      <a:r>
                        <a:rPr lang="en-US" altLang="en-US" sz="1600" baseline="30000" dirty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r>
                        <a:rPr lang="en-US" altLang="en-US" sz="1600" dirty="0">
                          <a:solidFill>
                            <a:schemeClr val="tx1"/>
                          </a:solidFill>
                          <a:latin typeface="+mn-lt"/>
                        </a:rPr>
                        <a:t>) are risk factors 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3038" marR="0" lvl="0" indent="-17303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Proximal tubular damage (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Fanconi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-like) with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glucosuria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phosphaturia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, amino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aciduria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, Ricketts in younger children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147">
                <a:tc vMerge="1"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Decreased GFR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3038" marR="0" lvl="0" indent="-17303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Distal tubular damage with RTA, concentrating defects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3087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Cyclophosphamide </a:t>
                      </a: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 and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Ifosfamide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3038" marR="0" lvl="0" indent="-17303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Hemorrhagic cystitis is cause by irritation of bladder lining by the metabolite  acrolein, MESNA chelates acrolein in bladder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1568544"/>
                  </a:ext>
                </a:extLst>
              </a:tr>
              <a:tr h="823087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Ifosfamide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3038" marR="0" lvl="0" indent="-17303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Associated with increased neurotoxicity/mental status changes particularly when used in combination with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aprepitant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, Methylene Blue can be used to ameliorate neurotoxicity for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ifosfamide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2554525"/>
                  </a:ext>
                </a:extLst>
              </a:tr>
            </a:tbl>
          </a:graphicData>
        </a:graphic>
      </p:graphicFrame>
      <p:sp>
        <p:nvSpPr>
          <p:cNvPr id="325686" name="Text Box 54">
            <a:extLst>
              <a:ext uri="{FF2B5EF4-FFF2-40B4-BE49-F238E27FC236}">
                <a16:creationId xmlns:a16="http://schemas.microsoft.com/office/drawing/2014/main" id="{C2989CE4-A119-6E46-B5A6-9A64E7F0FF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7935" y="5910541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291324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D6CB7-6E69-6B41-B759-D5A712546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132651"/>
            <a:ext cx="11610109" cy="1325563"/>
          </a:xfrm>
        </p:spPr>
        <p:txBody>
          <a:bodyPr/>
          <a:lstStyle/>
          <a:p>
            <a:r>
              <a:rPr lang="en-US" dirty="0"/>
              <a:t>Alkylating Agents: Prominent Late Effects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158D7-B028-414D-BD16-503756E20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91" y="1521123"/>
            <a:ext cx="11610109" cy="3567785"/>
          </a:xfrm>
        </p:spPr>
        <p:txBody>
          <a:bodyPr/>
          <a:lstStyle/>
          <a:p>
            <a:pPr fontAlgn="auto">
              <a:spcBef>
                <a:spcPct val="500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3200" dirty="0"/>
              <a:t>Gonadal atrophy and loss of reproductive function (nitrogen mustards, ovarian failure from high dose busulfan)</a:t>
            </a:r>
          </a:p>
          <a:p>
            <a:pPr marL="231775" indent="-231775" fontAlgn="auto">
              <a:spcBef>
                <a:spcPct val="500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3200" dirty="0"/>
              <a:t>Pulmonary fibrosis (nitrogen mustards, </a:t>
            </a:r>
            <a:r>
              <a:rPr lang="en-US" sz="3200" b="1" dirty="0"/>
              <a:t>busulfan</a:t>
            </a:r>
            <a:r>
              <a:rPr lang="en-US" sz="3200" dirty="0"/>
              <a:t>, nitrosoureas – </a:t>
            </a:r>
            <a:r>
              <a:rPr lang="en-US" sz="3200" b="1" dirty="0" err="1"/>
              <a:t>Carmustine</a:t>
            </a:r>
            <a:r>
              <a:rPr lang="en-US" sz="3200" b="1" dirty="0"/>
              <a:t> (BCNU) </a:t>
            </a:r>
            <a:r>
              <a:rPr lang="en-US" sz="3200" dirty="0"/>
              <a:t> </a:t>
            </a:r>
            <a:r>
              <a:rPr lang="en-US" altLang="en-US" sz="2000" i="1" dirty="0">
                <a:solidFill>
                  <a:schemeClr val="tx1"/>
                </a:solidFill>
              </a:rPr>
              <a:t>O</a:t>
            </a:r>
            <a:r>
              <a:rPr lang="ja-JP" altLang="en-US" sz="2000" i="1">
                <a:solidFill>
                  <a:schemeClr val="tx1"/>
                </a:solidFill>
              </a:rPr>
              <a:t>’</a:t>
            </a:r>
            <a:r>
              <a:rPr lang="en-US" altLang="ja-JP" sz="2000" i="1" dirty="0">
                <a:solidFill>
                  <a:schemeClr val="tx1"/>
                </a:solidFill>
              </a:rPr>
              <a:t>Driscoll et al. N </a:t>
            </a:r>
            <a:r>
              <a:rPr lang="en-US" altLang="ja-JP" sz="2000" i="1" dirty="0" err="1">
                <a:solidFill>
                  <a:schemeClr val="tx1"/>
                </a:solidFill>
              </a:rPr>
              <a:t>Engl</a:t>
            </a:r>
            <a:r>
              <a:rPr lang="en-US" altLang="ja-JP" sz="2000" i="1" dirty="0">
                <a:solidFill>
                  <a:schemeClr val="tx1"/>
                </a:solidFill>
              </a:rPr>
              <a:t> J Med 1990; 323:378-82</a:t>
            </a:r>
            <a:endParaRPr lang="en-US" sz="3200" dirty="0"/>
          </a:p>
          <a:p>
            <a:pPr fontAlgn="auto">
              <a:spcBef>
                <a:spcPct val="500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3200" dirty="0"/>
              <a:t>Renal dysfunction (cisplatin, nitrosoureas, </a:t>
            </a:r>
            <a:r>
              <a:rPr lang="en-US" sz="3200" dirty="0" err="1"/>
              <a:t>ifosfamide</a:t>
            </a:r>
            <a:r>
              <a:rPr lang="en-US" sz="3200" dirty="0"/>
              <a:t>)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3200" dirty="0"/>
              <a:t>Ototoxicity (cisplatin)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3200" dirty="0"/>
              <a:t>Carcinogenic (second cancers)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1A20D6-5856-344C-BA1D-8785AF98AC07}"/>
              </a:ext>
            </a:extLst>
          </p:cNvPr>
          <p:cNvSpPr txBox="1"/>
          <p:nvPr/>
        </p:nvSpPr>
        <p:spPr>
          <a:xfrm>
            <a:off x="2262753" y="6028841"/>
            <a:ext cx="6121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Details in Survivorship Lecture</a:t>
            </a:r>
          </a:p>
        </p:txBody>
      </p:sp>
    </p:spTree>
    <p:extLst>
      <p:ext uri="{BB962C8B-B14F-4D97-AF65-F5344CB8AC3E}">
        <p14:creationId xmlns:p14="http://schemas.microsoft.com/office/powerpoint/2010/main" val="2722194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E2BE3CD1-A8B1-994C-9772-C1AB30DCFE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78628" y="1344545"/>
            <a:ext cx="11610109" cy="4351338"/>
          </a:xfrm>
        </p:spPr>
        <p:txBody>
          <a:bodyPr/>
          <a:lstStyle/>
          <a:p>
            <a:pPr marL="914400" indent="-914400">
              <a:buFont typeface="+mj-lt"/>
              <a:buAutoNum type="arabicPeriod"/>
            </a:pPr>
            <a:r>
              <a:rPr lang="en-US" altLang="en-US" sz="4000" dirty="0"/>
              <a:t>Basic Science and Pathophysiology: </a:t>
            </a:r>
            <a:r>
              <a:rPr lang="en-US" altLang="en-US" sz="4000" dirty="0">
                <a:solidFill>
                  <a:schemeClr val="accent1"/>
                </a:solidFill>
              </a:rPr>
              <a:t>Principles of Multimodality Therapy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000" dirty="0"/>
              <a:t>Epidemiology and Risk Assessment: </a:t>
            </a:r>
            <a:r>
              <a:rPr lang="en-US" altLang="en-US" sz="4000" dirty="0">
                <a:solidFill>
                  <a:schemeClr val="accent1"/>
                </a:solidFill>
              </a:rPr>
              <a:t>Basic Pharmacology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en-US" sz="4000" dirty="0"/>
              <a:t>Diagnosis: </a:t>
            </a:r>
            <a:r>
              <a:rPr lang="en-US" altLang="en-US" sz="4000" dirty="0">
                <a:solidFill>
                  <a:schemeClr val="accent1"/>
                </a:solidFill>
              </a:rPr>
              <a:t>Mechanism of Action of Drug Classes </a:t>
            </a:r>
            <a:endParaRPr lang="en-US" altLang="en-US" sz="4000" dirty="0"/>
          </a:p>
          <a:p>
            <a:pPr marL="914400" indent="-914400">
              <a:buFont typeface="+mj-lt"/>
              <a:buAutoNum type="arabicPeriod"/>
            </a:pPr>
            <a:r>
              <a:rPr lang="en-US" altLang="en-US" sz="4000" dirty="0"/>
              <a:t>Management and Treatment: </a:t>
            </a:r>
            <a:r>
              <a:rPr lang="en-US" altLang="en-US" sz="4000" dirty="0">
                <a:solidFill>
                  <a:schemeClr val="accent1"/>
                </a:solidFill>
              </a:rPr>
              <a:t>Toxicity and Amelioration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BDF821-4747-7A49-9DD1-8181D562C736}"/>
              </a:ext>
            </a:extLst>
          </p:cNvPr>
          <p:cNvSpPr txBox="1"/>
          <p:nvPr/>
        </p:nvSpPr>
        <p:spPr>
          <a:xfrm>
            <a:off x="1404938" y="382312"/>
            <a:ext cx="95574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1"/>
                </a:solidFill>
              </a:rPr>
              <a:t>Principles of Treatment of Pediatric Oncology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4DB36E4E-5D65-DB47-959B-B47BC1B12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45" y="46037"/>
            <a:ext cx="11610109" cy="1325563"/>
          </a:xfrm>
        </p:spPr>
        <p:txBody>
          <a:bodyPr/>
          <a:lstStyle/>
          <a:p>
            <a:pPr algn="ctr" eaLnBrk="1" hangingPunct="1"/>
            <a:r>
              <a:rPr lang="en-US" altLang="en-US" b="0" dirty="0">
                <a:latin typeface="+mn-lt"/>
                <a:ea typeface="ヒラギノ角ゴ Pro W3" panose="020B0300000000000000" pitchFamily="34" charset="-128"/>
              </a:rPr>
              <a:t>Antimetabolites: Mechanism of Action</a:t>
            </a:r>
          </a:p>
        </p:txBody>
      </p:sp>
      <p:sp>
        <p:nvSpPr>
          <p:cNvPr id="30722" name="Rectangle 4">
            <a:extLst>
              <a:ext uri="{FF2B5EF4-FFF2-40B4-BE49-F238E27FC236}">
                <a16:creationId xmlns:a16="http://schemas.microsoft.com/office/drawing/2014/main" id="{F19FAF83-7AD6-0441-BDB1-B2CE3C14A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444" y="1371600"/>
            <a:ext cx="11389610" cy="5181600"/>
          </a:xfrm>
        </p:spPr>
        <p:txBody>
          <a:bodyPr/>
          <a:lstStyle/>
          <a:p>
            <a:pPr eaLnBrk="1" hangingPunct="1">
              <a:spcBef>
                <a:spcPct val="75000"/>
              </a:spcBef>
            </a:pPr>
            <a:r>
              <a:rPr lang="en-US" altLang="en-US" sz="3200" dirty="0">
                <a:ea typeface="ヒラギノ角ゴ Pro W3" panose="020B0300000000000000" pitchFamily="34" charset="-128"/>
              </a:rPr>
              <a:t>Inhibition of synthesis of nucleic acids or their building blocks</a:t>
            </a:r>
          </a:p>
          <a:p>
            <a:pPr lvl="1">
              <a:spcBef>
                <a:spcPts val="0"/>
              </a:spcBef>
            </a:pPr>
            <a:r>
              <a:rPr lang="en-US" altLang="en-US" sz="2800" dirty="0">
                <a:ea typeface="ヒラギノ角ゴ Pro W3" panose="020B0300000000000000" pitchFamily="34" charset="-128"/>
              </a:rPr>
              <a:t>Methotrexate inhibits Dihydrofolate Reductase </a:t>
            </a:r>
          </a:p>
          <a:p>
            <a:pPr eaLnBrk="1" hangingPunct="1">
              <a:spcBef>
                <a:spcPct val="75000"/>
              </a:spcBef>
            </a:pPr>
            <a:r>
              <a:rPr lang="en-US" altLang="en-US" sz="3200" dirty="0">
                <a:ea typeface="ヒラギノ角ゴ Pro W3" panose="020B0300000000000000" pitchFamily="34" charset="-128"/>
              </a:rPr>
              <a:t>Incorporation into DNA or RNA, resulting in defective product</a:t>
            </a:r>
          </a:p>
          <a:p>
            <a:pPr eaLnBrk="1" hangingPunct="1">
              <a:spcBef>
                <a:spcPct val="75000"/>
              </a:spcBef>
            </a:pPr>
            <a:r>
              <a:rPr lang="en-US" altLang="en-US" sz="3200" dirty="0">
                <a:ea typeface="ヒラギノ角ゴ Pro W3" panose="020B0300000000000000" pitchFamily="34" charset="-128"/>
              </a:rPr>
              <a:t>Inhibition of enzymes required for DNA or RNA synthesis</a:t>
            </a:r>
          </a:p>
          <a:p>
            <a:pPr eaLnBrk="1" hangingPunct="1">
              <a:spcBef>
                <a:spcPct val="75000"/>
              </a:spcBef>
            </a:pPr>
            <a:r>
              <a:rPr lang="en-US" altLang="en-US" sz="3200" dirty="0">
                <a:ea typeface="ヒラギノ角ゴ Pro W3" panose="020B0300000000000000" pitchFamily="34" charset="-128"/>
              </a:rPr>
              <a:t>Effects are cell-cycle and S-phase specific</a:t>
            </a:r>
          </a:p>
          <a:p>
            <a:pPr eaLnBrk="1" hangingPunct="1">
              <a:spcBef>
                <a:spcPct val="75000"/>
              </a:spcBef>
            </a:pPr>
            <a:r>
              <a:rPr lang="en-US" altLang="en-US" sz="3200" dirty="0">
                <a:ea typeface="ヒラギノ角ゴ Pro W3" panose="020B0300000000000000" pitchFamily="34" charset="-128"/>
              </a:rPr>
              <a:t>Effects are schedule-dependent (effect related to prolonged exposure above threshold concentration)</a:t>
            </a:r>
          </a:p>
        </p:txBody>
      </p:sp>
      <p:sp>
        <p:nvSpPr>
          <p:cNvPr id="289797" name="AutoShape 5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ECA46353-3CAA-DC4C-B3DF-E90148E19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5638800"/>
            <a:ext cx="5943600" cy="3810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Times" charset="0"/>
              <a:ea typeface="+mn-ea"/>
            </a:endParaRPr>
          </a:p>
        </p:txBody>
      </p:sp>
      <p:sp>
        <p:nvSpPr>
          <p:cNvPr id="289798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0721DF09-1D2D-CA41-B30A-D064775CA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3810000"/>
            <a:ext cx="6400800" cy="3810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Times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348077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10F5DF5D-6129-5A49-895C-5BDDF1740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483" y="129733"/>
            <a:ext cx="9672234" cy="762000"/>
          </a:xfrm>
        </p:spPr>
        <p:txBody>
          <a:bodyPr/>
          <a:lstStyle/>
          <a:p>
            <a:pPr algn="ctr" eaLnBrk="1" hangingPunct="1"/>
            <a:r>
              <a:rPr lang="en-US" altLang="en-US" b="0" dirty="0">
                <a:latin typeface="+mn-lt"/>
                <a:ea typeface="ヒラギノ角ゴ Pro W3" panose="020B0300000000000000" pitchFamily="34" charset="-128"/>
              </a:rPr>
              <a:t>Antimetabolites: Chemical Classes</a:t>
            </a:r>
          </a:p>
        </p:txBody>
      </p:sp>
      <p:graphicFrame>
        <p:nvGraphicFramePr>
          <p:cNvPr id="275533" name="Group 77">
            <a:extLst>
              <a:ext uri="{FF2B5EF4-FFF2-40B4-BE49-F238E27FC236}">
                <a16:creationId xmlns:a16="http://schemas.microsoft.com/office/drawing/2014/main" id="{3D4DA5D3-9897-904C-A893-AD5B08D698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321599"/>
              </p:ext>
            </p:extLst>
          </p:nvPr>
        </p:nvGraphicFramePr>
        <p:xfrm>
          <a:off x="92990" y="1414953"/>
          <a:ext cx="12006020" cy="4611830"/>
        </p:xfrm>
        <a:graphic>
          <a:graphicData uri="http://schemas.openxmlformats.org/drawingml/2006/table">
            <a:tbl>
              <a:tblPr/>
              <a:tblGrid>
                <a:gridCol w="2805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00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9649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Folate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 analogs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5425" marR="0" lvl="0" indent="-22542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Methotrexate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56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Purine analogs</a:t>
                      </a: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Adenine, Guanine, Hypoxanthine, Xanthine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1" u="sng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Thiopurines: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    Mercaptopurine, thioguanine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1" u="sng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Deoxyadenosine analogs: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 Fludarabine, cladribine, clofarabine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1" u="sng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Deoxyguanosine</a:t>
                      </a:r>
                      <a:r>
                        <a:rPr kumimoji="0" lang="en-US" sz="2800" b="0" i="1" u="sng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 analogs: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  Nelarabine (Ara-G)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3624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Pyrimidine analogs</a:t>
                      </a: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Cytosine, Thymine, </a:t>
                      </a: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Uracil,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Orotic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 Acid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Cytarabine (Ara-C), gemcitabine, fluorouracil</a:t>
                      </a: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75517" name="AutoShape 61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3463E466-3658-A94F-BF9E-721CEB8AB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1" y="5638800"/>
            <a:ext cx="1382713" cy="33655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Times" charset="0"/>
              <a:ea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6F2824-64EE-DC40-9785-195EB7186220}"/>
              </a:ext>
            </a:extLst>
          </p:cNvPr>
          <p:cNvSpPr txBox="1"/>
          <p:nvPr/>
        </p:nvSpPr>
        <p:spPr>
          <a:xfrm>
            <a:off x="1107483" y="891733"/>
            <a:ext cx="12052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Antimetabolites are False Substrates in DNA/RNA Synthesis</a:t>
            </a:r>
          </a:p>
        </p:txBody>
      </p:sp>
    </p:spTree>
    <p:extLst>
      <p:ext uri="{BB962C8B-B14F-4D97-AF65-F5344CB8AC3E}">
        <p14:creationId xmlns:p14="http://schemas.microsoft.com/office/powerpoint/2010/main" val="23806933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1CA1A8EB-0701-F341-8122-E9B705FF4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53" y="0"/>
            <a:ext cx="10321871" cy="1143000"/>
          </a:xfrm>
        </p:spPr>
        <p:txBody>
          <a:bodyPr/>
          <a:lstStyle/>
          <a:p>
            <a:pPr algn="ctr" eaLnBrk="1" hangingPunct="1"/>
            <a:r>
              <a:rPr lang="en-US" altLang="en-US" b="0" dirty="0">
                <a:latin typeface="+mn-lt"/>
                <a:ea typeface="ヒラギノ角ゴ Pro W3" panose="020B0300000000000000" pitchFamily="34" charset="-128"/>
              </a:rPr>
              <a:t>All Antimetabolites are Prodrugs</a:t>
            </a:r>
          </a:p>
        </p:txBody>
      </p:sp>
      <p:graphicFrame>
        <p:nvGraphicFramePr>
          <p:cNvPr id="235793" name="Group 273">
            <a:extLst>
              <a:ext uri="{FF2B5EF4-FFF2-40B4-BE49-F238E27FC236}">
                <a16:creationId xmlns:a16="http://schemas.microsoft.com/office/drawing/2014/main" id="{FB46C107-2838-D045-98B0-C78C1CD391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801586"/>
              </p:ext>
            </p:extLst>
          </p:nvPr>
        </p:nvGraphicFramePr>
        <p:xfrm>
          <a:off x="1436176" y="998414"/>
          <a:ext cx="9003869" cy="4861172"/>
        </p:xfrm>
        <a:graphic>
          <a:graphicData uri="http://schemas.openxmlformats.org/drawingml/2006/table">
            <a:tbl>
              <a:tblPr/>
              <a:tblGrid>
                <a:gridCol w="2278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6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089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327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Drug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Active Metabolite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Pathway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545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Methotrexate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MTX-polyglutamates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FPGS: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folypolyglutamyl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 synthase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197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Mercaptopurine</a:t>
                      </a: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Thioguanine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Thioguanine monophosphate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Three step process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One step process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7734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Fludarabine</a:t>
                      </a: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Cladribine</a:t>
                      </a: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 Clofarabine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F-ara-ATP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Triphosphate forms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Dephosphorylation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Deoxycytidine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 kinase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6134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Cytarabine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Ara-CTP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Kinases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333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Gemcitabine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Gemcitabine-triphosphate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Deoxycytidine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 kinase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271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Fluorouracil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fdUMP 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charset="0"/>
                          <a:cs typeface="ＭＳ Ｐゴシック" charset="0"/>
                        </a:rPr>
                        <a:t>Thymidine kinase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92520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FC2BDA44-16EB-4946-A231-D30C4956A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0" dirty="0">
                <a:latin typeface="+mn-lt"/>
                <a:ea typeface="ヒラギノ角ゴ Pro W3" panose="020B0300000000000000" pitchFamily="34" charset="-128"/>
              </a:rPr>
              <a:t>Antimetabolites: Toxicity</a:t>
            </a:r>
          </a:p>
        </p:txBody>
      </p:sp>
      <p:sp>
        <p:nvSpPr>
          <p:cNvPr id="301059" name="Rectangle 3">
            <a:extLst>
              <a:ext uri="{FF2B5EF4-FFF2-40B4-BE49-F238E27FC236}">
                <a16:creationId xmlns:a16="http://schemas.microsoft.com/office/drawing/2014/main" id="{88916F09-CED0-BC49-B824-3B89CEFF9FD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4399" y="1481757"/>
            <a:ext cx="10634134" cy="42672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/>
              <a:buChar char="•"/>
              <a:tabLst>
                <a:tab pos="4116388" algn="l"/>
                <a:tab pos="4402138" algn="l"/>
              </a:tabLst>
              <a:defRPr/>
            </a:pPr>
            <a:r>
              <a:rPr lang="en-US" sz="3500" dirty="0">
                <a:solidFill>
                  <a:srgbClr val="000000"/>
                </a:solidFill>
                <a:ea typeface="ヒラギノ角ゴ Pro W3" charset="0"/>
                <a:cs typeface="ヒラギノ角ゴ Pro W3" charset="0"/>
              </a:rPr>
              <a:t>Most frequent toxicities: </a:t>
            </a:r>
          </a:p>
          <a:p>
            <a:pPr lvl="1" fontAlgn="auto">
              <a:spcAft>
                <a:spcPts val="0"/>
              </a:spcAft>
              <a:buFont typeface="Arial"/>
              <a:buChar char="–"/>
              <a:tabLst>
                <a:tab pos="4116388" algn="l"/>
                <a:tab pos="4402138" algn="l"/>
              </a:tabLst>
              <a:defRPr/>
            </a:pPr>
            <a:r>
              <a:rPr lang="en-US" sz="2800" dirty="0">
                <a:solidFill>
                  <a:srgbClr val="000000"/>
                </a:solidFill>
                <a:ea typeface="ヒラギノ角ゴ Pro W3" charset="0"/>
              </a:rPr>
              <a:t>Myelosuppression, hepatoxicity, mucositis, nausea, vomiting </a:t>
            </a:r>
          </a:p>
          <a:p>
            <a:pPr lvl="1" fontAlgn="auto">
              <a:spcAft>
                <a:spcPts val="0"/>
              </a:spcAft>
              <a:buFont typeface="Arial"/>
              <a:buChar char="–"/>
              <a:tabLst>
                <a:tab pos="4116388" algn="l"/>
                <a:tab pos="4402138" algn="l"/>
              </a:tabLst>
              <a:defRPr/>
            </a:pPr>
            <a:r>
              <a:rPr lang="en-US" sz="2800" dirty="0">
                <a:solidFill>
                  <a:srgbClr val="000000"/>
                </a:solidFill>
                <a:ea typeface="ヒラギノ角ゴ Pro W3" charset="0"/>
              </a:rPr>
              <a:t>Neurotoxicity, rash, dermatitis, pulmonary toxicity</a:t>
            </a:r>
          </a:p>
          <a:p>
            <a:pPr marL="457200" lvl="1" indent="0" fontAlgn="auto">
              <a:spcAft>
                <a:spcPts val="0"/>
              </a:spcAft>
              <a:buNone/>
              <a:tabLst>
                <a:tab pos="4116388" algn="l"/>
                <a:tab pos="4402138" algn="l"/>
              </a:tabLst>
              <a:defRPr/>
            </a:pPr>
            <a:endParaRPr lang="en-US" sz="2800" dirty="0">
              <a:solidFill>
                <a:srgbClr val="000000"/>
              </a:solidFill>
              <a:ea typeface="ヒラギノ角ゴ Pro W3" charset="0"/>
            </a:endParaRPr>
          </a:p>
          <a:p>
            <a:pPr fontAlgn="auto">
              <a:spcAft>
                <a:spcPts val="0"/>
              </a:spcAft>
              <a:buFont typeface="Arial"/>
              <a:buChar char="•"/>
              <a:tabLst>
                <a:tab pos="4116388" algn="l"/>
                <a:tab pos="4402138" algn="l"/>
              </a:tabLst>
              <a:defRPr/>
            </a:pPr>
            <a:r>
              <a:rPr lang="en-US" sz="3500" dirty="0">
                <a:solidFill>
                  <a:srgbClr val="000000"/>
                </a:solidFill>
                <a:ea typeface="ヒラギノ角ゴ Pro W3" charset="0"/>
                <a:cs typeface="ヒラギノ角ゴ Pro W3" charset="0"/>
              </a:rPr>
              <a:t>Drug-specific effects include:</a:t>
            </a:r>
          </a:p>
          <a:p>
            <a:pPr lvl="1" fontAlgn="auto">
              <a:spcAft>
                <a:spcPts val="0"/>
              </a:spcAft>
              <a:buFont typeface="Arial"/>
              <a:buChar char="–"/>
              <a:tabLst>
                <a:tab pos="4116388" algn="l"/>
                <a:tab pos="4402138" algn="l"/>
              </a:tabLst>
              <a:defRPr/>
            </a:pPr>
            <a:r>
              <a:rPr lang="en-US" sz="2800" dirty="0">
                <a:solidFill>
                  <a:srgbClr val="000000"/>
                </a:solidFill>
                <a:ea typeface="ヒラギノ角ゴ Pro W3" charset="0"/>
              </a:rPr>
              <a:t>Nephrotoxicity: High Dose MTX. (HDMTX &gt; 1 g/m</a:t>
            </a:r>
            <a:r>
              <a:rPr lang="en-US" sz="2800" baseline="30000" dirty="0">
                <a:solidFill>
                  <a:srgbClr val="000000"/>
                </a:solidFill>
                <a:ea typeface="ヒラギノ角ゴ Pro W3" charset="0"/>
              </a:rPr>
              <a:t>2</a:t>
            </a:r>
            <a:r>
              <a:rPr lang="en-US" sz="2800" dirty="0">
                <a:solidFill>
                  <a:srgbClr val="000000"/>
                </a:solidFill>
                <a:ea typeface="ヒラギノ角ゴ Pro W3" charset="0"/>
              </a:rPr>
              <a:t>)</a:t>
            </a:r>
          </a:p>
          <a:p>
            <a:pPr lvl="1" fontAlgn="auto">
              <a:spcBef>
                <a:spcPct val="10000"/>
              </a:spcBef>
              <a:spcAft>
                <a:spcPts val="0"/>
              </a:spcAft>
              <a:buFont typeface="Arial"/>
              <a:buChar char="–"/>
              <a:tabLst>
                <a:tab pos="4116388" algn="l"/>
                <a:tab pos="4402138" algn="l"/>
              </a:tabLst>
              <a:defRPr/>
            </a:pPr>
            <a:r>
              <a:rPr lang="en-US" sz="2800" dirty="0">
                <a:solidFill>
                  <a:srgbClr val="000000"/>
                </a:solidFill>
                <a:ea typeface="ヒラギノ角ゴ Pro W3" charset="0"/>
              </a:rPr>
              <a:t>Radiation recall: Gemcitabine</a:t>
            </a:r>
          </a:p>
          <a:p>
            <a:pPr lvl="1" fontAlgn="auto">
              <a:spcAft>
                <a:spcPts val="0"/>
              </a:spcAft>
              <a:buFont typeface="Arial"/>
              <a:buChar char="–"/>
              <a:tabLst>
                <a:tab pos="4116388" algn="l"/>
                <a:tab pos="4402138" algn="l"/>
              </a:tabLst>
              <a:defRPr/>
            </a:pPr>
            <a:r>
              <a:rPr lang="en-US" sz="2800" dirty="0" err="1">
                <a:solidFill>
                  <a:srgbClr val="000000"/>
                </a:solidFill>
                <a:ea typeface="ヒラギノ角ゴ Pro W3" charset="0"/>
              </a:rPr>
              <a:t>Veno-occulsive</a:t>
            </a:r>
            <a:r>
              <a:rPr lang="en-US" sz="2800" dirty="0">
                <a:solidFill>
                  <a:srgbClr val="000000"/>
                </a:solidFill>
                <a:ea typeface="ヒラギノ角ゴ Pro W3" charset="0"/>
              </a:rPr>
              <a:t> disease/ Sinusoid Obstructive Syndrome: Thioguanine</a:t>
            </a:r>
          </a:p>
          <a:p>
            <a:pPr lvl="1" fontAlgn="auto">
              <a:spcAft>
                <a:spcPts val="0"/>
              </a:spcAft>
              <a:buFont typeface="Arial"/>
              <a:buChar char="–"/>
              <a:tabLst>
                <a:tab pos="4116388" algn="l"/>
                <a:tab pos="4402138" algn="l"/>
              </a:tabLst>
              <a:defRPr/>
            </a:pPr>
            <a:r>
              <a:rPr lang="en-US" sz="2800" dirty="0">
                <a:solidFill>
                  <a:srgbClr val="000000"/>
                </a:solidFill>
                <a:ea typeface="ヒラギノ角ゴ Pro W3" charset="0"/>
              </a:rPr>
              <a:t>Immunosuppression: </a:t>
            </a:r>
            <a:r>
              <a:rPr lang="en-US" sz="2800" dirty="0" err="1">
                <a:solidFill>
                  <a:srgbClr val="000000"/>
                </a:solidFill>
                <a:ea typeface="ヒラギノ角ゴ Pro W3" charset="0"/>
              </a:rPr>
              <a:t>Fludarabine</a:t>
            </a:r>
            <a:r>
              <a:rPr lang="en-US" sz="2800" dirty="0">
                <a:solidFill>
                  <a:srgbClr val="000000"/>
                </a:solidFill>
                <a:ea typeface="ヒラギノ角ゴ Pro W3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a typeface="ヒラギノ角ゴ Pro W3" charset="0"/>
              </a:rPr>
              <a:t>cladribine</a:t>
            </a:r>
            <a:endParaRPr lang="en-US" sz="2800" dirty="0">
              <a:solidFill>
                <a:srgbClr val="000000"/>
              </a:solidFill>
              <a:ea typeface="ヒラギノ角ゴ Pro W3" charset="0"/>
            </a:endParaRPr>
          </a:p>
          <a:p>
            <a:pPr lvl="1" fontAlgn="auto">
              <a:spcBef>
                <a:spcPct val="10000"/>
              </a:spcBef>
              <a:spcAft>
                <a:spcPts val="0"/>
              </a:spcAft>
              <a:buFont typeface="Arial"/>
              <a:buChar char="–"/>
              <a:tabLst>
                <a:tab pos="4116388" algn="l"/>
                <a:tab pos="4402138" algn="l"/>
              </a:tabLst>
              <a:defRPr/>
            </a:pPr>
            <a:r>
              <a:rPr lang="en-US" sz="2800" dirty="0">
                <a:solidFill>
                  <a:srgbClr val="000000"/>
                </a:solidFill>
                <a:ea typeface="ヒラギノ角ゴ Pro W3" charset="0"/>
              </a:rPr>
              <a:t>Flu-like symptoms: </a:t>
            </a:r>
            <a:r>
              <a:rPr lang="en-US" sz="2800" dirty="0" err="1">
                <a:solidFill>
                  <a:srgbClr val="000000"/>
                </a:solidFill>
                <a:ea typeface="ヒラギノ角ゴ Pro W3" charset="0"/>
              </a:rPr>
              <a:t>Cytarabine</a:t>
            </a:r>
            <a:r>
              <a:rPr lang="en-US" sz="2800" dirty="0">
                <a:solidFill>
                  <a:srgbClr val="000000"/>
                </a:solidFill>
                <a:ea typeface="ヒラギノ角ゴ Pro W3" charset="0"/>
              </a:rPr>
              <a:t>, gemcitabine</a:t>
            </a:r>
          </a:p>
          <a:p>
            <a:pPr lvl="1" fontAlgn="auto">
              <a:spcBef>
                <a:spcPct val="10000"/>
              </a:spcBef>
              <a:spcAft>
                <a:spcPts val="0"/>
              </a:spcAft>
              <a:buNone/>
              <a:tabLst>
                <a:tab pos="4116388" algn="l"/>
                <a:tab pos="4402138" algn="l"/>
              </a:tabLst>
              <a:defRPr/>
            </a:pPr>
            <a:endParaRPr lang="en-US" dirty="0">
              <a:solidFill>
                <a:srgbClr val="000000"/>
              </a:solidFill>
              <a:latin typeface="Times" charset="0"/>
              <a:ea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4307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>
            <a:extLst>
              <a:ext uri="{FF2B5EF4-FFF2-40B4-BE49-F238E27FC236}">
                <a16:creationId xmlns:a16="http://schemas.microsoft.com/office/drawing/2014/main" id="{493E2D5A-8760-4341-807E-895B87880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8624" y="102031"/>
            <a:ext cx="8229600" cy="563562"/>
          </a:xfrm>
        </p:spPr>
        <p:txBody>
          <a:bodyPr/>
          <a:lstStyle/>
          <a:p>
            <a:pPr eaLnBrk="1" hangingPunct="1"/>
            <a:r>
              <a:rPr lang="en-US" altLang="en-US" b="0" dirty="0">
                <a:latin typeface="+mn-lt"/>
                <a:ea typeface="ヒラギノ角ゴ Pro W3" panose="020B0300000000000000" pitchFamily="34" charset="-128"/>
              </a:rPr>
              <a:t>Antimetabolites: Toxicity</a:t>
            </a:r>
          </a:p>
        </p:txBody>
      </p:sp>
      <p:graphicFrame>
        <p:nvGraphicFramePr>
          <p:cNvPr id="478211" name="Group 3">
            <a:extLst>
              <a:ext uri="{FF2B5EF4-FFF2-40B4-BE49-F238E27FC236}">
                <a16:creationId xmlns:a16="http://schemas.microsoft.com/office/drawing/2014/main" id="{3B878F24-1F7D-9244-B7D0-F554C5AD09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78017"/>
              </p:ext>
            </p:extLst>
          </p:nvPr>
        </p:nvGraphicFramePr>
        <p:xfrm>
          <a:off x="1039678" y="665593"/>
          <a:ext cx="8763000" cy="5562600"/>
        </p:xfrm>
        <a:graphic>
          <a:graphicData uri="http://schemas.openxmlformats.org/drawingml/2006/table">
            <a:tbl>
              <a:tblPr/>
              <a:tblGrid>
                <a:gridCol w="2209800">
                  <a:extLst>
                    <a:ext uri="{9D8B030D-6E8A-4147-A177-3AD203B41FA5}">
                      <a16:colId xmlns:a16="http://schemas.microsoft.com/office/drawing/2014/main" val="237274079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588652425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1414072470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4249410423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1854457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826070736"/>
                    </a:ext>
                  </a:extLst>
                </a:gridCol>
                <a:gridCol w="698715">
                  <a:extLst>
                    <a:ext uri="{9D8B030D-6E8A-4147-A177-3AD203B41FA5}">
                      <a16:colId xmlns:a16="http://schemas.microsoft.com/office/drawing/2014/main" val="2590800998"/>
                    </a:ext>
                  </a:extLst>
                </a:gridCol>
                <a:gridCol w="418454">
                  <a:extLst>
                    <a:ext uri="{9D8B030D-6E8A-4147-A177-3AD203B41FA5}">
                      <a16:colId xmlns:a16="http://schemas.microsoft.com/office/drawing/2014/main" val="754143837"/>
                    </a:ext>
                  </a:extLst>
                </a:gridCol>
                <a:gridCol w="433953">
                  <a:extLst>
                    <a:ext uri="{9D8B030D-6E8A-4147-A177-3AD203B41FA5}">
                      <a16:colId xmlns:a16="http://schemas.microsoft.com/office/drawing/2014/main" val="2927456927"/>
                    </a:ext>
                  </a:extLst>
                </a:gridCol>
                <a:gridCol w="430078">
                  <a:extLst>
                    <a:ext uri="{9D8B030D-6E8A-4147-A177-3AD203B41FA5}">
                      <a16:colId xmlns:a16="http://schemas.microsoft.com/office/drawing/2014/main" val="26107894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786608554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695866610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3993006534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228303127"/>
                    </a:ext>
                  </a:extLst>
                </a:gridCol>
              </a:tblGrid>
              <a:tr h="1905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Myelosuppression</a:t>
                      </a:r>
                    </a:p>
                  </a:txBody>
                  <a:tcPr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Immunosuppr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.</a:t>
                      </a:r>
                    </a:p>
                  </a:txBody>
                  <a:tcPr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N&amp;V</a:t>
                      </a:r>
                    </a:p>
                  </a:txBody>
                  <a:tcPr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Alopecia</a:t>
                      </a:r>
                    </a:p>
                  </a:txBody>
                  <a:tcPr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Hypersensitivity</a:t>
                      </a:r>
                    </a:p>
                  </a:txBody>
                  <a:tcPr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GI/Mucositis</a:t>
                      </a:r>
                    </a:p>
                  </a:txBody>
                  <a:tcPr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Renal</a:t>
                      </a:r>
                    </a:p>
                  </a:txBody>
                  <a:tcPr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Hepatic</a:t>
                      </a:r>
                    </a:p>
                  </a:txBody>
                  <a:tcPr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Cardiac</a:t>
                      </a:r>
                    </a:p>
                  </a:txBody>
                  <a:tcPr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Pulmonary</a:t>
                      </a:r>
                    </a:p>
                  </a:txBody>
                  <a:tcPr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Neuropathy</a:t>
                      </a:r>
                    </a:p>
                  </a:txBody>
                  <a:tcPr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CNS </a:t>
                      </a:r>
                    </a:p>
                  </a:txBody>
                  <a:tcPr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Rash, Dermatitis</a:t>
                      </a:r>
                    </a:p>
                  </a:txBody>
                  <a:tcPr vert="eaVert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211106"/>
                  </a:ext>
                </a:extLst>
              </a:tr>
              <a:tr h="180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Methotrexate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8710772"/>
                  </a:ext>
                </a:extLst>
              </a:tr>
              <a:tr h="182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Mercaptopurine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6959969"/>
                  </a:ext>
                </a:extLst>
              </a:tr>
              <a:tr h="182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Thioguanine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SOS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9160421"/>
                  </a:ext>
                </a:extLst>
              </a:tr>
              <a:tr h="180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Fludarabine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HD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8780286"/>
                  </a:ext>
                </a:extLst>
              </a:tr>
              <a:tr h="182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Cladribine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197082"/>
                  </a:ext>
                </a:extLst>
              </a:tr>
              <a:tr h="182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Clofarabine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0309670"/>
                  </a:ext>
                </a:extLst>
              </a:tr>
              <a:tr h="180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Nelarabine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0248410"/>
                  </a:ext>
                </a:extLst>
              </a:tr>
              <a:tr h="182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Cytarabine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3053987"/>
                  </a:ext>
                </a:extLst>
              </a:tr>
              <a:tr h="182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Gemcitabine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DLT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9490048"/>
                  </a:ext>
                </a:extLst>
              </a:tr>
              <a:tr h="180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Fluorouracil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Bolus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CIVI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106308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AE0C7AC-81B2-CD4C-84B4-270CA8CC2EB3}"/>
              </a:ext>
            </a:extLst>
          </p:cNvPr>
          <p:cNvSpPr txBox="1"/>
          <p:nvPr/>
        </p:nvSpPr>
        <p:spPr>
          <a:xfrm>
            <a:off x="1592451" y="6228193"/>
            <a:ext cx="876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DLT=dose limiting toxicity;  HD= high dose;</a:t>
            </a:r>
          </a:p>
          <a:p>
            <a:pPr algn="ctr"/>
            <a:r>
              <a:rPr lang="en-US" dirty="0"/>
              <a:t> SOS= Sinusoidal Obstructive Syndrome; CIVI= continuous IV infusion</a:t>
            </a:r>
          </a:p>
        </p:txBody>
      </p:sp>
    </p:spTree>
    <p:extLst>
      <p:ext uri="{BB962C8B-B14F-4D97-AF65-F5344CB8AC3E}">
        <p14:creationId xmlns:p14="http://schemas.microsoft.com/office/powerpoint/2010/main" val="17149356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le 1">
            <a:extLst>
              <a:ext uri="{FF2B5EF4-FFF2-40B4-BE49-F238E27FC236}">
                <a16:creationId xmlns:a16="http://schemas.microsoft.com/office/drawing/2014/main" id="{CAB7703F-5CB0-304D-B556-396993FE7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52400"/>
            <a:ext cx="9144000" cy="762000"/>
          </a:xfrm>
        </p:spPr>
        <p:txBody>
          <a:bodyPr/>
          <a:lstStyle/>
          <a:p>
            <a:pPr algn="ctr" eaLnBrk="1" hangingPunct="1"/>
            <a:r>
              <a:rPr lang="en-US" altLang="en-US" b="0" dirty="0">
                <a:latin typeface="+mn-lt"/>
                <a:ea typeface="ヒラギノ角ゴ Pro W3" panose="020B0300000000000000" pitchFamily="34" charset="-128"/>
              </a:rPr>
              <a:t>Antimetabolite Related Neurotoxicity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54AFDCB-0234-3043-8F47-DF9B37D749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3324700"/>
              </p:ext>
            </p:extLst>
          </p:nvPr>
        </p:nvGraphicFramePr>
        <p:xfrm>
          <a:off x="309966" y="914400"/>
          <a:ext cx="11561735" cy="5126333"/>
        </p:xfrm>
        <a:graphic>
          <a:graphicData uri="http://schemas.openxmlformats.org/drawingml/2006/table">
            <a:tbl>
              <a:tblPr/>
              <a:tblGrid>
                <a:gridCol w="2148641">
                  <a:extLst>
                    <a:ext uri="{9D8B030D-6E8A-4147-A177-3AD203B41FA5}">
                      <a16:colId xmlns:a16="http://schemas.microsoft.com/office/drawing/2014/main" val="1299818020"/>
                    </a:ext>
                  </a:extLst>
                </a:gridCol>
                <a:gridCol w="1330111">
                  <a:extLst>
                    <a:ext uri="{9D8B030D-6E8A-4147-A177-3AD203B41FA5}">
                      <a16:colId xmlns:a16="http://schemas.microsoft.com/office/drawing/2014/main" val="3382353566"/>
                    </a:ext>
                  </a:extLst>
                </a:gridCol>
                <a:gridCol w="5218128">
                  <a:extLst>
                    <a:ext uri="{9D8B030D-6E8A-4147-A177-3AD203B41FA5}">
                      <a16:colId xmlns:a16="http://schemas.microsoft.com/office/drawing/2014/main" val="1180504440"/>
                    </a:ext>
                  </a:extLst>
                </a:gridCol>
                <a:gridCol w="2864855">
                  <a:extLst>
                    <a:ext uri="{9D8B030D-6E8A-4147-A177-3AD203B41FA5}">
                      <a16:colId xmlns:a16="http://schemas.microsoft.com/office/drawing/2014/main" val="960994846"/>
                    </a:ext>
                  </a:extLst>
                </a:gridCol>
              </a:tblGrid>
              <a:tr h="371453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Drug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Route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Toxicity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Resolution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145158"/>
                  </a:ext>
                </a:extLst>
              </a:tr>
              <a:tr h="1720818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Methotrexate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Intra-venous (high dose)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Intrathecal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19063" indent="-119063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287338" indent="-117475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119063" marR="0" lvl="0" indent="-1190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Acute </a:t>
                      </a: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encephaolpathy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: Headache, Nausea/Vomiting, altered Mental Status, hemiparesis, aphasia, seizure</a:t>
                      </a:r>
                    </a:p>
                    <a:p>
                      <a:pPr marL="287338" marR="0" lvl="1" indent="-117475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Onset 5-14 days </a:t>
                      </a:r>
                    </a:p>
                    <a:p>
                      <a:pPr marL="287338" marR="0" lvl="1" indent="-117475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IV HDMTX (Osteosarcoma), 5%</a:t>
                      </a:r>
                    </a:p>
                    <a:p>
                      <a:pPr marL="287338" marR="0" lvl="1" indent="-117475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leukemia/lymphoma (0.8%)</a:t>
                      </a:r>
                    </a:p>
                    <a:p>
                      <a:pPr marL="119063" marR="0" lvl="0" indent="-1190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Chronic encephalopathy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Acute: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1-7 days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10-50% Recur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Chronic: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Permanent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6788088"/>
                  </a:ext>
                </a:extLst>
              </a:tr>
              <a:tr h="916963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Cytarabine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Intra-venous (high dose)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71450" indent="-1714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Acute Cerebellar Syndrome: nystagmus, ataxia, dysmetria, dysarthria</a:t>
                      </a: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onset day 3-8</a:t>
                      </a:r>
                    </a:p>
                    <a:p>
                      <a:pPr marL="171450" marR="0" lvl="0" indent="-1714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19063" indent="-119063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119063" marR="0" lvl="0" indent="-1190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Typically ≈ 1 wk</a:t>
                      </a:r>
                    </a:p>
                    <a:p>
                      <a:pPr marL="119063" marR="0" lvl="0" indent="-1190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30% patients have residual cerebellar deficit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5795955"/>
                  </a:ext>
                </a:extLst>
              </a:tr>
              <a:tr h="914352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Nelarabine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Intrvenous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19063" indent="-119063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119063" marR="0" lvl="0" indent="-1190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CNS: somnolence, seizures</a:t>
                      </a:r>
                    </a:p>
                    <a:p>
                      <a:pPr marL="119063" marR="0" lvl="0" indent="-119063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Peripheral: </a:t>
                      </a:r>
                      <a:r>
                        <a:rPr kumimoji="0" lang="ja-JP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“</a:t>
                      </a:r>
                      <a:r>
                        <a:rPr kumimoji="0" lang="en-US" altLang="ja-JP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Guillan-Barre Like</a:t>
                      </a:r>
                      <a:r>
                        <a:rPr kumimoji="0" lang="ja-JP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”</a:t>
                      </a:r>
                      <a:r>
                        <a:rPr kumimoji="0" lang="en-US" altLang="ja-JP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 weakness, parasthesia LE&gt;UE</a:t>
                      </a: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Gradually reversible (not transient)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202378"/>
                  </a:ext>
                </a:extLst>
              </a:tr>
              <a:tr h="914352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Fludarabine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Intra-venous (high dose)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8738" indent="-58738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287338" indent="-117475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58738" marR="0" lvl="0" indent="-58738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Progressive Leukoencephalopathy</a:t>
                      </a:r>
                    </a:p>
                    <a:p>
                      <a:pPr marL="287338" marR="0" lvl="1" indent="-117475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Dose ≥ 100 mg/m</a:t>
                      </a:r>
                      <a:r>
                        <a:rPr kumimoji="0" lang="en-US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2 </a:t>
                      </a: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daily</a:t>
                      </a:r>
                    </a:p>
                    <a:p>
                      <a:pPr marL="287338" marR="0" lvl="1" indent="-117475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Delayed onset demyelination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Can be fatal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29492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51402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Leucovorin</a:t>
            </a:r>
            <a:r>
              <a:rPr lang="en-US" dirty="0"/>
              <a:t> Administration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8800" y="1600201"/>
            <a:ext cx="8610600" cy="4525963"/>
          </a:xfrm>
        </p:spPr>
        <p:txBody>
          <a:bodyPr vert="horz">
            <a:normAutofit/>
          </a:bodyPr>
          <a:lstStyle/>
          <a:p>
            <a:pPr marL="285750" indent="-285750">
              <a:spcBef>
                <a:spcPts val="1272"/>
              </a:spcBef>
            </a:pPr>
            <a:r>
              <a:rPr lang="en-US" dirty="0"/>
              <a:t>Maximum infusion/exposure duration for MTX is 42 </a:t>
            </a:r>
            <a:r>
              <a:rPr lang="en-US" dirty="0" err="1"/>
              <a:t>hrs</a:t>
            </a:r>
            <a:r>
              <a:rPr lang="en-US" dirty="0"/>
              <a:t> </a:t>
            </a:r>
          </a:p>
          <a:p>
            <a:pPr lvl="1">
              <a:spcBef>
                <a:spcPts val="1272"/>
              </a:spcBef>
            </a:pPr>
            <a:r>
              <a:rPr lang="en-US" dirty="0" err="1"/>
              <a:t>Leucovorin</a:t>
            </a:r>
            <a:r>
              <a:rPr lang="en-US" dirty="0"/>
              <a:t> rescue should start no later than 42 hour from the </a:t>
            </a:r>
            <a:r>
              <a:rPr lang="en-US" b="1" dirty="0"/>
              <a:t>start </a:t>
            </a:r>
            <a:r>
              <a:rPr lang="en-US" dirty="0"/>
              <a:t>of the MTX infusion</a:t>
            </a:r>
          </a:p>
          <a:p>
            <a:pPr marL="285750" indent="-285750">
              <a:spcBef>
                <a:spcPts val="1272"/>
              </a:spcBef>
            </a:pPr>
            <a:r>
              <a:rPr lang="en-US" dirty="0" err="1"/>
              <a:t>Leucovorin</a:t>
            </a:r>
            <a:r>
              <a:rPr lang="en-US" dirty="0"/>
              <a:t> rescue should </a:t>
            </a:r>
            <a:r>
              <a:rPr lang="en-US" b="1" dirty="0"/>
              <a:t>NOT </a:t>
            </a:r>
            <a:r>
              <a:rPr lang="en-US" dirty="0"/>
              <a:t>be delayed if the MTX is not completed within the planned duration</a:t>
            </a:r>
          </a:p>
          <a:p>
            <a:pPr marL="285750" indent="-285750">
              <a:spcBef>
                <a:spcPts val="1272"/>
              </a:spcBef>
            </a:pPr>
            <a:r>
              <a:rPr lang="en-US" dirty="0"/>
              <a:t>Adjust the </a:t>
            </a:r>
            <a:r>
              <a:rPr lang="en-US" dirty="0" err="1"/>
              <a:t>leucovorin</a:t>
            </a:r>
            <a:r>
              <a:rPr lang="en-US" dirty="0"/>
              <a:t> dose for elevated plasma MTX concentration</a:t>
            </a:r>
          </a:p>
          <a:p>
            <a:pPr marL="285750" indent="-285750">
              <a:spcBef>
                <a:spcPts val="1272"/>
              </a:spcBef>
            </a:pPr>
            <a:r>
              <a:rPr lang="en-US" dirty="0" err="1"/>
              <a:t>Leucovorin</a:t>
            </a:r>
            <a:r>
              <a:rPr lang="en-US" dirty="0"/>
              <a:t> doses greater than </a:t>
            </a:r>
            <a:r>
              <a:rPr lang="en-US" dirty="0" err="1"/>
              <a:t>approx</a:t>
            </a:r>
            <a:r>
              <a:rPr lang="en-US" dirty="0"/>
              <a:t> 25 mg/m</a:t>
            </a:r>
            <a:r>
              <a:rPr lang="en-US" baseline="30000" dirty="0"/>
              <a:t>2</a:t>
            </a:r>
            <a:r>
              <a:rPr lang="en-US" dirty="0"/>
              <a:t>  should be administered IV </a:t>
            </a:r>
          </a:p>
        </p:txBody>
      </p:sp>
    </p:spTree>
    <p:extLst>
      <p:ext uri="{BB962C8B-B14F-4D97-AF65-F5344CB8AC3E}">
        <p14:creationId xmlns:p14="http://schemas.microsoft.com/office/powerpoint/2010/main" val="15243574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091" y="18255"/>
            <a:ext cx="11610109" cy="1325563"/>
          </a:xfrm>
        </p:spPr>
        <p:txBody>
          <a:bodyPr/>
          <a:lstStyle/>
          <a:p>
            <a:r>
              <a:rPr lang="en-US" dirty="0"/>
              <a:t>High Dose Methotrexate (HDMTX) Nephrotoxicity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40862"/>
            <a:ext cx="11610109" cy="4351338"/>
          </a:xfrm>
        </p:spPr>
        <p:txBody>
          <a:bodyPr>
            <a:noAutofit/>
          </a:bodyPr>
          <a:lstStyle/>
          <a:p>
            <a:r>
              <a:rPr lang="en-US" dirty="0"/>
              <a:t>HDMTX-induced </a:t>
            </a:r>
            <a:r>
              <a:rPr lang="en-US" dirty="0" err="1"/>
              <a:t>nephrotoxicity</a:t>
            </a:r>
            <a:r>
              <a:rPr lang="en-US" dirty="0"/>
              <a:t> is a medical emergency</a:t>
            </a:r>
          </a:p>
          <a:p>
            <a:pPr lvl="1">
              <a:spcBef>
                <a:spcPts val="0"/>
              </a:spcBef>
            </a:pPr>
            <a:r>
              <a:rPr lang="en-US" altLang="en-US" sz="2800" dirty="0">
                <a:solidFill>
                  <a:srgbClr val="000000"/>
                </a:solidFill>
                <a:ea typeface="ヒラギノ角ゴ Pro W3" panose="020B0300000000000000" pitchFamily="34" charset="-128"/>
              </a:rPr>
              <a:t>Development is unpredictable (prior cisplatin, inadequate </a:t>
            </a:r>
            <a:r>
              <a:rPr lang="en-US" altLang="en-US" sz="2800" dirty="0" err="1">
                <a:solidFill>
                  <a:srgbClr val="000000"/>
                </a:solidFill>
                <a:ea typeface="ヒラギノ角ゴ Pro W3" panose="020B0300000000000000" pitchFamily="34" charset="-128"/>
              </a:rPr>
              <a:t>alkalinizaton</a:t>
            </a:r>
            <a:r>
              <a:rPr lang="en-US" altLang="en-US" sz="2800" dirty="0">
                <a:solidFill>
                  <a:srgbClr val="000000"/>
                </a:solidFill>
                <a:ea typeface="ヒラギノ角ゴ Pro W3" panose="020B0300000000000000" pitchFamily="34" charset="-128"/>
              </a:rPr>
              <a:t>,  other renal insults </a:t>
            </a:r>
            <a:r>
              <a:rPr lang="en-US" altLang="en-US" sz="2800" dirty="0" err="1">
                <a:solidFill>
                  <a:srgbClr val="000000"/>
                </a:solidFill>
                <a:ea typeface="ヒラギノ角ゴ Pro W3" panose="020B0300000000000000" pitchFamily="34" charset="-128"/>
              </a:rPr>
              <a:t>ie</a:t>
            </a:r>
            <a:r>
              <a:rPr lang="en-US" altLang="en-US" sz="2800" dirty="0">
                <a:solidFill>
                  <a:srgbClr val="000000"/>
                </a:solidFill>
                <a:ea typeface="ヒラギノ角ゴ Pro W3" panose="020B0300000000000000" pitchFamily="34" charset="-128"/>
              </a:rPr>
              <a:t> drop BP, meds)</a:t>
            </a:r>
            <a:endParaRPr lang="en-US" sz="2800" dirty="0"/>
          </a:p>
          <a:p>
            <a:pPr lvl="1">
              <a:spcBef>
                <a:spcPts val="0"/>
              </a:spcBef>
            </a:pPr>
            <a:r>
              <a:rPr lang="en-US" sz="2800" dirty="0"/>
              <a:t>Decreased MTX excretion results in prolonged exposure to high concentrations of MTX</a:t>
            </a:r>
          </a:p>
          <a:p>
            <a:pPr lvl="1">
              <a:spcBef>
                <a:spcPts val="0"/>
              </a:spcBef>
            </a:pPr>
            <a:r>
              <a:rPr lang="en-US" sz="2800" dirty="0"/>
              <a:t>Enhanced MTX toxicity (</a:t>
            </a:r>
            <a:r>
              <a:rPr lang="en-US" sz="2800" dirty="0" err="1"/>
              <a:t>myelosuppression</a:t>
            </a:r>
            <a:r>
              <a:rPr lang="en-US" sz="2800" dirty="0"/>
              <a:t>, </a:t>
            </a:r>
            <a:r>
              <a:rPr lang="en-US" sz="2800" dirty="0" err="1"/>
              <a:t>mucositis</a:t>
            </a:r>
            <a:r>
              <a:rPr lang="en-US" sz="2800" dirty="0"/>
              <a:t>, dermal, hepatic)</a:t>
            </a:r>
          </a:p>
          <a:p>
            <a:pPr>
              <a:spcBef>
                <a:spcPts val="800"/>
              </a:spcBef>
            </a:pPr>
            <a:r>
              <a:rPr lang="en-US" dirty="0"/>
              <a:t>Incidence of nephrotoxicity (Grade2+) with osteosarcoma regimen is 1.5%, can be fatal </a:t>
            </a:r>
          </a:p>
          <a:p>
            <a:pPr>
              <a:spcBef>
                <a:spcPts val="800"/>
              </a:spcBef>
            </a:pPr>
            <a:r>
              <a:rPr lang="en-US" b="1" dirty="0"/>
              <a:t>High output Acute Renal Failure </a:t>
            </a:r>
            <a:r>
              <a:rPr lang="en-US" dirty="0"/>
              <a:t>(monitor creatinine daily)</a:t>
            </a:r>
          </a:p>
          <a:p>
            <a:pPr>
              <a:spcBef>
                <a:spcPts val="800"/>
              </a:spcBef>
            </a:pPr>
            <a:r>
              <a:rPr lang="en-US" dirty="0"/>
              <a:t>Emergency measures</a:t>
            </a:r>
          </a:p>
          <a:p>
            <a:pPr marL="1270000" lvl="1" indent="-233363">
              <a:spcBef>
                <a:spcPts val="0"/>
              </a:spcBef>
            </a:pPr>
            <a:r>
              <a:rPr lang="en-US" sz="2800" dirty="0"/>
              <a:t>Hydration and </a:t>
            </a:r>
            <a:r>
              <a:rPr lang="en-US" sz="2800" dirty="0" err="1"/>
              <a:t>alkalinization</a:t>
            </a:r>
            <a:r>
              <a:rPr lang="en-US" sz="2800" dirty="0"/>
              <a:t> (Improve solubility of MTX)</a:t>
            </a:r>
          </a:p>
          <a:p>
            <a:pPr marL="1270000" lvl="1" indent="-233363">
              <a:spcBef>
                <a:spcPts val="0"/>
              </a:spcBef>
            </a:pPr>
            <a:r>
              <a:rPr lang="en-US" sz="2800" dirty="0"/>
              <a:t>Adjust (increase) leucovorin dose and administer on more frequently</a:t>
            </a:r>
          </a:p>
          <a:p>
            <a:pPr marL="1270000" lvl="1" indent="-233363">
              <a:spcBef>
                <a:spcPts val="0"/>
              </a:spcBef>
            </a:pPr>
            <a:r>
              <a:rPr lang="en-US" sz="2800" dirty="0"/>
              <a:t>Dialysis (slow and inefficient)  </a:t>
            </a:r>
          </a:p>
          <a:p>
            <a:pPr marL="1270000" lvl="1" indent="-233363">
              <a:spcBef>
                <a:spcPts val="0"/>
              </a:spcBef>
            </a:pPr>
            <a:r>
              <a:rPr lang="en-US" sz="2800" dirty="0" err="1"/>
              <a:t>Glucarpidase</a:t>
            </a:r>
            <a:r>
              <a:rPr lang="en-US" sz="2800" dirty="0"/>
              <a:t> (fast and effective)</a:t>
            </a:r>
          </a:p>
        </p:txBody>
      </p:sp>
    </p:spTree>
    <p:extLst>
      <p:ext uri="{BB962C8B-B14F-4D97-AF65-F5344CB8AC3E}">
        <p14:creationId xmlns:p14="http://schemas.microsoft.com/office/powerpoint/2010/main" val="35813703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>
            <a:extLst>
              <a:ext uri="{FF2B5EF4-FFF2-40B4-BE49-F238E27FC236}">
                <a16:creationId xmlns:a16="http://schemas.microsoft.com/office/drawing/2014/main" id="{84998595-8947-8F45-B924-978A32D62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42" y="228601"/>
            <a:ext cx="10528515" cy="762000"/>
          </a:xfrm>
        </p:spPr>
        <p:txBody>
          <a:bodyPr/>
          <a:lstStyle/>
          <a:p>
            <a:pPr eaLnBrk="1" hangingPunct="1"/>
            <a:r>
              <a:rPr lang="en-US" altLang="en-US" b="0" dirty="0" err="1">
                <a:solidFill>
                  <a:srgbClr val="000000"/>
                </a:solidFill>
                <a:latin typeface="+mn-lt"/>
                <a:ea typeface="ヒラギノ角ゴ Pro W3" panose="020B0300000000000000" pitchFamily="34" charset="-128"/>
              </a:rPr>
              <a:t>Glucarpidase</a:t>
            </a:r>
            <a:r>
              <a:rPr lang="en-US" altLang="en-US" b="0" dirty="0">
                <a:solidFill>
                  <a:srgbClr val="000000"/>
                </a:solidFill>
                <a:latin typeface="+mn-lt"/>
                <a:ea typeface="ヒラギノ角ゴ Pro W3" panose="020B0300000000000000" pitchFamily="34" charset="-128"/>
              </a:rPr>
              <a:t> (CPDG</a:t>
            </a:r>
            <a:r>
              <a:rPr lang="en-US" altLang="en-US" b="0" baseline="-25000" dirty="0">
                <a:solidFill>
                  <a:srgbClr val="000000"/>
                </a:solidFill>
                <a:latin typeface="+mn-lt"/>
                <a:ea typeface="ヒラギノ角ゴ Pro W3" panose="020B0300000000000000" pitchFamily="34" charset="-128"/>
              </a:rPr>
              <a:t>2</a:t>
            </a:r>
            <a:r>
              <a:rPr lang="en-US" altLang="en-US" b="0" dirty="0">
                <a:solidFill>
                  <a:srgbClr val="000000"/>
                </a:solidFill>
                <a:latin typeface="+mn-lt"/>
                <a:ea typeface="ヒラギノ角ゴ Pro W3" panose="020B0300000000000000" pitchFamily="34" charset="-128"/>
              </a:rPr>
              <a:t>): Mechanism of Action</a:t>
            </a:r>
          </a:p>
        </p:txBody>
      </p:sp>
      <p:sp>
        <p:nvSpPr>
          <p:cNvPr id="71683" name="TextBox 5">
            <a:extLst>
              <a:ext uri="{FF2B5EF4-FFF2-40B4-BE49-F238E27FC236}">
                <a16:creationId xmlns:a16="http://schemas.microsoft.com/office/drawing/2014/main" id="{E6972614-85FC-1842-B368-82624DF309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500" y="1254072"/>
            <a:ext cx="11532999" cy="4565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14300" indent="31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indent="-3397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  <a:latin typeface="+mn-lt"/>
              </a:rPr>
              <a:t>Enzyme that rapidly cleaves circulating methotrexate into  less active metabolite (DAMPA) and Glutamic Acid</a:t>
            </a:r>
          </a:p>
          <a:p>
            <a:pPr marL="928688" lvl="1" indent="-231775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  <a:latin typeface="+mn-lt"/>
              </a:rPr>
              <a:t>DAMPA cross reacts with standard MTX assays</a:t>
            </a:r>
          </a:p>
          <a:p>
            <a:pPr lvl="1">
              <a:lnSpc>
                <a:spcPct val="90000"/>
              </a:lnSpc>
              <a:spcBef>
                <a:spcPts val="800"/>
              </a:spcBef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  <a:latin typeface="+mn-lt"/>
              </a:rPr>
              <a:t>Consider Using if:</a:t>
            </a:r>
          </a:p>
          <a:p>
            <a:pPr marL="974725" lvl="1" indent="-231775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  <a:latin typeface="+mn-lt"/>
              </a:rPr>
              <a:t>Plasma MTX ≥10 µM 42 h or more after the start of MTX </a:t>
            </a:r>
            <a:r>
              <a:rPr lang="en-US" altLang="en-US" u="sng" dirty="0">
                <a:solidFill>
                  <a:srgbClr val="000000"/>
                </a:solidFill>
                <a:latin typeface="+mn-lt"/>
              </a:rPr>
              <a:t>or</a:t>
            </a:r>
            <a:endParaRPr lang="en-US" altLang="en-US" dirty="0">
              <a:solidFill>
                <a:srgbClr val="000000"/>
              </a:solidFill>
              <a:latin typeface="+mn-lt"/>
            </a:endParaRPr>
          </a:p>
          <a:p>
            <a:pPr marL="974725" lvl="1" indent="-231775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  <a:latin typeface="+mn-lt"/>
              </a:rPr>
              <a:t>Serum creatinine ≥ 1.5 x ULN and plasma MTX ≥ 2 SD above the mean</a:t>
            </a:r>
          </a:p>
          <a:p>
            <a:pPr lvl="1">
              <a:lnSpc>
                <a:spcPct val="90000"/>
              </a:lnSpc>
              <a:spcBef>
                <a:spcPts val="800"/>
              </a:spcBef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  <a:latin typeface="+mn-lt"/>
              </a:rPr>
              <a:t>Treatment Regimen:</a:t>
            </a:r>
          </a:p>
          <a:p>
            <a:pPr marL="1036638" lvl="1" indent="-293688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  <a:latin typeface="+mn-lt"/>
              </a:rPr>
              <a:t>High-dose LV per institutional guidelines </a:t>
            </a:r>
          </a:p>
          <a:p>
            <a:pPr marL="1036638" lvl="1" indent="-293688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dirty="0" err="1">
                <a:solidFill>
                  <a:srgbClr val="000000"/>
                </a:solidFill>
                <a:latin typeface="+mn-lt"/>
              </a:rPr>
              <a:t>Glucarpidase</a:t>
            </a:r>
            <a:r>
              <a:rPr lang="en-US" altLang="en-US" dirty="0">
                <a:solidFill>
                  <a:srgbClr val="000000"/>
                </a:solidFill>
                <a:latin typeface="+mn-lt"/>
              </a:rPr>
              <a:t> (CPDG</a:t>
            </a:r>
            <a:r>
              <a:rPr lang="en-US" altLang="en-US" baseline="-25000" dirty="0">
                <a:solidFill>
                  <a:srgbClr val="000000"/>
                </a:solidFill>
                <a:latin typeface="+mn-lt"/>
              </a:rPr>
              <a:t>2</a:t>
            </a:r>
            <a:r>
              <a:rPr lang="en-US" altLang="en-US" dirty="0">
                <a:solidFill>
                  <a:srgbClr val="000000"/>
                </a:solidFill>
                <a:latin typeface="+mn-lt"/>
              </a:rPr>
              <a:t>) 50 units/kg IV x 1-3 doses</a:t>
            </a:r>
          </a:p>
          <a:p>
            <a:pPr>
              <a:spcBef>
                <a:spcPts val="800"/>
              </a:spcBef>
              <a:buFontTx/>
              <a:buNone/>
            </a:pPr>
            <a:r>
              <a:rPr lang="en-US" altLang="en-US" dirty="0">
                <a:solidFill>
                  <a:srgbClr val="000000"/>
                </a:solidFill>
                <a:latin typeface="+mn-lt"/>
              </a:rPr>
              <a:t>FDA Approval : Jan 17, 2012 </a:t>
            </a:r>
          </a:p>
        </p:txBody>
      </p:sp>
    </p:spTree>
    <p:extLst>
      <p:ext uri="{BB962C8B-B14F-4D97-AF65-F5344CB8AC3E}">
        <p14:creationId xmlns:p14="http://schemas.microsoft.com/office/powerpoint/2010/main" val="34736803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>
            <a:extLst>
              <a:ext uri="{FF2B5EF4-FFF2-40B4-BE49-F238E27FC236}">
                <a16:creationId xmlns:a16="http://schemas.microsoft.com/office/drawing/2014/main" id="{2D38885C-DF1F-4C45-B8E2-0C1B1E246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14300"/>
            <a:ext cx="11287932" cy="1143000"/>
          </a:xfrm>
        </p:spPr>
        <p:txBody>
          <a:bodyPr/>
          <a:lstStyle/>
          <a:p>
            <a:pPr algn="ctr" eaLnBrk="1" hangingPunct="1"/>
            <a:r>
              <a:rPr lang="en-US" altLang="en-US" b="0" dirty="0">
                <a:latin typeface="+mn-lt"/>
                <a:ea typeface="ヒラギノ角ゴ Pro W3" panose="020B0300000000000000" pitchFamily="34" charset="-128"/>
              </a:rPr>
              <a:t>Antimetabolites: Drug Interactions</a:t>
            </a:r>
          </a:p>
        </p:txBody>
      </p:sp>
      <p:sp>
        <p:nvSpPr>
          <p:cNvPr id="101378" name="Rectangle 4">
            <a:extLst>
              <a:ext uri="{FF2B5EF4-FFF2-40B4-BE49-F238E27FC236}">
                <a16:creationId xmlns:a16="http://schemas.microsoft.com/office/drawing/2014/main" id="{7972771D-63CF-2D46-B1EA-33CD31E48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455" y="990600"/>
            <a:ext cx="11468746" cy="24384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000000"/>
                </a:solidFill>
                <a:ea typeface="ヒラギノ角ゴ Pro W3" panose="020B0300000000000000" pitchFamily="34" charset="-128"/>
              </a:rPr>
              <a:t>Mercaptopurine: </a:t>
            </a:r>
            <a:r>
              <a:rPr lang="en-US" altLang="en-US" sz="2400" dirty="0">
                <a:ea typeface="ヒラギノ角ゴ Pro W3" panose="020B0300000000000000" pitchFamily="34" charset="-128"/>
              </a:rPr>
              <a:t>The bioavailability of mercaptopurine is limited by the extensive first-pass metabolism of the drug by xanthine oxidase in the liver and intestinal mucosa.</a:t>
            </a:r>
            <a:r>
              <a:rPr lang="en-US" altLang="en-US" sz="2400" dirty="0">
                <a:solidFill>
                  <a:srgbClr val="FFFF14"/>
                </a:solidFill>
                <a:ea typeface="ヒラギノ角ゴ Pro W3" panose="020B0300000000000000" pitchFamily="34" charset="-128"/>
              </a:rPr>
              <a:t> 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b="1" dirty="0">
                <a:solidFill>
                  <a:srgbClr val="000000"/>
                </a:solidFill>
                <a:ea typeface="ヒラギノ角ゴ Pro W3" panose="020B0300000000000000" pitchFamily="34" charset="-128"/>
              </a:rPr>
              <a:t>Allopurinol</a:t>
            </a:r>
          </a:p>
          <a:p>
            <a:pPr lvl="2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altLang="en-US" sz="2400" dirty="0">
                <a:ea typeface="ＭＳ Ｐゴシック" panose="020B0600070205080204" pitchFamily="34" charset="-128"/>
              </a:rPr>
              <a:t>Inhibitor of xanthine oxidase, an enzyme responsible for catabolism of MP</a:t>
            </a:r>
          </a:p>
          <a:p>
            <a:pPr lvl="2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altLang="en-US" sz="2400" dirty="0">
                <a:ea typeface="ＭＳ Ｐゴシック" panose="020B0600070205080204" pitchFamily="34" charset="-128"/>
              </a:rPr>
              <a:t>Five-fold </a:t>
            </a:r>
            <a:r>
              <a:rPr lang="en-US" altLang="en-US" sz="2400" dirty="0">
                <a:ea typeface="ＭＳ Ｐゴシック" panose="020B0600070205080204" pitchFamily="34" charset="-128"/>
                <a:sym typeface="Symbol" pitchFamily="2" charset="2"/>
              </a:rPr>
              <a:t> in bioavailability of oral MP (NOT IV) </a:t>
            </a:r>
          </a:p>
          <a:p>
            <a:pPr lvl="2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altLang="en-US" sz="2400" dirty="0">
                <a:ea typeface="ＭＳ Ｐゴシック" panose="020B0600070205080204" pitchFamily="34" charset="-128"/>
                <a:sym typeface="Symbol" pitchFamily="2" charset="2"/>
              </a:rPr>
              <a:t>Inhibition of first-pass metabolism of oral MP </a:t>
            </a:r>
          </a:p>
          <a:p>
            <a:pPr lvl="2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altLang="en-US" sz="2400" b="1" dirty="0">
                <a:ea typeface="ＭＳ Ｐゴシック" panose="020B0600070205080204" pitchFamily="34" charset="-128"/>
              </a:rPr>
              <a:t>Management: Reduction of oral MP dose by 75%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endParaRPr lang="en-US" altLang="en-US" sz="2000" dirty="0">
              <a:latin typeface="Times" pitchFamily="2" charset="0"/>
              <a:ea typeface="ヒラギノ角ゴ Pro W3" panose="020B0300000000000000" pitchFamily="34" charset="-128"/>
            </a:endParaRP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402676D3-D557-7843-998A-EFCD2F1C9937}"/>
              </a:ext>
            </a:extLst>
          </p:cNvPr>
          <p:cNvSpPr txBox="1">
            <a:spLocks/>
          </p:cNvSpPr>
          <p:nvPr/>
        </p:nvSpPr>
        <p:spPr bwMode="auto">
          <a:xfrm>
            <a:off x="418455" y="3619500"/>
            <a:ext cx="11468746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000000"/>
                </a:solidFill>
                <a:ea typeface="ヒラギノ角ゴ Pro W3" panose="020B0300000000000000" pitchFamily="34" charset="-128"/>
              </a:rPr>
              <a:t>Methotrexate </a:t>
            </a:r>
          </a:p>
          <a:p>
            <a:pPr lvl="1">
              <a:spcBef>
                <a:spcPts val="0"/>
              </a:spcBef>
            </a:pPr>
            <a:r>
              <a:rPr lang="en-US" altLang="en-US" sz="2000" dirty="0">
                <a:ea typeface="ヒラギノ角ゴ Pro W3" panose="020B0300000000000000" pitchFamily="34" charset="-128"/>
              </a:rPr>
              <a:t>Competitors for renal tubular secretion:  Salicylates, penicillin, NSAID, ciprofloxacin (decreased MTX excretion) </a:t>
            </a:r>
          </a:p>
          <a:p>
            <a:pPr lvl="1">
              <a:spcBef>
                <a:spcPts val="0"/>
              </a:spcBef>
            </a:pPr>
            <a:r>
              <a:rPr lang="en-US" altLang="en-US" sz="2000" dirty="0">
                <a:ea typeface="ヒラギノ角ゴ Pro W3" panose="020B0300000000000000" pitchFamily="34" charset="-128"/>
              </a:rPr>
              <a:t>Pharmacodynamic Interaction with sulfa drugs (</a:t>
            </a:r>
            <a:r>
              <a:rPr lang="en-US" altLang="en-US" sz="2000" dirty="0" err="1">
                <a:ea typeface="ヒラギノ角ゴ Pro W3" panose="020B0300000000000000" pitchFamily="34" charset="-128"/>
              </a:rPr>
              <a:t>bactrim</a:t>
            </a:r>
            <a:r>
              <a:rPr lang="en-US" altLang="en-US" sz="2000" dirty="0">
                <a:ea typeface="ヒラギノ角ゴ Pro W3" panose="020B0300000000000000" pitchFamily="34" charset="-128"/>
              </a:rPr>
              <a:t>)</a:t>
            </a:r>
          </a:p>
          <a:p>
            <a:pPr lvl="1">
              <a:spcBef>
                <a:spcPts val="0"/>
              </a:spcBef>
            </a:pPr>
            <a:r>
              <a:rPr lang="en-US" altLang="en-US" sz="2000" dirty="0">
                <a:ea typeface="ヒラギノ角ゴ Pro W3" panose="020B0300000000000000" pitchFamily="34" charset="-128"/>
              </a:rPr>
              <a:t>L-asparaginase:  depletes leukemia cell of  essential amino acid</a:t>
            </a:r>
          </a:p>
          <a:p>
            <a:pPr lvl="2">
              <a:spcBef>
                <a:spcPts val="0"/>
              </a:spcBef>
            </a:pPr>
            <a:r>
              <a:rPr lang="en-US" altLang="en-US" dirty="0">
                <a:ea typeface="ヒラギノ角ゴ Pro W3" panose="020B0300000000000000" pitchFamily="34" charset="-128"/>
              </a:rPr>
              <a:t>In vitro: co-exposure of L-asp + MTX  decreased cytotoxicity  </a:t>
            </a:r>
          </a:p>
          <a:p>
            <a:pPr lvl="2">
              <a:spcBef>
                <a:spcPts val="0"/>
              </a:spcBef>
            </a:pPr>
            <a:r>
              <a:rPr lang="en-US" altLang="en-US" dirty="0">
                <a:ea typeface="ヒラギノ角ゴ Pro W3" panose="020B0300000000000000" pitchFamily="34" charset="-128"/>
              </a:rPr>
              <a:t>In vitro Pre-Tx with L-asp totally abrogated MTX cytotoxicity</a:t>
            </a:r>
          </a:p>
          <a:p>
            <a:pPr lvl="2">
              <a:spcBef>
                <a:spcPts val="0"/>
              </a:spcBef>
            </a:pPr>
            <a:r>
              <a:rPr lang="en-US" altLang="en-US" dirty="0">
                <a:ea typeface="ヒラギノ角ゴ Pro W3" panose="020B0300000000000000" pitchFamily="34" charset="-128"/>
              </a:rPr>
              <a:t>Dr. Capizzi:  MTX prior to L-asparaginase results in synergistic cytotoxicity (</a:t>
            </a:r>
            <a:r>
              <a:rPr lang="en-US" altLang="en-US" dirty="0" err="1">
                <a:ea typeface="ヒラギノ角ゴ Pro W3" panose="020B0300000000000000" pitchFamily="34" charset="-128"/>
              </a:rPr>
              <a:t>Biochem</a:t>
            </a:r>
            <a:r>
              <a:rPr lang="en-US" altLang="en-US" dirty="0">
                <a:ea typeface="ヒラギノ角ゴ Pro W3" panose="020B0300000000000000" pitchFamily="34" charset="-128"/>
              </a:rPr>
              <a:t> </a:t>
            </a:r>
            <a:r>
              <a:rPr lang="en-US" altLang="en-US" dirty="0" err="1">
                <a:ea typeface="ヒラギノ角ゴ Pro W3" panose="020B0300000000000000" pitchFamily="34" charset="-128"/>
              </a:rPr>
              <a:t>Pharmacol</a:t>
            </a:r>
            <a:r>
              <a:rPr lang="en-US" altLang="en-US" dirty="0">
                <a:ea typeface="ヒラギノ角ゴ Pro W3" panose="020B0300000000000000" pitchFamily="34" charset="-128"/>
              </a:rPr>
              <a:t>  (1974) 23: S151-S161)</a:t>
            </a:r>
          </a:p>
          <a:p>
            <a:pPr>
              <a:spcBef>
                <a:spcPct val="50000"/>
              </a:spcBef>
            </a:pPr>
            <a:endParaRPr lang="en-US" altLang="en-US" sz="2000" dirty="0">
              <a:solidFill>
                <a:srgbClr val="FFFF14"/>
              </a:solidFill>
              <a:latin typeface="Times" pitchFamily="2" charset="0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0356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4419B-DC9E-C54A-85A9-9A653F0EE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44" y="0"/>
            <a:ext cx="11610109" cy="1325563"/>
          </a:xfrm>
        </p:spPr>
        <p:txBody>
          <a:bodyPr/>
          <a:lstStyle/>
          <a:p>
            <a:pPr algn="ctr"/>
            <a:r>
              <a:rPr lang="en-US"/>
              <a:t>Outline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A8DC0-A5E7-CC4C-B4C6-EBA6B2C1E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153" y="1027862"/>
            <a:ext cx="11610109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/>
              <a:t>General Principles of Multimodality Therapy for Childhood Cancer</a:t>
            </a:r>
          </a:p>
          <a:p>
            <a:pPr lvl="1"/>
            <a:r>
              <a:rPr lang="en-US" dirty="0"/>
              <a:t>Local Control: Emphasis on Principles of Radiation Therapy</a:t>
            </a:r>
          </a:p>
          <a:p>
            <a:pPr lvl="1"/>
            <a:r>
              <a:rPr lang="en-US" dirty="0"/>
              <a:t>Systemic Therapy: Emphasis on Principles of Chemotherapy</a:t>
            </a:r>
          </a:p>
          <a:p>
            <a:pPr marL="514350" indent="-514350">
              <a:buAutoNum type="arabicPeriod"/>
            </a:pPr>
            <a:r>
              <a:rPr lang="en-US" dirty="0"/>
              <a:t>Basic Pharmacology for Pediatric Oncologists</a:t>
            </a:r>
          </a:p>
          <a:p>
            <a:pPr lvl="1"/>
            <a:r>
              <a:rPr lang="en-US" dirty="0"/>
              <a:t>Define Basic Pharmacology  Terms </a:t>
            </a:r>
          </a:p>
          <a:p>
            <a:pPr lvl="1"/>
            <a:r>
              <a:rPr lang="en-US" dirty="0"/>
              <a:t>Central Nervous System Pharmacology</a:t>
            </a:r>
          </a:p>
          <a:p>
            <a:pPr marL="0" indent="0">
              <a:buNone/>
            </a:pPr>
            <a:r>
              <a:rPr lang="en-US" dirty="0"/>
              <a:t>3. Cytotoxic Chemotherapy </a:t>
            </a:r>
          </a:p>
          <a:p>
            <a:pPr lvl="1"/>
            <a:r>
              <a:rPr lang="en-US" dirty="0"/>
              <a:t>	Alkylating Agents</a:t>
            </a:r>
          </a:p>
          <a:p>
            <a:pPr lvl="1"/>
            <a:r>
              <a:rPr lang="en-US" dirty="0"/>
              <a:t>	Antimetabolites</a:t>
            </a:r>
          </a:p>
          <a:p>
            <a:pPr lvl="1"/>
            <a:r>
              <a:rPr lang="en-US" dirty="0"/>
              <a:t>	Topoisomerase Inhibitors</a:t>
            </a:r>
          </a:p>
          <a:p>
            <a:pPr lvl="1"/>
            <a:r>
              <a:rPr lang="en-US" dirty="0"/>
              <a:t>	Tubulin Binding Agents</a:t>
            </a:r>
          </a:p>
          <a:p>
            <a:pPr lvl="1"/>
            <a:r>
              <a:rPr lang="en-US" dirty="0"/>
              <a:t>	Miscellaneous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8041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ヒラギノ角ゴ Pro W3" pitchFamily="-106" charset="-128"/>
                <a:cs typeface="ヒラギノ角ゴ Pro W3" pitchFamily="-106" charset="-128"/>
              </a:rPr>
              <a:t>Role of Topoisomerases</a:t>
            </a: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12556" y="1449092"/>
            <a:ext cx="10166888" cy="44958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800"/>
              </a:spcBef>
              <a:defRPr/>
            </a:pPr>
            <a:r>
              <a:rPr lang="en-US" sz="3200" dirty="0">
                <a:ea typeface="ヒラギノ角ゴ Pro W3" pitchFamily="-106" charset="-128"/>
                <a:cs typeface="ヒラギノ角ゴ Pro W3" pitchFamily="-106" charset="-128"/>
              </a:rPr>
              <a:t>Topoisomerases orchestrate the topology of DNA and are Required for replication, transcription, recombination, repair</a:t>
            </a:r>
          </a:p>
          <a:p>
            <a:pPr>
              <a:lnSpc>
                <a:spcPct val="90000"/>
              </a:lnSpc>
              <a:spcBef>
                <a:spcPts val="1400"/>
              </a:spcBef>
              <a:defRPr/>
            </a:pPr>
            <a:r>
              <a:rPr lang="en-US" sz="3200" dirty="0">
                <a:ea typeface="ヒラギノ角ゴ Pro W3" pitchFamily="-106" charset="-128"/>
                <a:cs typeface="ヒラギノ角ゴ Pro W3" pitchFamily="-106" charset="-128"/>
              </a:rPr>
              <a:t>Create and </a:t>
            </a:r>
            <a:r>
              <a:rPr lang="en-US" sz="3200" dirty="0" err="1">
                <a:ea typeface="ヒラギノ角ゴ Pro W3" pitchFamily="-106" charset="-128"/>
                <a:cs typeface="ヒラギノ角ゴ Pro W3" pitchFamily="-106" charset="-128"/>
              </a:rPr>
              <a:t>religate</a:t>
            </a:r>
            <a:r>
              <a:rPr lang="en-US" sz="3200" dirty="0">
                <a:ea typeface="ヒラギノ角ゴ Pro W3" pitchFamily="-106" charset="-128"/>
                <a:cs typeface="ヒラギノ角ゴ Pro W3" pitchFamily="-106" charset="-128"/>
              </a:rPr>
              <a:t> DNA strand breaks to allow uncoiling or strand passage</a:t>
            </a:r>
          </a:p>
          <a:p>
            <a:pPr lvl="1">
              <a:spcBef>
                <a:spcPts val="800"/>
              </a:spcBef>
              <a:defRPr/>
            </a:pPr>
            <a:r>
              <a:rPr lang="en-US" sz="3200" b="1" dirty="0">
                <a:ea typeface="ヒラギノ角ゴ Pro W3" pitchFamily="-106" charset="-128"/>
                <a:cs typeface="ヒラギノ角ゴ Pro W3" pitchFamily="-106" charset="-128"/>
              </a:rPr>
              <a:t>Single strand breaks- </a:t>
            </a:r>
            <a:r>
              <a:rPr lang="en-US" sz="3200" b="1" dirty="0" err="1">
                <a:ea typeface="ヒラギノ角ゴ Pro W3" pitchFamily="-106" charset="-128"/>
                <a:cs typeface="ヒラギノ角ゴ Pro W3" pitchFamily="-106" charset="-128"/>
              </a:rPr>
              <a:t>topoismomerase</a:t>
            </a:r>
            <a:r>
              <a:rPr lang="en-US" sz="3200" b="1" dirty="0">
                <a:ea typeface="ヒラギノ角ゴ Pro W3" pitchFamily="-106" charset="-128"/>
                <a:cs typeface="ヒラギノ角ゴ Pro W3" pitchFamily="-106" charset="-128"/>
              </a:rPr>
              <a:t> I</a:t>
            </a:r>
          </a:p>
          <a:p>
            <a:pPr lvl="1">
              <a:spcBef>
                <a:spcPts val="800"/>
              </a:spcBef>
              <a:defRPr/>
            </a:pPr>
            <a:r>
              <a:rPr lang="en-US" sz="3200" b="1" dirty="0">
                <a:ea typeface="ヒラギノ角ゴ Pro W3" pitchFamily="-106" charset="-128"/>
                <a:cs typeface="ヒラギノ角ゴ Pro W3" pitchFamily="-106" charset="-128"/>
              </a:rPr>
              <a:t>Double strand breaks- topoisomerase II </a:t>
            </a:r>
            <a:endParaRPr lang="en-US" sz="3200" dirty="0">
              <a:ea typeface="ヒラギノ角ゴ Pro W3" pitchFamily="-106" charset="-128"/>
              <a:cs typeface="ヒラギノ角ゴ Pro W3" pitchFamily="-106" charset="-128"/>
            </a:endParaRPr>
          </a:p>
          <a:p>
            <a:pPr>
              <a:lnSpc>
                <a:spcPct val="90000"/>
              </a:lnSpc>
              <a:spcBef>
                <a:spcPts val="1400"/>
              </a:spcBef>
              <a:defRPr/>
            </a:pPr>
            <a:r>
              <a:rPr lang="en-US" sz="3200" dirty="0">
                <a:ea typeface="ヒラギノ角ゴ Pro W3" pitchFamily="-106" charset="-128"/>
                <a:cs typeface="ヒラギノ角ゴ Pro W3" pitchFamily="-106" charset="-128"/>
              </a:rPr>
              <a:t>Inhibitors block </a:t>
            </a:r>
            <a:r>
              <a:rPr lang="en-US" sz="3200" dirty="0" err="1">
                <a:ea typeface="ヒラギノ角ゴ Pro W3" pitchFamily="-106" charset="-128"/>
                <a:cs typeface="ヒラギノ角ゴ Pro W3" pitchFamily="-106" charset="-128"/>
              </a:rPr>
              <a:t>religation</a:t>
            </a:r>
            <a:r>
              <a:rPr lang="en-US" sz="3200" dirty="0">
                <a:ea typeface="ヒラギノ角ゴ Pro W3" pitchFamily="-106" charset="-128"/>
                <a:cs typeface="ヒラギノ角ゴ Pro W3" pitchFamily="-106" charset="-128"/>
              </a:rPr>
              <a:t> leading to strand breaks</a:t>
            </a:r>
          </a:p>
        </p:txBody>
      </p:sp>
    </p:spTree>
    <p:extLst>
      <p:ext uri="{BB962C8B-B14F-4D97-AF65-F5344CB8AC3E}">
        <p14:creationId xmlns:p14="http://schemas.microsoft.com/office/powerpoint/2010/main" val="17782699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11444" y="304800"/>
            <a:ext cx="10569844" cy="7620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  <a:ea typeface="ヒラギノ角ゴ Pro W3" pitchFamily="-106" charset="-128"/>
                <a:cs typeface="ヒラギノ角ゴ Pro W3" pitchFamily="-106" charset="-128"/>
              </a:rPr>
              <a:t>Topoisomerase Inhibitors: Chemical Classes</a:t>
            </a:r>
          </a:p>
        </p:txBody>
      </p:sp>
      <p:sp>
        <p:nvSpPr>
          <p:cNvPr id="275544" name="AutoShape 8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209800" y="2667000"/>
            <a:ext cx="2667000" cy="3810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275545" name="AutoShape 8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514600" y="3429000"/>
            <a:ext cx="2362200" cy="3810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275546" name="AutoShape 9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514600" y="4114800"/>
            <a:ext cx="2362200" cy="3810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275547" name="AutoShape 9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514600" y="4876800"/>
            <a:ext cx="2362200" cy="3810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" charset="0"/>
              <a:ea typeface="ヒラギノ角ゴ Pro W3" charset="0"/>
              <a:cs typeface="ヒラギノ角ゴ Pro W3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CAE81014-1455-1842-9DCD-C7BBB1E1E7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32969"/>
              </p:ext>
            </p:extLst>
          </p:nvPr>
        </p:nvGraphicFramePr>
        <p:xfrm>
          <a:off x="1407695" y="1882140"/>
          <a:ext cx="9156032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2762">
                  <a:extLst>
                    <a:ext uri="{9D8B030D-6E8A-4147-A177-3AD203B41FA5}">
                      <a16:colId xmlns:a16="http://schemas.microsoft.com/office/drawing/2014/main" val="2126748282"/>
                    </a:ext>
                  </a:extLst>
                </a:gridCol>
                <a:gridCol w="4064612">
                  <a:extLst>
                    <a:ext uri="{9D8B030D-6E8A-4147-A177-3AD203B41FA5}">
                      <a16:colId xmlns:a16="http://schemas.microsoft.com/office/drawing/2014/main" val="140542223"/>
                    </a:ext>
                  </a:extLst>
                </a:gridCol>
                <a:gridCol w="2358658">
                  <a:extLst>
                    <a:ext uri="{9D8B030D-6E8A-4147-A177-3AD203B41FA5}">
                      <a16:colId xmlns:a16="http://schemas.microsoft.com/office/drawing/2014/main" val="5672530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Chemical Class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Drug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Inhibited Topoisomerase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1143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Anthracyclines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Doxorubicin, daunomycin, idarubicin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Topo 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5249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Epipodophyllotoxins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Etoposide, </a:t>
                      </a:r>
                      <a:r>
                        <a:rPr lang="en-US" sz="2400" dirty="0" err="1"/>
                        <a:t>teniposide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Topo 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883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/>
                        <a:t>Anthracenedione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mitxantrone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Topo 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2592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/>
                        <a:t>Phenoxazone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dactinomycin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Topo 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3040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Camptothecins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Topotecan, irinotecan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Topo 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3799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61760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81891" y="71437"/>
            <a:ext cx="11610109" cy="1325563"/>
          </a:xfrm>
        </p:spPr>
        <p:txBody>
          <a:bodyPr/>
          <a:lstStyle/>
          <a:p>
            <a:pPr>
              <a:defRPr/>
            </a:pPr>
            <a:r>
              <a:rPr lang="en-US" dirty="0">
                <a:ea typeface="ヒラギノ角ゴ Pro W3" pitchFamily="-106" charset="-128"/>
                <a:cs typeface="ヒラギノ角ゴ Pro W3" pitchFamily="-106" charset="-128"/>
              </a:rPr>
              <a:t>Topoisomerase Inhibitors: Natural Products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E993A11-0F6E-064C-BC7A-38A9C035B6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895641"/>
              </p:ext>
            </p:extLst>
          </p:nvPr>
        </p:nvGraphicFramePr>
        <p:xfrm>
          <a:off x="1058780" y="2181860"/>
          <a:ext cx="9673388" cy="268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8347">
                  <a:extLst>
                    <a:ext uri="{9D8B030D-6E8A-4147-A177-3AD203B41FA5}">
                      <a16:colId xmlns:a16="http://schemas.microsoft.com/office/drawing/2014/main" val="207181513"/>
                    </a:ext>
                  </a:extLst>
                </a:gridCol>
                <a:gridCol w="2418347">
                  <a:extLst>
                    <a:ext uri="{9D8B030D-6E8A-4147-A177-3AD203B41FA5}">
                      <a16:colId xmlns:a16="http://schemas.microsoft.com/office/drawing/2014/main" val="258989710"/>
                    </a:ext>
                  </a:extLst>
                </a:gridCol>
                <a:gridCol w="2418347">
                  <a:extLst>
                    <a:ext uri="{9D8B030D-6E8A-4147-A177-3AD203B41FA5}">
                      <a16:colId xmlns:a16="http://schemas.microsoft.com/office/drawing/2014/main" val="3288077144"/>
                    </a:ext>
                  </a:extLst>
                </a:gridCol>
                <a:gridCol w="2418347">
                  <a:extLst>
                    <a:ext uri="{9D8B030D-6E8A-4147-A177-3AD203B41FA5}">
                      <a16:colId xmlns:a16="http://schemas.microsoft.com/office/drawing/2014/main" val="34952745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Group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Chemical Class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Source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Comment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5300562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Anti-tumor Antibiotic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Anthracyclines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Streptomyces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Red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500706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Dactinomycin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Streptomyces</a:t>
                      </a:r>
                    </a:p>
                    <a:p>
                      <a:pPr algn="ctr"/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Yellow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25836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Mitoxantrone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Synthetic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Deep Blue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3274214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Plant Products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Epipodophyllotoxins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Mandrake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Witch’s Herb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132417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Camptothecins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Chinese Tree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3683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53231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45081" y="0"/>
            <a:ext cx="11610109" cy="1325563"/>
          </a:xfrm>
        </p:spPr>
        <p:txBody>
          <a:bodyPr/>
          <a:lstStyle/>
          <a:p>
            <a:pPr>
              <a:defRPr/>
            </a:pPr>
            <a:r>
              <a:rPr lang="en-US" dirty="0">
                <a:ea typeface="ヒラギノ角ゴ Pro W3" pitchFamily="-106" charset="-128"/>
                <a:cs typeface="ヒラギノ角ゴ Pro W3" pitchFamily="-106" charset="-128"/>
              </a:rPr>
              <a:t>Topoisomerase Inhibitors: Toxicity</a:t>
            </a:r>
          </a:p>
        </p:txBody>
      </p:sp>
      <p:graphicFrame>
        <p:nvGraphicFramePr>
          <p:cNvPr id="297193" name="Group 2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886359"/>
              </p:ext>
            </p:extLst>
          </p:nvPr>
        </p:nvGraphicFramePr>
        <p:xfrm>
          <a:off x="1641534" y="899637"/>
          <a:ext cx="8153400" cy="5273040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19812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Myelosuppression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vert="eaVert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N&amp;V</a:t>
                      </a:r>
                    </a:p>
                  </a:txBody>
                  <a:tcPr vert="eaVert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Alopecia</a:t>
                      </a:r>
                    </a:p>
                  </a:txBody>
                  <a:tcPr vert="eaVert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Mucositis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vert="eaVert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Diarrhea</a:t>
                      </a:r>
                    </a:p>
                  </a:txBody>
                  <a:tcPr vert="eaVert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Cardiac</a:t>
                      </a:r>
                    </a:p>
                  </a:txBody>
                  <a:tcPr vert="eaVert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Hepatic</a:t>
                      </a:r>
                    </a:p>
                  </a:txBody>
                  <a:tcPr vert="eaVert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Vesicant</a:t>
                      </a:r>
                    </a:p>
                  </a:txBody>
                  <a:tcPr vert="eaVert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XRT sensitizer</a:t>
                      </a:r>
                    </a:p>
                  </a:txBody>
                  <a:tcPr vert="eaVert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Infusion reactions</a:t>
                      </a:r>
                    </a:p>
                  </a:txBody>
                  <a:tcPr vert="eaVert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Hypersensitivity </a:t>
                      </a:r>
                    </a:p>
                  </a:txBody>
                  <a:tcPr vert="eaVert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Peripheral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neuro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vert="eaVert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Doxorubicin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DLT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CDLT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563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Daunomycin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DLT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CDLT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563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Idarubicin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DLT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CDLT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Etoposide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DLT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oral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mild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mild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563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Teniposide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DLT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mild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mild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563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Topotecan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DLT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Irinotecan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DLT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DLT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563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Mitoxantrone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DLT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mild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563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Dactinomycin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DLT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DLT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SOS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ヒラギノ角ゴ Pro W3" pitchFamily="-106" charset="-128"/>
                          <a:cs typeface="ヒラギノ角ゴ Pro W3" pitchFamily="-106" charset="-128"/>
                        </a:rPr>
                        <a:t>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-106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ea typeface="ヒラギノ角ゴ Pro W3" pitchFamily="-106" charset="-128"/>
                        <a:cs typeface="ヒラギノ角ゴ Pro W3" pitchFamily="-106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97147" name="AutoShape 18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316663" y="3033714"/>
            <a:ext cx="539750" cy="10048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Times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297156" name="AutoShape 19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491414" y="3036889"/>
            <a:ext cx="479425" cy="321627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Times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FDA2E3-5F81-314F-BF81-C3C0C1D95B94}"/>
              </a:ext>
            </a:extLst>
          </p:cNvPr>
          <p:cNvSpPr txBox="1"/>
          <p:nvPr/>
        </p:nvSpPr>
        <p:spPr>
          <a:xfrm>
            <a:off x="2397066" y="6227881"/>
            <a:ext cx="9658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XRT= Radiation therapy, DLT Dose Limiting Toxicity; CDLT Cumulative DLT;  </a:t>
            </a:r>
          </a:p>
          <a:p>
            <a:r>
              <a:rPr lang="en-US" sz="1600" dirty="0"/>
              <a:t>SOS= Sinusoidal Obstructive Syndrome </a:t>
            </a:r>
          </a:p>
        </p:txBody>
      </p:sp>
    </p:spTree>
    <p:extLst>
      <p:ext uri="{BB962C8B-B14F-4D97-AF65-F5344CB8AC3E}">
        <p14:creationId xmlns:p14="http://schemas.microsoft.com/office/powerpoint/2010/main" val="19779041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945" y="0"/>
            <a:ext cx="11610109" cy="1325563"/>
          </a:xfrm>
        </p:spPr>
        <p:txBody>
          <a:bodyPr/>
          <a:lstStyle/>
          <a:p>
            <a:pPr>
              <a:defRPr/>
            </a:pPr>
            <a:r>
              <a:rPr lang="en-US" dirty="0"/>
              <a:t>Irinotecan Associated Diarrhea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787173"/>
              </p:ext>
            </p:extLst>
          </p:nvPr>
        </p:nvGraphicFramePr>
        <p:xfrm>
          <a:off x="266992" y="3256065"/>
          <a:ext cx="11634062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5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6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87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Timing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Mechanism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Intervention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Hyper-Acute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Within hours (&lt;8 hr)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Cholinergic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Atropine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Acute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&gt;8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</a:rPr>
                        <a:t>h</a:t>
                      </a:r>
                      <a:endParaRPr lang="en-US" sz="20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SN-28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rgbClr val="000000"/>
                          </a:solidFill>
                        </a:rPr>
                        <a:t>Loperimide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Octreotide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Prophylaxis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SN-38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Cefixime or similar to decrease glucuronidase producing bacteria in gut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C0A336B-E0CF-9F40-97F7-CBE789A40029}"/>
              </a:ext>
            </a:extLst>
          </p:cNvPr>
          <p:cNvSpPr txBox="1"/>
          <p:nvPr/>
        </p:nvSpPr>
        <p:spPr>
          <a:xfrm>
            <a:off x="399434" y="1121296"/>
            <a:ext cx="116340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Irinotecan is a prodrug that is metabolized to  SN-38 which is more 1000x  more cytotoxic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SN-38 is </a:t>
            </a:r>
            <a:r>
              <a:rPr lang="en-US" sz="2400" dirty="0" err="1"/>
              <a:t>glucuronidated</a:t>
            </a:r>
            <a:r>
              <a:rPr lang="en-US" sz="2400" dirty="0"/>
              <a:t>  (increase water solubility) by </a:t>
            </a:r>
            <a:r>
              <a:rPr lang="en-US" sz="2400" b="1" dirty="0"/>
              <a:t>UGT1A1</a:t>
            </a:r>
            <a:r>
              <a:rPr lang="en-US" sz="2400" dirty="0"/>
              <a:t> for biliary excretion via the GI tract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Glucuronidases are enzymes produced by normal gut bacteria that cleave glucuronide from SN-38 causing diarrhea</a:t>
            </a:r>
          </a:p>
        </p:txBody>
      </p:sp>
    </p:spTree>
    <p:extLst>
      <p:ext uri="{BB962C8B-B14F-4D97-AF65-F5344CB8AC3E}">
        <p14:creationId xmlns:p14="http://schemas.microsoft.com/office/powerpoint/2010/main" val="25560813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>
            <a:extLst>
              <a:ext uri="{FF2B5EF4-FFF2-40B4-BE49-F238E27FC236}">
                <a16:creationId xmlns:a16="http://schemas.microsoft.com/office/drawing/2014/main" id="{C245E894-BF13-4F4E-B51E-C258E6E63C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0945" y="-106363"/>
            <a:ext cx="11610109" cy="1325563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Tubulin Binding Agents: Mechanism of Cytotoxicity</a:t>
            </a:r>
          </a:p>
        </p:txBody>
      </p:sp>
      <p:sp>
        <p:nvSpPr>
          <p:cNvPr id="289796" name="Rectangle 4">
            <a:extLst>
              <a:ext uri="{FF2B5EF4-FFF2-40B4-BE49-F238E27FC236}">
                <a16:creationId xmlns:a16="http://schemas.microsoft.com/office/drawing/2014/main" id="{72635BAE-F0BF-294A-905E-5EEB0780E5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4205" y="924258"/>
            <a:ext cx="10600839" cy="51816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75000"/>
              </a:spcBef>
              <a:defRPr/>
            </a:pPr>
            <a:r>
              <a:rPr lang="en-US" sz="3200" dirty="0">
                <a:ea typeface="ＭＳ Ｐゴシック" charset="0"/>
                <a:cs typeface="ＭＳ Ｐゴシック" charset="0"/>
              </a:rPr>
              <a:t>Microtubules function by having a dynamic equilibrium between polymerization and depolymerization</a:t>
            </a:r>
          </a:p>
          <a:p>
            <a:pPr>
              <a:lnSpc>
                <a:spcPct val="90000"/>
              </a:lnSpc>
              <a:spcBef>
                <a:spcPts val="1400"/>
              </a:spcBef>
              <a:defRPr/>
            </a:pPr>
            <a:r>
              <a:rPr lang="en-US" sz="3200" dirty="0">
                <a:ea typeface="ＭＳ Ｐゴシック" charset="0"/>
                <a:cs typeface="ＭＳ Ｐゴシック" charset="0"/>
              </a:rPr>
              <a:t>Inhibition of microtubule function by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defRPr/>
            </a:pPr>
            <a:r>
              <a:rPr lang="en-US" sz="3200" dirty="0">
                <a:ea typeface="ＭＳ Ｐゴシック" charset="0"/>
              </a:rPr>
              <a:t>Inhibiting tubulin polymerization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defRPr/>
            </a:pPr>
            <a:r>
              <a:rPr lang="en-US" sz="3200" dirty="0">
                <a:ea typeface="ＭＳ Ｐゴシック" charset="0"/>
              </a:rPr>
              <a:t>Inhibiting depolymerization = Stabilizing tubulin </a:t>
            </a:r>
          </a:p>
          <a:p>
            <a:pPr>
              <a:lnSpc>
                <a:spcPct val="90000"/>
              </a:lnSpc>
              <a:spcBef>
                <a:spcPts val="1400"/>
              </a:spcBef>
              <a:defRPr/>
            </a:pPr>
            <a:r>
              <a:rPr lang="en-US" sz="3200" dirty="0">
                <a:ea typeface="ＭＳ Ｐゴシック" charset="0"/>
                <a:cs typeface="ＭＳ Ｐゴシック" charset="0"/>
              </a:rPr>
              <a:t>Impacts mitosis, cell structure, intracellular transport, membrane  signaling, nuclear transport of p53 </a:t>
            </a:r>
          </a:p>
          <a:p>
            <a:pPr>
              <a:lnSpc>
                <a:spcPct val="90000"/>
              </a:lnSpc>
              <a:spcBef>
                <a:spcPts val="1400"/>
              </a:spcBef>
              <a:defRPr/>
            </a:pPr>
            <a:r>
              <a:rPr lang="en-US" sz="3200" dirty="0">
                <a:ea typeface="ＭＳ Ｐゴシック" charset="0"/>
                <a:cs typeface="ＭＳ Ｐゴシック" charset="0"/>
              </a:rPr>
              <a:t>Inhibition of  mitotic spindle formation resulting in metaphase arrest</a:t>
            </a:r>
          </a:p>
          <a:p>
            <a:pPr>
              <a:lnSpc>
                <a:spcPct val="90000"/>
              </a:lnSpc>
              <a:spcBef>
                <a:spcPts val="1400"/>
              </a:spcBef>
              <a:defRPr/>
            </a:pPr>
            <a:r>
              <a:rPr lang="en-US" sz="3200" dirty="0">
                <a:ea typeface="ＭＳ Ｐゴシック" charset="0"/>
                <a:cs typeface="ＭＳ Ｐゴシック" charset="0"/>
              </a:rPr>
              <a:t>Effects are schedule-dependent (cell cycle dependent)</a:t>
            </a:r>
          </a:p>
        </p:txBody>
      </p:sp>
      <p:sp>
        <p:nvSpPr>
          <p:cNvPr id="289797" name="AutoShape 5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693F836A-6516-3A4B-8512-DFAAC2C2C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6363" y="5611813"/>
            <a:ext cx="5943600" cy="3810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Symbol" charset="2"/>
              <a:ea typeface="+mn-ea"/>
              <a:sym typeface="Symbol" charset="2"/>
            </a:endParaRPr>
          </a:p>
        </p:txBody>
      </p:sp>
      <p:sp>
        <p:nvSpPr>
          <p:cNvPr id="289798" name="AutoShape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C404D856-29F0-F74A-8AC9-28F2C743E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3810000"/>
            <a:ext cx="6400800" cy="3810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Symbol" charset="2"/>
              <a:ea typeface="+mn-ea"/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130612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>
            <a:extLst>
              <a:ext uri="{FF2B5EF4-FFF2-40B4-BE49-F238E27FC236}">
                <a16:creationId xmlns:a16="http://schemas.microsoft.com/office/drawing/2014/main" id="{1D45F802-3A6D-F242-92E2-9AA43EA285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6576" y="227308"/>
            <a:ext cx="10538847" cy="762000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Tubulin Binding Agents: Chemical Classes</a:t>
            </a:r>
          </a:p>
        </p:txBody>
      </p:sp>
      <p:sp>
        <p:nvSpPr>
          <p:cNvPr id="275516" name="AutoShape 60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4B92C64-3BED-9845-B3D8-DBC380BCC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9485" y="1832810"/>
            <a:ext cx="2525713" cy="3302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Symbol" charset="2"/>
              <a:ea typeface="+mn-ea"/>
              <a:sym typeface="Symbol" charset="2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77CA150F-1BCC-CF44-9546-00CE738F74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753255"/>
              </p:ext>
            </p:extLst>
          </p:nvPr>
        </p:nvGraphicFramePr>
        <p:xfrm>
          <a:off x="1167064" y="1832810"/>
          <a:ext cx="9095874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308">
                  <a:extLst>
                    <a:ext uri="{9D8B030D-6E8A-4147-A177-3AD203B41FA5}">
                      <a16:colId xmlns:a16="http://schemas.microsoft.com/office/drawing/2014/main" val="1164191495"/>
                    </a:ext>
                  </a:extLst>
                </a:gridCol>
                <a:gridCol w="3036975">
                  <a:extLst>
                    <a:ext uri="{9D8B030D-6E8A-4147-A177-3AD203B41FA5}">
                      <a16:colId xmlns:a16="http://schemas.microsoft.com/office/drawing/2014/main" val="3241239215"/>
                    </a:ext>
                  </a:extLst>
                </a:gridCol>
                <a:gridCol w="2129591">
                  <a:extLst>
                    <a:ext uri="{9D8B030D-6E8A-4147-A177-3AD203B41FA5}">
                      <a16:colId xmlns:a16="http://schemas.microsoft.com/office/drawing/2014/main" val="10875055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Mechanism of Tubulin Inhibition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Chemical Class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Drugs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7660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Inhibit Polymerization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Vinca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Alkaloids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Vincristine</a:t>
                      </a:r>
                    </a:p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Vinblastine Vinorelbine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0128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Inhibit Depolymerization (Stabilize)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Taxanes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Paclitaxel </a:t>
                      </a:r>
                    </a:p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Docetaxel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172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Both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Eribulin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0834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942373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>
            <a:extLst>
              <a:ext uri="{FF2B5EF4-FFF2-40B4-BE49-F238E27FC236}">
                <a16:creationId xmlns:a16="http://schemas.microsoft.com/office/drawing/2014/main" id="{22F3446B-420F-B744-9D34-A78E3559CE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Toxicity</a:t>
            </a:r>
          </a:p>
        </p:txBody>
      </p:sp>
      <p:graphicFrame>
        <p:nvGraphicFramePr>
          <p:cNvPr id="303410" name="Group 306">
            <a:extLst>
              <a:ext uri="{FF2B5EF4-FFF2-40B4-BE49-F238E27FC236}">
                <a16:creationId xmlns:a16="http://schemas.microsoft.com/office/drawing/2014/main" id="{7A9E3796-483D-F641-ACE6-92553AF84B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988342"/>
              </p:ext>
            </p:extLst>
          </p:nvPr>
        </p:nvGraphicFramePr>
        <p:xfrm>
          <a:off x="2667000" y="1524000"/>
          <a:ext cx="7239000" cy="4099596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271868485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520976657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58733132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937711470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178769697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3094493880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3612568103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616638458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601193272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103458937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1132022828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361216099"/>
                    </a:ext>
                  </a:extLst>
                </a:gridCol>
              </a:tblGrid>
              <a:tr h="1905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Myelosuppression</a:t>
                      </a:r>
                    </a:p>
                  </a:txBody>
                  <a:tcPr marT="45723" marB="45723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N&amp;V</a:t>
                      </a:r>
                    </a:p>
                  </a:txBody>
                  <a:tcPr marT="45723" marB="45723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Alopecia</a:t>
                      </a:r>
                    </a:p>
                  </a:txBody>
                  <a:tcPr marT="45723" marB="45723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Hypersensitivity</a:t>
                      </a:r>
                    </a:p>
                  </a:txBody>
                  <a:tcPr marT="45723" marB="45723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GI/Mucositis</a:t>
                      </a:r>
                    </a:p>
                  </a:txBody>
                  <a:tcPr marT="45723" marB="45723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Dermatologic</a:t>
                      </a:r>
                    </a:p>
                  </a:txBody>
                  <a:tcPr marT="45723" marB="45723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Cardiac</a:t>
                      </a:r>
                    </a:p>
                  </a:txBody>
                  <a:tcPr marT="45723" marB="45723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Neuropathy</a:t>
                      </a:r>
                    </a:p>
                  </a:txBody>
                  <a:tcPr marT="45723" marB="45723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CNS </a:t>
                      </a:r>
                    </a:p>
                  </a:txBody>
                  <a:tcPr marT="45723" marB="45723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Fatigue</a:t>
                      </a:r>
                    </a:p>
                  </a:txBody>
                  <a:tcPr marT="45723" marB="45723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Edema</a:t>
                      </a:r>
                    </a:p>
                  </a:txBody>
                  <a:tcPr marT="45723" marB="45723" vert="eaVert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437513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Vincristine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8201142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Vinblastine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1469698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Vinorelbine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9765750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Paclitaxel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2462381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Docetaxel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206309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Eribulin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•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+mn-lt"/>
                        <a:ea typeface="ＭＳ Ｐゴシック" panose="020B0600070205080204" pitchFamily="34" charset="-128"/>
                        <a:sym typeface="Symbol" pitchFamily="2" charset="2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5946999"/>
                  </a:ext>
                </a:extLst>
              </a:tr>
            </a:tbl>
          </a:graphicData>
        </a:graphic>
      </p:graphicFrame>
      <p:sp>
        <p:nvSpPr>
          <p:cNvPr id="303369" name="AutoShape 265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DC2B0B0-C52C-A143-883B-97581B563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3124201"/>
            <a:ext cx="539750" cy="339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Symbol" charset="2"/>
              <a:ea typeface="+mn-ea"/>
              <a:sym typeface="Symbol" charset="2"/>
            </a:endParaRPr>
          </a:p>
        </p:txBody>
      </p:sp>
      <p:sp>
        <p:nvSpPr>
          <p:cNvPr id="303370" name="AutoShape 26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10FB10C-B54D-7F49-BD84-F07FD60AB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2375" y="3854451"/>
            <a:ext cx="539750" cy="339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Symbol" charset="2"/>
              <a:ea typeface="+mn-ea"/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5889088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>
            <a:extLst>
              <a:ext uri="{FF2B5EF4-FFF2-40B4-BE49-F238E27FC236}">
                <a16:creationId xmlns:a16="http://schemas.microsoft.com/office/drawing/2014/main" id="{9FBCB5FE-F6ED-A941-8729-E41D018ECB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Vinca Alkaloid Toxicity</a:t>
            </a:r>
          </a:p>
        </p:txBody>
      </p:sp>
      <p:graphicFrame>
        <p:nvGraphicFramePr>
          <p:cNvPr id="250087" name="Group 231">
            <a:extLst>
              <a:ext uri="{FF2B5EF4-FFF2-40B4-BE49-F238E27FC236}">
                <a16:creationId xmlns:a16="http://schemas.microsoft.com/office/drawing/2014/main" id="{A53FB89C-914F-0540-A7B3-37D1213D96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607371"/>
              </p:ext>
            </p:extLst>
          </p:nvPr>
        </p:nvGraphicFramePr>
        <p:xfrm>
          <a:off x="759417" y="1428432"/>
          <a:ext cx="9527583" cy="4480560"/>
        </p:xfrm>
        <a:graphic>
          <a:graphicData uri="http://schemas.openxmlformats.org/drawingml/2006/table">
            <a:tbl>
              <a:tblPr/>
              <a:tblGrid>
                <a:gridCol w="3605031">
                  <a:extLst>
                    <a:ext uri="{9D8B030D-6E8A-4147-A177-3AD203B41FA5}">
                      <a16:colId xmlns:a16="http://schemas.microsoft.com/office/drawing/2014/main" val="132114832"/>
                    </a:ext>
                  </a:extLst>
                </a:gridCol>
                <a:gridCol w="2191335">
                  <a:extLst>
                    <a:ext uri="{9D8B030D-6E8A-4147-A177-3AD203B41FA5}">
                      <a16:colId xmlns:a16="http://schemas.microsoft.com/office/drawing/2014/main" val="3924747983"/>
                    </a:ext>
                  </a:extLst>
                </a:gridCol>
                <a:gridCol w="1701599">
                  <a:extLst>
                    <a:ext uri="{9D8B030D-6E8A-4147-A177-3AD203B41FA5}">
                      <a16:colId xmlns:a16="http://schemas.microsoft.com/office/drawing/2014/main" val="3074043508"/>
                    </a:ext>
                  </a:extLst>
                </a:gridCol>
                <a:gridCol w="2029618">
                  <a:extLst>
                    <a:ext uri="{9D8B030D-6E8A-4147-A177-3AD203B41FA5}">
                      <a16:colId xmlns:a16="http://schemas.microsoft.com/office/drawing/2014/main" val="3284573645"/>
                    </a:ext>
                  </a:extLst>
                </a:gridCol>
              </a:tblGrid>
              <a:tr h="139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Toxicity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Vincristine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Vinblastine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Vinorelbine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635848"/>
                  </a:ext>
                </a:extLst>
              </a:tr>
              <a:tr h="139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Peripheral neuropathy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DLT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5586734"/>
                  </a:ext>
                </a:extLst>
              </a:tr>
              <a:tr h="139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Constipation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2025132"/>
                  </a:ext>
                </a:extLst>
              </a:tr>
              <a:tr h="139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Alopecia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+/-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3250431"/>
                  </a:ext>
                </a:extLst>
              </a:tr>
              <a:tr h="139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Blood Pressure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low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high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7460153"/>
                  </a:ext>
                </a:extLst>
              </a:tr>
              <a:tr h="139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Myelosuppression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No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(increase platelets)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DLT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DLT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8237682"/>
                  </a:ext>
                </a:extLst>
              </a:tr>
              <a:tr h="139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SIADH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038241"/>
                  </a:ext>
                </a:extLst>
              </a:tr>
              <a:tr h="455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Mucositis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9555616"/>
                  </a:ext>
                </a:extLst>
              </a:tr>
              <a:tr h="139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Vesicant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36968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4898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298" name="Rectangle 2">
            <a:extLst>
              <a:ext uri="{FF2B5EF4-FFF2-40B4-BE49-F238E27FC236}">
                <a16:creationId xmlns:a16="http://schemas.microsoft.com/office/drawing/2014/main" id="{2F21CF2F-0A8E-3146-9A64-E5F2752214D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90945" y="0"/>
            <a:ext cx="11610109" cy="1325563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Vincristine Neurotoxicity</a:t>
            </a:r>
          </a:p>
        </p:txBody>
      </p:sp>
      <p:sp>
        <p:nvSpPr>
          <p:cNvPr id="439299" name="Rectangle 3">
            <a:extLst>
              <a:ext uri="{FF2B5EF4-FFF2-40B4-BE49-F238E27FC236}">
                <a16:creationId xmlns:a16="http://schemas.microsoft.com/office/drawing/2014/main" id="{7273F02B-41B2-B546-9770-BAB9F324370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283043" y="1083275"/>
            <a:ext cx="7772400" cy="5334000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Peripheral neuropathy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Sensory (numbness, </a:t>
            </a:r>
            <a:r>
              <a:rPr lang="en-US" altLang="en-US" dirty="0" err="1">
                <a:ea typeface="ＭＳ Ｐゴシック" panose="020B0600070205080204" pitchFamily="34" charset="-128"/>
              </a:rPr>
              <a:t>paraesthesia</a:t>
            </a:r>
            <a:r>
              <a:rPr lang="en-US" altLang="en-US" dirty="0">
                <a:ea typeface="ＭＳ Ｐゴシック" panose="020B0600070205080204" pitchFamily="34" charset="-128"/>
              </a:rPr>
              <a:t>, pain)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Motor (fine motor, loss of Deep Tendon Reflexes)</a:t>
            </a:r>
          </a:p>
          <a:p>
            <a:pPr>
              <a:spcBef>
                <a:spcPct val="500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Cranial nerve involvement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Diplopia, ptosis, hoarseness</a:t>
            </a:r>
          </a:p>
          <a:p>
            <a:pPr>
              <a:spcBef>
                <a:spcPct val="500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Autonomic neuropathy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Constipation, abdominal pain, paralytic ileus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Orthostatic hypotension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Urinary retention</a:t>
            </a:r>
          </a:p>
          <a:p>
            <a:pPr>
              <a:spcBef>
                <a:spcPct val="500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SIADH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n-US" altLang="en-US" sz="1800" dirty="0">
                <a:ea typeface="ＭＳ Ｐゴシック" panose="020B0600070205080204" pitchFamily="34" charset="-128"/>
              </a:rPr>
              <a:t>Moore et al </a:t>
            </a:r>
            <a:r>
              <a:rPr lang="en-US" altLang="en-US" sz="1800" dirty="0" err="1">
                <a:ea typeface="ＭＳ Ｐゴシック" panose="020B0600070205080204" pitchFamily="34" charset="-128"/>
              </a:rPr>
              <a:t>Pediatr</a:t>
            </a:r>
            <a:r>
              <a:rPr lang="en-US" altLang="en-US" sz="1800" dirty="0">
                <a:ea typeface="ＭＳ Ｐゴシック" panose="020B0600070205080204" pitchFamily="34" charset="-128"/>
              </a:rPr>
              <a:t> Blood Cancer 53:1180-1187, 2009</a:t>
            </a:r>
          </a:p>
        </p:txBody>
      </p:sp>
    </p:spTree>
    <p:extLst>
      <p:ext uri="{BB962C8B-B14F-4D97-AF65-F5344CB8AC3E}">
        <p14:creationId xmlns:p14="http://schemas.microsoft.com/office/powerpoint/2010/main" val="2040228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B85DD-B5C7-4838-B2C0-CA2D921AB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89" y="0"/>
            <a:ext cx="11610109" cy="1325563"/>
          </a:xfrm>
        </p:spPr>
        <p:txBody>
          <a:bodyPr/>
          <a:lstStyle/>
          <a:p>
            <a:pPr algn="ctr"/>
            <a:r>
              <a:rPr lang="en-US" dirty="0"/>
              <a:t>Multimodality Therapy for Cancer in Children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9C5EC-424D-4808-B872-FD0833436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897" y="942048"/>
            <a:ext cx="11610109" cy="4351338"/>
          </a:xfrm>
        </p:spPr>
        <p:txBody>
          <a:bodyPr/>
          <a:lstStyle/>
          <a:p>
            <a:r>
              <a:rPr lang="en-US" dirty="0"/>
              <a:t>Dramatic improvement in outcome and cures for some cancers in children have been achieved by: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Multimodality Therapy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Systemic  Therapies (cytotoxic and targeted chemotherapy, stem cell transplant, cellular therapy)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Local Control (radiation , surgery)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Improved Diagnostic Techniques and Supportive Care (growth factors)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Improved understanding of the genomics and oncogenic pathways relevant to cancer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Risk-stratified, multimodality therapy is based on patient age and gender, site of disease, extent of disease, histology, molecular characteristics of the cancer cells, and response to therapy. </a:t>
            </a:r>
          </a:p>
          <a:p>
            <a:r>
              <a:rPr lang="en-US" dirty="0"/>
              <a:t>Although curative in 80% of children, the life altering late effects of these therapeutic approach  are substantial.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56372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>
            <a:extLst>
              <a:ext uri="{FF2B5EF4-FFF2-40B4-BE49-F238E27FC236}">
                <a16:creationId xmlns:a16="http://schemas.microsoft.com/office/drawing/2014/main" id="{959BB253-A81D-5340-9D2D-3E20C85D36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Toxicity of Tubulin Stabilizing Agents</a:t>
            </a:r>
          </a:p>
        </p:txBody>
      </p:sp>
      <p:graphicFrame>
        <p:nvGraphicFramePr>
          <p:cNvPr id="357571" name="Group 195">
            <a:extLst>
              <a:ext uri="{FF2B5EF4-FFF2-40B4-BE49-F238E27FC236}">
                <a16:creationId xmlns:a16="http://schemas.microsoft.com/office/drawing/2014/main" id="{8651084A-882C-7442-A42D-48972FCBF5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65327"/>
              </p:ext>
            </p:extLst>
          </p:nvPr>
        </p:nvGraphicFramePr>
        <p:xfrm>
          <a:off x="2124911" y="1478797"/>
          <a:ext cx="6732588" cy="4572000"/>
        </p:xfrm>
        <a:graphic>
          <a:graphicData uri="http://schemas.openxmlformats.org/drawingml/2006/table">
            <a:tbl>
              <a:tblPr/>
              <a:tblGrid>
                <a:gridCol w="3276600">
                  <a:extLst>
                    <a:ext uri="{9D8B030D-6E8A-4147-A177-3AD203B41FA5}">
                      <a16:colId xmlns:a16="http://schemas.microsoft.com/office/drawing/2014/main" val="17733326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904967605"/>
                    </a:ext>
                  </a:extLst>
                </a:gridCol>
                <a:gridCol w="1779588">
                  <a:extLst>
                    <a:ext uri="{9D8B030D-6E8A-4147-A177-3AD203B41FA5}">
                      <a16:colId xmlns:a16="http://schemas.microsoft.com/office/drawing/2014/main" val="23066976"/>
                    </a:ext>
                  </a:extLst>
                </a:gridCol>
              </a:tblGrid>
              <a:tr h="455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Toxicity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Paclitaxel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Docetaxel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649679"/>
                  </a:ext>
                </a:extLst>
              </a:tr>
              <a:tr h="455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Myelosuppression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DLT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DLT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9025018"/>
                  </a:ext>
                </a:extLst>
              </a:tr>
              <a:tr h="455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Hypersensitivity Rxn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7548295"/>
                  </a:ext>
                </a:extLst>
              </a:tr>
              <a:tr h="455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Cardiac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2573772"/>
                  </a:ext>
                </a:extLst>
              </a:tr>
              <a:tr h="455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Peripheral neuropathy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1527999"/>
                  </a:ext>
                </a:extLst>
              </a:tr>
              <a:tr h="455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Mucositis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4728673"/>
                  </a:ext>
                </a:extLst>
              </a:tr>
              <a:tr h="455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Dermatological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064944"/>
                  </a:ext>
                </a:extLst>
              </a:tr>
              <a:tr h="455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Fatigue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8205496"/>
                  </a:ext>
                </a:extLst>
              </a:tr>
              <a:tr h="455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Myalgias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0306815"/>
                  </a:ext>
                </a:extLst>
              </a:tr>
              <a:tr h="455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Fluid Retention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+++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1727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060903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>
            <a:extLst>
              <a:ext uri="{FF2B5EF4-FFF2-40B4-BE49-F238E27FC236}">
                <a16:creationId xmlns:a16="http://schemas.microsoft.com/office/drawing/2014/main" id="{AA39B407-6631-C744-B3AA-3070E5D38B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0" y="228600"/>
            <a:ext cx="7772400" cy="76200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Hypersensitivity</a:t>
            </a:r>
          </a:p>
        </p:txBody>
      </p:sp>
      <p:graphicFrame>
        <p:nvGraphicFramePr>
          <p:cNvPr id="380016" name="Group 112">
            <a:extLst>
              <a:ext uri="{FF2B5EF4-FFF2-40B4-BE49-F238E27FC236}">
                <a16:creationId xmlns:a16="http://schemas.microsoft.com/office/drawing/2014/main" id="{08FF304A-9FF8-6443-87BB-54BD1EC930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6479656"/>
              </p:ext>
            </p:extLst>
          </p:nvPr>
        </p:nvGraphicFramePr>
        <p:xfrm>
          <a:off x="1317356" y="1681955"/>
          <a:ext cx="9030346" cy="3494089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839515">
                  <a:extLst>
                    <a:ext uri="{9D8B030D-6E8A-4147-A177-3AD203B41FA5}">
                      <a16:colId xmlns:a16="http://schemas.microsoft.com/office/drawing/2014/main" val="353281583"/>
                    </a:ext>
                  </a:extLst>
                </a:gridCol>
                <a:gridCol w="3428187">
                  <a:extLst>
                    <a:ext uri="{9D8B030D-6E8A-4147-A177-3AD203B41FA5}">
                      <a16:colId xmlns:a16="http://schemas.microsoft.com/office/drawing/2014/main" val="2226825579"/>
                    </a:ext>
                  </a:extLst>
                </a:gridCol>
                <a:gridCol w="3762644">
                  <a:extLst>
                    <a:ext uri="{9D8B030D-6E8A-4147-A177-3AD203B41FA5}">
                      <a16:colId xmlns:a16="http://schemas.microsoft.com/office/drawing/2014/main" val="2934033839"/>
                    </a:ext>
                  </a:extLst>
                </a:gridCol>
              </a:tblGrid>
              <a:tr h="823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Drug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Vehicle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Pre treatment/ Treatment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3458339"/>
                  </a:ext>
                </a:extLst>
              </a:tr>
              <a:tr h="1335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Paclitaxel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spc="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Cremaphor</a:t>
                      </a:r>
                      <a:r>
                        <a:rPr kumimoji="0" lang="en-US" altLang="en-US" sz="20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 EL + EtOH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Corticosteroids,           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H</a:t>
                      </a:r>
                      <a:r>
                        <a:rPr kumimoji="0" lang="en-US" altLang="en-US" sz="2000" b="0" i="0" u="none" strike="noStrike" cap="none" spc="0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1 </a:t>
                      </a:r>
                      <a:r>
                        <a:rPr kumimoji="0" lang="en-US" altLang="en-US" sz="20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and H</a:t>
                      </a:r>
                      <a:r>
                        <a:rPr kumimoji="0" lang="en-US" altLang="en-US" sz="2000" b="0" i="0" u="none" strike="noStrike" cap="none" spc="0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2 </a:t>
                      </a:r>
                      <a:r>
                        <a:rPr kumimoji="0" lang="en-US" altLang="en-US" sz="20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blockers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Prolong infusion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6714185"/>
                  </a:ext>
                </a:extLst>
              </a:tr>
              <a:tr h="1335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spc="0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Docetaxel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Polysorbate 80 + EtOH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FF00"/>
                        </a:buClr>
                        <a:defRPr sz="2000" b="1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Times" pitchFamily="2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Corticosteroids,           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H</a:t>
                      </a:r>
                      <a:r>
                        <a:rPr kumimoji="0" lang="en-US" altLang="en-US" sz="2000" b="0" i="0" u="none" strike="noStrike" cap="none" spc="0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1 </a:t>
                      </a:r>
                      <a:r>
                        <a:rPr kumimoji="0" lang="en-US" altLang="en-US" sz="20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and H</a:t>
                      </a:r>
                      <a:r>
                        <a:rPr kumimoji="0" lang="en-US" altLang="en-US" sz="2000" b="0" i="0" u="none" strike="noStrike" cap="none" spc="0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2 </a:t>
                      </a:r>
                      <a:r>
                        <a:rPr kumimoji="0" lang="en-US" altLang="en-US" sz="20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blockers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  <a:ea typeface="ＭＳ Ｐゴシック" panose="020B0600070205080204" pitchFamily="34" charset="-128"/>
                          <a:sym typeface="Symbol" pitchFamily="2" charset="2"/>
                        </a:rPr>
                        <a:t>Prolong infusion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6694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24360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Rectangle 2">
            <a:extLst>
              <a:ext uri="{FF2B5EF4-FFF2-40B4-BE49-F238E27FC236}">
                <a16:creationId xmlns:a16="http://schemas.microsoft.com/office/drawing/2014/main" id="{61DC3166-878F-0742-BBE4-83CAB708FC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0945" y="0"/>
            <a:ext cx="11610109" cy="1325563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Tubulin Binding Agents: CYP450 Interactions</a:t>
            </a:r>
          </a:p>
        </p:txBody>
      </p:sp>
      <p:sp>
        <p:nvSpPr>
          <p:cNvPr id="380931" name="Rectangle 3">
            <a:extLst>
              <a:ext uri="{FF2B5EF4-FFF2-40B4-BE49-F238E27FC236}">
                <a16:creationId xmlns:a16="http://schemas.microsoft.com/office/drawing/2014/main" id="{A9A1860E-6D9C-9641-A167-A07B043061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09420" y="1325563"/>
            <a:ext cx="10483312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CYP3A4 inhibitors </a:t>
            </a:r>
            <a:r>
              <a:rPr lang="en-US" altLang="en-US" sz="2400" u="sng" dirty="0">
                <a:ea typeface="ＭＳ Ｐゴシック" panose="020B0600070205080204" pitchFamily="34" charset="-128"/>
              </a:rPr>
              <a:t>reduce</a:t>
            </a:r>
            <a:r>
              <a:rPr lang="en-US" altLang="en-US" sz="2400" dirty="0">
                <a:ea typeface="ＭＳ Ｐゴシック" panose="020B0600070205080204" pitchFamily="34" charset="-128"/>
              </a:rPr>
              <a:t> the clearance of 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Vinca</a:t>
            </a:r>
            <a:r>
              <a:rPr lang="en-US" altLang="en-US" sz="2400" dirty="0">
                <a:ea typeface="ＭＳ Ｐゴシック" panose="020B0600070205080204" pitchFamily="34" charset="-128"/>
              </a:rPr>
              <a:t> Alkaloids and 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Taxanes</a:t>
            </a:r>
            <a:endParaRPr lang="en-US" altLang="en-US" sz="2400" dirty="0">
              <a:ea typeface="ＭＳ Ｐゴシック" panose="020B0600070205080204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Imidazole anti-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fungals</a:t>
            </a:r>
            <a:r>
              <a:rPr lang="en-US" altLang="en-US" sz="2000" dirty="0">
                <a:ea typeface="ＭＳ Ｐゴシック" panose="020B0600070205080204" pitchFamily="34" charset="-128"/>
              </a:rPr>
              <a:t>: fluconazole, itraconazole, voriconazole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Antibiotics: ciprofloxacin, norfloxacin, erythromycin, clarithromycin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Anti-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retrovirals</a:t>
            </a:r>
            <a:r>
              <a:rPr lang="en-US" altLang="en-US" sz="2000" dirty="0">
                <a:ea typeface="ＭＳ Ｐゴシック" panose="020B0600070205080204" pitchFamily="34" charset="-128"/>
              </a:rPr>
              <a:t>: indinavir, nelfinavir,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ritonovir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n-US" altLang="en-US" sz="2000" dirty="0" err="1">
                <a:ea typeface="ＭＳ Ｐゴシック" panose="020B0600070205080204" pitchFamily="34" charset="-128"/>
              </a:rPr>
              <a:t>Misc</a:t>
            </a:r>
            <a:r>
              <a:rPr lang="en-US" altLang="en-US" sz="2000" dirty="0">
                <a:ea typeface="ＭＳ Ｐゴシック" panose="020B0600070205080204" pitchFamily="34" charset="-128"/>
              </a:rPr>
              <a:t>: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cimetadine</a:t>
            </a:r>
            <a:r>
              <a:rPr lang="en-US" altLang="en-US" sz="2000" dirty="0">
                <a:ea typeface="ＭＳ Ｐゴシック" panose="020B0600070205080204" pitchFamily="34" charset="-128"/>
              </a:rPr>
              <a:t>,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amiodarone,diltiazem</a:t>
            </a:r>
            <a:r>
              <a:rPr lang="en-US" altLang="en-US" sz="2000" dirty="0">
                <a:ea typeface="ＭＳ Ｐゴシック" panose="020B0600070205080204" pitchFamily="34" charset="-128"/>
              </a:rPr>
              <a:t>, verapamil, grapefruit juice (bergamottin)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Others….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CYP3A4 inducers </a:t>
            </a:r>
            <a:r>
              <a:rPr lang="en-US" altLang="en-US" sz="2400" u="sng" dirty="0">
                <a:ea typeface="ＭＳ Ｐゴシック" panose="020B0600070205080204" pitchFamily="34" charset="-128"/>
              </a:rPr>
              <a:t>enhance</a:t>
            </a:r>
            <a:r>
              <a:rPr lang="en-US" altLang="en-US" sz="2400" dirty="0">
                <a:ea typeface="ＭＳ Ｐゴシック" panose="020B0600070205080204" pitchFamily="34" charset="-128"/>
              </a:rPr>
              <a:t> clearance of 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Vinca</a:t>
            </a:r>
            <a:r>
              <a:rPr lang="en-US" altLang="en-US" sz="2400" dirty="0">
                <a:ea typeface="ＭＳ Ｐゴシック" panose="020B0600070205080204" pitchFamily="34" charset="-128"/>
              </a:rPr>
              <a:t> Alkaloids and 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Taxanes</a:t>
            </a:r>
            <a:endParaRPr lang="en-US" altLang="en-US" sz="2400" dirty="0">
              <a:ea typeface="ＭＳ Ｐゴシック" panose="020B0600070205080204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Anticonvulsants: Phenobarbital, phenytoin, carbamazepine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Anti-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retrovirals</a:t>
            </a:r>
            <a:r>
              <a:rPr lang="en-US" altLang="en-US" sz="2000" dirty="0">
                <a:ea typeface="ＭＳ Ｐゴシック" panose="020B0600070205080204" pitchFamily="34" charset="-128"/>
              </a:rPr>
              <a:t>: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nevarapine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lvl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Antibiotics: rifabutin, rifampin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 err="1">
                <a:ea typeface="ＭＳ Ｐゴシック" panose="020B0600070205080204" pitchFamily="34" charset="-128"/>
              </a:rPr>
              <a:t>Misc</a:t>
            </a:r>
            <a:r>
              <a:rPr lang="en-US" altLang="en-US" sz="2000" dirty="0">
                <a:ea typeface="ＭＳ Ｐゴシック" panose="020B0600070205080204" pitchFamily="34" charset="-128"/>
              </a:rPr>
              <a:t>: St Johns Wort, 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>
                <a:ea typeface="ＭＳ Ｐゴシック" panose="020B0600070205080204" pitchFamily="34" charset="-128"/>
              </a:rPr>
              <a:t>Others…</a:t>
            </a: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Pharmacogenetic polymorphisms in CYP3A5</a:t>
            </a:r>
          </a:p>
        </p:txBody>
      </p:sp>
    </p:spTree>
    <p:extLst>
      <p:ext uri="{BB962C8B-B14F-4D97-AF65-F5344CB8AC3E}">
        <p14:creationId xmlns:p14="http://schemas.microsoft.com/office/powerpoint/2010/main" val="18400588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0615B-9C4B-8544-8888-BE803B72D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45" y="0"/>
            <a:ext cx="11610109" cy="1325563"/>
          </a:xfrm>
        </p:spPr>
        <p:txBody>
          <a:bodyPr/>
          <a:lstStyle/>
          <a:p>
            <a:r>
              <a:rPr lang="en-US" dirty="0"/>
              <a:t>Miscellaneous Agents: Corticosteroids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A95DD-1FB0-B542-B7BC-7E3F755A9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838" y="976605"/>
            <a:ext cx="11610109" cy="4351338"/>
          </a:xfrm>
        </p:spPr>
        <p:txBody>
          <a:bodyPr/>
          <a:lstStyle/>
          <a:p>
            <a:r>
              <a:rPr lang="en-US" dirty="0"/>
              <a:t>Glucocorticoids bind intracellular glucocorticoid receptors, complexes are translocated to the nucleus, dimerize and  bind DNA response elements and modulate gene expression  inducing apoptosis.</a:t>
            </a:r>
          </a:p>
          <a:p>
            <a:r>
              <a:rPr lang="en-US" dirty="0"/>
              <a:t>Prednisone, Prednisolone, Dexamethasone</a:t>
            </a:r>
          </a:p>
          <a:p>
            <a:pPr lvl="1"/>
            <a:r>
              <a:rPr lang="en-US" dirty="0"/>
              <a:t>Near complete oral absorption (&gt;80%)</a:t>
            </a:r>
          </a:p>
          <a:p>
            <a:pPr lvl="1"/>
            <a:r>
              <a:rPr lang="en-US" dirty="0"/>
              <a:t>Prednisone is prodrug, requiring hepatic activation to prednisolone but not impacted by hepatic dysfunction</a:t>
            </a:r>
          </a:p>
          <a:p>
            <a:pPr lvl="1"/>
            <a:r>
              <a:rPr lang="en-US" dirty="0"/>
              <a:t>Dexamethasone is not bound to </a:t>
            </a:r>
            <a:r>
              <a:rPr lang="en-US" dirty="0" err="1"/>
              <a:t>transcortin</a:t>
            </a:r>
            <a:r>
              <a:rPr lang="en-US" dirty="0"/>
              <a:t>, prednisolone is tightly bound to </a:t>
            </a:r>
            <a:r>
              <a:rPr lang="en-US" dirty="0" err="1"/>
              <a:t>transcortin</a:t>
            </a:r>
            <a:r>
              <a:rPr lang="en-US" dirty="0"/>
              <a:t>, may contribute to lower rate of meningeal </a:t>
            </a:r>
            <a:r>
              <a:rPr lang="en-US" dirty="0" err="1"/>
              <a:t>relpase</a:t>
            </a:r>
            <a:r>
              <a:rPr lang="en-US" dirty="0"/>
              <a:t> in children with ALL treated with dexamethasone</a:t>
            </a:r>
          </a:p>
          <a:p>
            <a:r>
              <a:rPr lang="en-US" dirty="0"/>
              <a:t>Toxicity: </a:t>
            </a:r>
            <a:r>
              <a:rPr lang="en-US" dirty="0" err="1"/>
              <a:t>centripedal</a:t>
            </a:r>
            <a:r>
              <a:rPr lang="en-US" dirty="0"/>
              <a:t> obesity, growth failure, immunosuppression, myopathy, avascular necrosis of bone,  gastric ulcers, pancreatitis, diabetes, psychiatric disorders,  hypertension, impaired wound healing</a:t>
            </a:r>
          </a:p>
        </p:txBody>
      </p:sp>
    </p:spTree>
    <p:extLst>
      <p:ext uri="{BB962C8B-B14F-4D97-AF65-F5344CB8AC3E}">
        <p14:creationId xmlns:p14="http://schemas.microsoft.com/office/powerpoint/2010/main" val="63545899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0615B-9C4B-8544-8888-BE803B72D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89" y="0"/>
            <a:ext cx="11610109" cy="1325563"/>
          </a:xfrm>
        </p:spPr>
        <p:txBody>
          <a:bodyPr/>
          <a:lstStyle/>
          <a:p>
            <a:r>
              <a:rPr lang="en-US" dirty="0"/>
              <a:t>Miscellaneous Agents: </a:t>
            </a:r>
            <a:r>
              <a:rPr lang="en-US" dirty="0" err="1"/>
              <a:t>Asparginase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A95DD-1FB0-B542-B7BC-7E3F755A9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2" y="1019510"/>
            <a:ext cx="11610109" cy="2409490"/>
          </a:xfrm>
        </p:spPr>
        <p:txBody>
          <a:bodyPr/>
          <a:lstStyle/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Asparagine is a non-essential amino acid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Childhood leukemic blasts are deficient in asparagine synthase and sensitive to asparagine depletion, depletion of  asparagine is associated with improved survival in children with ALL 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Asparaginase (bacterial) enzyme that depletes extracellular asparagine</a:t>
            </a:r>
          </a:p>
          <a:p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EB99AB3-69C2-434B-AD0F-5CD89341F2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074483"/>
              </p:ext>
            </p:extLst>
          </p:nvPr>
        </p:nvGraphicFramePr>
        <p:xfrm>
          <a:off x="556000" y="3212428"/>
          <a:ext cx="11052285" cy="283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7242">
                  <a:extLst>
                    <a:ext uri="{9D8B030D-6E8A-4147-A177-3AD203B41FA5}">
                      <a16:colId xmlns:a16="http://schemas.microsoft.com/office/drawing/2014/main" val="3168529395"/>
                    </a:ext>
                  </a:extLst>
                </a:gridCol>
                <a:gridCol w="2153653">
                  <a:extLst>
                    <a:ext uri="{9D8B030D-6E8A-4147-A177-3AD203B41FA5}">
                      <a16:colId xmlns:a16="http://schemas.microsoft.com/office/drawing/2014/main" val="2590827873"/>
                    </a:ext>
                  </a:extLst>
                </a:gridCol>
                <a:gridCol w="1816768">
                  <a:extLst>
                    <a:ext uri="{9D8B030D-6E8A-4147-A177-3AD203B41FA5}">
                      <a16:colId xmlns:a16="http://schemas.microsoft.com/office/drawing/2014/main" val="2518635"/>
                    </a:ext>
                  </a:extLst>
                </a:gridCol>
                <a:gridCol w="2839453">
                  <a:extLst>
                    <a:ext uri="{9D8B030D-6E8A-4147-A177-3AD203B41FA5}">
                      <a16:colId xmlns:a16="http://schemas.microsoft.com/office/drawing/2014/main" val="2395507440"/>
                    </a:ext>
                  </a:extLst>
                </a:gridCol>
                <a:gridCol w="2245169">
                  <a:extLst>
                    <a:ext uri="{9D8B030D-6E8A-4147-A177-3AD203B41FA5}">
                      <a16:colId xmlns:a16="http://schemas.microsoft.com/office/drawing/2014/main" val="17587066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Drug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Dose/Schedule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Half-life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Comment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Toxicity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170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Native </a:t>
                      </a:r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E Coli 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Asparaginase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IV/IM 6000-25,000 IU/m</a:t>
                      </a:r>
                      <a:r>
                        <a:rPr lang="en-US" baseline="30000" dirty="0">
                          <a:solidFill>
                            <a:schemeClr val="tx1"/>
                          </a:solidFill>
                        </a:rPr>
                        <a:t>2 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3x week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24-36 hours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 longer produced in the US (2012)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Hypersensitivity (incidence varies by type), 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coagulopathy, pancreatitis, hepatic/ hyperbilirubinemia, neurotoxicity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5852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PEG-asparaginase</a:t>
                      </a:r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 (E. coli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IV/IM 2500 IU/m</a:t>
                      </a:r>
                      <a:r>
                        <a:rPr lang="en-US" baseline="30000" dirty="0">
                          <a:solidFill>
                            <a:schemeClr val="tx1"/>
                          </a:solidFill>
                        </a:rPr>
                        <a:t>2  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every 1-4 weeks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5-7 days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polyethylene-glycol (PEG) prolongs half life and decreases immunogenicity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7751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E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chrysanthemi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Asparaginase (Erwinia Asp)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IV/IM 25,000 IU/m</a:t>
                      </a:r>
                      <a:r>
                        <a:rPr lang="en-US" baseline="30000" dirty="0">
                          <a:solidFill>
                            <a:schemeClr val="tx1"/>
                          </a:solidFill>
                        </a:rPr>
                        <a:t>2 </a:t>
                      </a:r>
                    </a:p>
                    <a:p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3x week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10-15 hours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Used after hypersensitivity reactions or neutralizing antibody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4174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998815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0615B-9C4B-8544-8888-BE803B72D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Miscellaneous Agents: Bleomycin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A95DD-1FB0-B542-B7BC-7E3F755A9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12804"/>
            <a:ext cx="11610109" cy="4351338"/>
          </a:xfrm>
        </p:spPr>
        <p:txBody>
          <a:bodyPr/>
          <a:lstStyle/>
          <a:p>
            <a:r>
              <a:rPr lang="en-US" dirty="0"/>
              <a:t>Mixture of  low molecular weight </a:t>
            </a:r>
            <a:r>
              <a:rPr lang="en-US" dirty="0" err="1"/>
              <a:t>glycopeptides</a:t>
            </a:r>
            <a:endParaRPr lang="en-US" dirty="0"/>
          </a:p>
          <a:p>
            <a:r>
              <a:rPr lang="en-US" dirty="0"/>
              <a:t>Chelates divalent transition metals  such as iron,  copper, zinc, nickel</a:t>
            </a:r>
          </a:p>
          <a:p>
            <a:r>
              <a:rPr lang="en-US" dirty="0"/>
              <a:t>Bleomycin-Iron complexes  are the active form and bind DNA producing double and single strand breaks</a:t>
            </a:r>
          </a:p>
          <a:p>
            <a:r>
              <a:rPr lang="en-US" dirty="0"/>
              <a:t>Toxicity includes </a:t>
            </a:r>
          </a:p>
          <a:p>
            <a:pPr lvl="1">
              <a:spcBef>
                <a:spcPts val="0"/>
              </a:spcBef>
            </a:pPr>
            <a:r>
              <a:rPr lang="en-US" b="1" dirty="0"/>
              <a:t>Interstitial pneumonitis</a:t>
            </a:r>
          </a:p>
          <a:p>
            <a:pPr lvl="1">
              <a:spcBef>
                <a:spcPts val="0"/>
              </a:spcBef>
            </a:pPr>
            <a:r>
              <a:rPr lang="en-US" dirty="0"/>
              <a:t>Linear hyperpigmentation of skin and nails</a:t>
            </a:r>
          </a:p>
          <a:p>
            <a:pPr lvl="1">
              <a:spcBef>
                <a:spcPts val="0"/>
              </a:spcBef>
            </a:pPr>
            <a:r>
              <a:rPr lang="en-US" dirty="0"/>
              <a:t>Alopecia</a:t>
            </a:r>
          </a:p>
          <a:p>
            <a:pPr lvl="1">
              <a:spcBef>
                <a:spcPts val="0"/>
              </a:spcBef>
            </a:pPr>
            <a:r>
              <a:rPr lang="en-US" dirty="0"/>
              <a:t>Hypersensitivity reactions</a:t>
            </a:r>
          </a:p>
          <a:p>
            <a:pPr lvl="1">
              <a:spcBef>
                <a:spcPts val="0"/>
              </a:spcBef>
            </a:pPr>
            <a:r>
              <a:rPr lang="en-US" dirty="0"/>
              <a:t>Raynaud phenomenon</a:t>
            </a:r>
          </a:p>
          <a:p>
            <a:pPr lvl="1">
              <a:spcBef>
                <a:spcPts val="0"/>
              </a:spcBef>
            </a:pPr>
            <a:r>
              <a:rPr lang="en-US" dirty="0"/>
              <a:t>Not </a:t>
            </a:r>
            <a:r>
              <a:rPr lang="en-US" dirty="0" err="1"/>
              <a:t>myelosupprssive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06138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4B6B4-4317-0340-8522-7398B6EF2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0" y="18255"/>
            <a:ext cx="11610109" cy="1325563"/>
          </a:xfrm>
        </p:spPr>
        <p:txBody>
          <a:bodyPr/>
          <a:lstStyle/>
          <a:p>
            <a:r>
              <a:rPr lang="en-US" dirty="0"/>
              <a:t>Summary: Principles of Radiation and Cytotoxic Chemotherapy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35326-D1DF-7C4C-BED8-CF9B1B86F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0" y="1253331"/>
            <a:ext cx="11610109" cy="4351338"/>
          </a:xfrm>
        </p:spPr>
        <p:txBody>
          <a:bodyPr/>
          <a:lstStyle/>
          <a:p>
            <a:pPr marL="119063" indent="-119063"/>
            <a:r>
              <a:rPr lang="en-US" dirty="0"/>
              <a:t>Overall survival of all types of childhood cancer is 80%</a:t>
            </a:r>
          </a:p>
          <a:p>
            <a:pPr marL="1033463" lvl="2" indent="-119063">
              <a:spcBef>
                <a:spcPts val="0"/>
              </a:spcBef>
              <a:buFont typeface="Arial"/>
              <a:buChar char="•"/>
            </a:pPr>
            <a:r>
              <a:rPr lang="en-US" dirty="0"/>
              <a:t>Multimodality therapy, Combination cytotoxic therapy</a:t>
            </a:r>
          </a:p>
          <a:p>
            <a:pPr marL="1033463" lvl="2" indent="-119063">
              <a:spcBef>
                <a:spcPts val="0"/>
              </a:spcBef>
              <a:buFont typeface="Arial"/>
              <a:buChar char="•"/>
            </a:pPr>
            <a:r>
              <a:rPr lang="en-US" dirty="0"/>
              <a:t>Clinical Trials</a:t>
            </a:r>
          </a:p>
          <a:p>
            <a:pPr marL="1033463" lvl="2" indent="-119063">
              <a:spcBef>
                <a:spcPts val="0"/>
              </a:spcBef>
              <a:buFont typeface="Arial"/>
              <a:buChar char="•"/>
            </a:pPr>
            <a:r>
              <a:rPr lang="en-US" dirty="0"/>
              <a:t>Supportive Care</a:t>
            </a:r>
          </a:p>
          <a:p>
            <a:pPr marL="1033463" lvl="2" indent="-119063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dirty="0"/>
              <a:t>Improved imaging,  staging, risk stratification </a:t>
            </a:r>
          </a:p>
          <a:p>
            <a:pPr marL="1033463" lvl="2" indent="-119063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dirty="0"/>
              <a:t>Improved understanding of genomic drivers of childhood cancer</a:t>
            </a:r>
          </a:p>
          <a:p>
            <a:pPr marL="119063" indent="-119063"/>
            <a:r>
              <a:rPr lang="en-US" dirty="0"/>
              <a:t>Acute Toxicities of Chemotherapy</a:t>
            </a:r>
          </a:p>
          <a:p>
            <a:pPr marL="576263" lvl="1" indent="-119063">
              <a:spcBef>
                <a:spcPts val="0"/>
              </a:spcBef>
              <a:buFont typeface="Arial"/>
              <a:buChar char="•"/>
            </a:pPr>
            <a:r>
              <a:rPr lang="en-US" sz="2000" dirty="0"/>
              <a:t>Recognize and ameliorate acute common side effects of chemotherapy</a:t>
            </a:r>
          </a:p>
          <a:p>
            <a:pPr marL="576263" lvl="1" indent="-119063">
              <a:spcBef>
                <a:spcPts val="0"/>
              </a:spcBef>
              <a:buFont typeface="Arial"/>
              <a:buChar char="•"/>
            </a:pPr>
            <a:r>
              <a:rPr lang="en-US" sz="2000" dirty="0"/>
              <a:t>Know  unique, agent specific side effects</a:t>
            </a:r>
          </a:p>
          <a:p>
            <a:pPr marL="576263" lvl="1" indent="-119063">
              <a:spcBef>
                <a:spcPts val="0"/>
              </a:spcBef>
              <a:buFont typeface="Arial"/>
              <a:buChar char="•"/>
            </a:pPr>
            <a:r>
              <a:rPr lang="en-US" sz="2000" dirty="0"/>
              <a:t>Transient, Dose-related, Idiopathic, Cumulative</a:t>
            </a:r>
          </a:p>
          <a:p>
            <a:pPr marL="576263" lvl="1" indent="-119063">
              <a:spcBef>
                <a:spcPts val="0"/>
              </a:spcBef>
              <a:spcAft>
                <a:spcPts val="1000"/>
              </a:spcAft>
              <a:buFont typeface="Arial"/>
              <a:buChar char="•"/>
            </a:pPr>
            <a:r>
              <a:rPr lang="en-US" sz="2000" dirty="0"/>
              <a:t>Recognize  rare but serious side effects and current management strategies</a:t>
            </a:r>
          </a:p>
          <a:p>
            <a:pPr marL="119063" indent="-119063"/>
            <a:r>
              <a:rPr lang="en-US" dirty="0"/>
              <a:t>Late Effects of therapy for childhood cancer are substantial</a:t>
            </a:r>
          </a:p>
          <a:p>
            <a:pPr marL="576263" lvl="1" indent="-119063">
              <a:buFont typeface="Arial"/>
              <a:buChar char="•"/>
            </a:pPr>
            <a:r>
              <a:rPr lang="en-US" sz="2000" dirty="0"/>
              <a:t>Survivorship Specialty Clinical Services</a:t>
            </a:r>
          </a:p>
          <a:p>
            <a:pPr marL="576263" lvl="1" indent="-119063">
              <a:buFont typeface="Arial"/>
              <a:buChar char="•"/>
            </a:pPr>
            <a:r>
              <a:rPr lang="en-US" sz="2000" dirty="0"/>
              <a:t>Childhood Cancer Survivor Study (CCSS)</a:t>
            </a:r>
          </a:p>
          <a:p>
            <a:pPr marL="576263" lvl="1" indent="-119063">
              <a:buFont typeface="Arial"/>
              <a:buChar char="•"/>
            </a:pPr>
            <a:r>
              <a:rPr lang="en-US" sz="2000" dirty="0"/>
              <a:t>Development of new agents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00862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2AA53-B532-4974-B533-4BC2B6EEA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Targeted Therapies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88F447-D53E-4DE0-AA78-2FABB15D34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5565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0DA75EEC-E50A-0844-B502-D1E32D535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Reminder of the topical structure suggested by the ABP: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78EB8F-E836-451E-9FA2-0AA22A1DB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879" y="1690688"/>
            <a:ext cx="11322321" cy="413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04952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4419B-DC9E-C54A-85A9-9A653F0EE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44" y="0"/>
            <a:ext cx="11610109" cy="1325563"/>
          </a:xfrm>
        </p:spPr>
        <p:txBody>
          <a:bodyPr/>
          <a:lstStyle/>
          <a:p>
            <a:pPr algn="ctr"/>
            <a:r>
              <a:rPr lang="en-US" dirty="0"/>
              <a:t>Outline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A8DC0-A5E7-CC4C-B4C6-EBA6B2C1E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153" y="1027862"/>
            <a:ext cx="11610109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/>
              <a:t>General Principles of Molecularly Targeted Therapy</a:t>
            </a:r>
          </a:p>
          <a:p>
            <a:pPr lvl="1"/>
            <a:r>
              <a:rPr lang="en-US" dirty="0"/>
              <a:t>Clinical Trials</a:t>
            </a:r>
          </a:p>
          <a:p>
            <a:pPr lvl="1"/>
            <a:r>
              <a:rPr lang="en-US" dirty="0"/>
              <a:t>RACE for Children Act</a:t>
            </a:r>
          </a:p>
          <a:p>
            <a:pPr marL="514350" indent="-514350">
              <a:buAutoNum type="arabicPeriod"/>
            </a:pPr>
            <a:r>
              <a:rPr lang="en-US" dirty="0"/>
              <a:t>Pathways, Targets, and Agents</a:t>
            </a:r>
          </a:p>
          <a:p>
            <a:pPr lvl="1"/>
            <a:r>
              <a:rPr lang="en-US" dirty="0"/>
              <a:t>Differentiating Agents</a:t>
            </a:r>
          </a:p>
          <a:p>
            <a:pPr lvl="1"/>
            <a:r>
              <a:rPr lang="en-US" dirty="0"/>
              <a:t>Small Molecule Inhibitors of  Oncogenic Pathways</a:t>
            </a:r>
          </a:p>
          <a:p>
            <a:pPr lvl="1"/>
            <a:r>
              <a:rPr lang="en-US" dirty="0"/>
              <a:t>Antiangiogenic Agents and Multitargeted Tyrosine Kinase Inhibitors</a:t>
            </a:r>
          </a:p>
          <a:p>
            <a:pPr lvl="1"/>
            <a:r>
              <a:rPr lang="en-US" dirty="0"/>
              <a:t>Epigenetic Modifiers</a:t>
            </a:r>
          </a:p>
          <a:p>
            <a:pPr lvl="1"/>
            <a:r>
              <a:rPr lang="en-US" dirty="0"/>
              <a:t>Immune Checkpoint Inhibitors</a:t>
            </a:r>
          </a:p>
          <a:p>
            <a:pPr lvl="1"/>
            <a:r>
              <a:rPr lang="en-US" dirty="0"/>
              <a:t>Antibodies and Antibody Drug Conjugates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901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92CED-F989-0045-8DE9-6BA68C442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Principles of Radiation Oncology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3DC375-98B2-B94B-B613-BBB64B7D5C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Production and targeted delivery of ionizing radiation to a patient to cause a biologic effect.</a:t>
            </a:r>
          </a:p>
          <a:p>
            <a:endParaRPr lang="en-US" sz="3200" dirty="0">
              <a:solidFill>
                <a:schemeClr val="tx1"/>
              </a:solidFill>
            </a:endParaRPr>
          </a:p>
          <a:p>
            <a:r>
              <a:rPr lang="en-US" sz="3200" dirty="0">
                <a:solidFill>
                  <a:schemeClr val="tx1"/>
                </a:solidFill>
              </a:rPr>
              <a:t>Dependent on the principles and accuracy of radiation physics.</a:t>
            </a:r>
          </a:p>
          <a:p>
            <a:endParaRPr lang="en-US" sz="3200" dirty="0">
              <a:solidFill>
                <a:schemeClr val="tx1"/>
              </a:solidFill>
            </a:endParaRPr>
          </a:p>
          <a:p>
            <a:r>
              <a:rPr lang="en-US" sz="3200" dirty="0">
                <a:solidFill>
                  <a:schemeClr val="tx1"/>
                </a:solidFill>
              </a:rPr>
              <a:t>Goal to deliver prescribed dose to target volume of tumor while sparing normal tissue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76934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B85DD-B5C7-4838-B2C0-CA2D921AB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45" y="87333"/>
            <a:ext cx="11610109" cy="1325563"/>
          </a:xfrm>
        </p:spPr>
        <p:txBody>
          <a:bodyPr/>
          <a:lstStyle/>
          <a:p>
            <a:r>
              <a:rPr lang="en-US" dirty="0"/>
              <a:t>Clinical Trials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4D0AD1D-10F5-1A48-8E74-19F7AF1686BB}"/>
              </a:ext>
            </a:extLst>
          </p:cNvPr>
          <p:cNvGraphicFramePr>
            <a:graphicFrameLocks noGrp="1"/>
          </p:cNvGraphicFramePr>
          <p:nvPr/>
        </p:nvGraphicFramePr>
        <p:xfrm>
          <a:off x="1305006" y="1322174"/>
          <a:ext cx="8655435" cy="36721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38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64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46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49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0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0175">
                <a:tc gridSpan="5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1F497D"/>
                          </a:solidFill>
                        </a:rPr>
                        <a:t>Traditional Clinical Trial Paradigm for Drug Development</a:t>
                      </a:r>
                    </a:p>
                  </a:txBody>
                  <a:tcPr>
                    <a:lnL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1" dirty="0">
                        <a:solidFill>
                          <a:srgbClr val="1F497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1" dirty="0">
                        <a:solidFill>
                          <a:srgbClr val="1F497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1" dirty="0">
                        <a:solidFill>
                          <a:srgbClr val="1F497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000" b="1" dirty="0">
                        <a:solidFill>
                          <a:srgbClr val="1F497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0224253"/>
                  </a:ext>
                </a:extLst>
              </a:tr>
              <a:tr h="50017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1F497D"/>
                          </a:solidFill>
                        </a:rPr>
                        <a:t>Phase</a:t>
                      </a:r>
                    </a:p>
                  </a:txBody>
                  <a:tcPr>
                    <a:lnL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1F497D"/>
                          </a:solidFill>
                        </a:rPr>
                        <a:t>Objective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1F497D"/>
                          </a:solidFill>
                        </a:rPr>
                        <a:t>Endpoint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1F497D"/>
                          </a:solidFill>
                        </a:rPr>
                        <a:t>Subjects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1F497D"/>
                          </a:solidFill>
                        </a:rPr>
                        <a:t>Duration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967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404040"/>
                          </a:solidFill>
                        </a:rPr>
                        <a:t>1</a:t>
                      </a:r>
                    </a:p>
                  </a:txBody>
                  <a:tcPr>
                    <a:lnL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404040"/>
                          </a:solidFill>
                        </a:rPr>
                        <a:t>Dose</a:t>
                      </a:r>
                    </a:p>
                    <a:p>
                      <a:r>
                        <a:rPr lang="en-US" sz="2000" dirty="0">
                          <a:solidFill>
                            <a:srgbClr val="404040"/>
                          </a:solidFill>
                        </a:rPr>
                        <a:t>Toxicity</a:t>
                      </a:r>
                      <a:r>
                        <a:rPr lang="en-US" sz="2000" baseline="0" dirty="0">
                          <a:solidFill>
                            <a:srgbClr val="404040"/>
                          </a:solidFill>
                        </a:rPr>
                        <a:t> profile</a:t>
                      </a:r>
                      <a:endParaRPr lang="en-US" sz="2000" dirty="0">
                        <a:solidFill>
                          <a:srgbClr val="404040"/>
                        </a:solidFill>
                      </a:endParaRPr>
                    </a:p>
                    <a:p>
                      <a:r>
                        <a:rPr lang="en-US" sz="2000" dirty="0">
                          <a:solidFill>
                            <a:srgbClr val="404040"/>
                          </a:solidFill>
                        </a:rPr>
                        <a:t>Pharmacology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404040"/>
                          </a:solidFill>
                        </a:rPr>
                        <a:t>Toxicity (graded)</a:t>
                      </a:r>
                    </a:p>
                    <a:p>
                      <a:endParaRPr lang="en-US" sz="2000" dirty="0">
                        <a:solidFill>
                          <a:srgbClr val="404040"/>
                        </a:solidFill>
                      </a:endParaRPr>
                    </a:p>
                    <a:p>
                      <a:r>
                        <a:rPr lang="en-US" sz="2000" dirty="0">
                          <a:solidFill>
                            <a:srgbClr val="404040"/>
                          </a:solidFill>
                        </a:rPr>
                        <a:t>PK</a:t>
                      </a:r>
                      <a:r>
                        <a:rPr lang="en-US" sz="2000" baseline="0" dirty="0">
                          <a:solidFill>
                            <a:srgbClr val="404040"/>
                          </a:solidFill>
                        </a:rPr>
                        <a:t>/PD parameters</a:t>
                      </a:r>
                      <a:endParaRPr lang="en-US" sz="2000" dirty="0">
                        <a:solidFill>
                          <a:srgbClr val="40404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404040"/>
                          </a:solidFill>
                        </a:rPr>
                        <a:t>Relapsed</a:t>
                      </a:r>
                      <a:r>
                        <a:rPr lang="en-US" sz="2000" baseline="0" dirty="0">
                          <a:solidFill>
                            <a:srgbClr val="404040"/>
                          </a:solidFill>
                        </a:rPr>
                        <a:t> cancer</a:t>
                      </a:r>
                    </a:p>
                    <a:p>
                      <a:r>
                        <a:rPr lang="en-US" sz="2000" baseline="0" dirty="0">
                          <a:solidFill>
                            <a:srgbClr val="404040"/>
                          </a:solidFill>
                        </a:rPr>
                        <a:t>(&lt;25)</a:t>
                      </a:r>
                      <a:endParaRPr lang="en-US" sz="2000" dirty="0">
                        <a:solidFill>
                          <a:srgbClr val="40404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404040"/>
                          </a:solidFill>
                        </a:rPr>
                        <a:t>12-24 </a:t>
                      </a:r>
                      <a:r>
                        <a:rPr lang="en-US" sz="2000" dirty="0" err="1">
                          <a:solidFill>
                            <a:srgbClr val="404040"/>
                          </a:solidFill>
                        </a:rPr>
                        <a:t>mos</a:t>
                      </a:r>
                      <a:endParaRPr lang="en-US" sz="2000" dirty="0">
                        <a:solidFill>
                          <a:srgbClr val="40404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17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404040"/>
                          </a:solidFill>
                        </a:rPr>
                        <a:t>2</a:t>
                      </a:r>
                    </a:p>
                  </a:txBody>
                  <a:tcPr>
                    <a:lnL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404040"/>
                          </a:solidFill>
                        </a:rPr>
                        <a:t>Activity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404040"/>
                          </a:solidFill>
                        </a:rPr>
                        <a:t>Response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404040"/>
                          </a:solidFill>
                        </a:rPr>
                        <a:t>Relapsed cancer</a:t>
                      </a:r>
                    </a:p>
                    <a:p>
                      <a:r>
                        <a:rPr lang="en-US" sz="2000" dirty="0">
                          <a:solidFill>
                            <a:srgbClr val="404040"/>
                          </a:solidFill>
                        </a:rPr>
                        <a:t>(10 to 20</a:t>
                      </a:r>
                      <a:r>
                        <a:rPr lang="en-US" sz="2000" baseline="0" dirty="0">
                          <a:solidFill>
                            <a:srgbClr val="404040"/>
                          </a:solidFill>
                        </a:rPr>
                        <a:t> per tumor)</a:t>
                      </a:r>
                      <a:endParaRPr lang="en-US" sz="2000" dirty="0">
                        <a:solidFill>
                          <a:srgbClr val="40404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404040"/>
                          </a:solidFill>
                        </a:rPr>
                        <a:t>24 </a:t>
                      </a:r>
                      <a:r>
                        <a:rPr lang="en-US" sz="2000" dirty="0" err="1">
                          <a:solidFill>
                            <a:srgbClr val="404040"/>
                          </a:solidFill>
                        </a:rPr>
                        <a:t>mos</a:t>
                      </a:r>
                      <a:endParaRPr lang="en-US" sz="2000" dirty="0">
                        <a:solidFill>
                          <a:srgbClr val="40404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17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404040"/>
                          </a:solidFill>
                        </a:rPr>
                        <a:t>3</a:t>
                      </a:r>
                    </a:p>
                  </a:txBody>
                  <a:tcPr>
                    <a:lnL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404040"/>
                          </a:solidFill>
                        </a:rPr>
                        <a:t>Efficacy (benefit)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404040"/>
                          </a:solidFill>
                        </a:rPr>
                        <a:t>Survival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404040"/>
                          </a:solidFill>
                        </a:rPr>
                        <a:t>Untreated</a:t>
                      </a:r>
                      <a:r>
                        <a:rPr lang="en-US" sz="2000" baseline="0" dirty="0">
                          <a:solidFill>
                            <a:srgbClr val="404040"/>
                          </a:solidFill>
                        </a:rPr>
                        <a:t> cancer</a:t>
                      </a:r>
                      <a:endParaRPr lang="en-US" sz="2000" dirty="0">
                        <a:solidFill>
                          <a:srgbClr val="404040"/>
                        </a:solidFill>
                      </a:endParaRPr>
                    </a:p>
                    <a:p>
                      <a:r>
                        <a:rPr lang="en-US" sz="2000" dirty="0">
                          <a:solidFill>
                            <a:srgbClr val="404040"/>
                          </a:solidFill>
                        </a:rPr>
                        <a:t>100s to &gt;1,000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404040"/>
                          </a:solidFill>
                        </a:rPr>
                        <a:t>5-10 </a:t>
                      </a:r>
                      <a:r>
                        <a:rPr lang="en-US" sz="2000" dirty="0" err="1">
                          <a:solidFill>
                            <a:srgbClr val="404040"/>
                          </a:solidFill>
                        </a:rPr>
                        <a:t>yrs</a:t>
                      </a:r>
                      <a:endParaRPr lang="en-US" sz="2000" dirty="0">
                        <a:solidFill>
                          <a:srgbClr val="40404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388341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Cytotoxic vs. Molecularly Targeted Drugs</a:t>
            </a:r>
          </a:p>
        </p:txBody>
      </p:sp>
      <p:sp>
        <p:nvSpPr>
          <p:cNvPr id="3" name="Text Placeholder 5"/>
          <p:cNvSpPr txBox="1">
            <a:spLocks/>
          </p:cNvSpPr>
          <p:nvPr/>
        </p:nvSpPr>
        <p:spPr>
          <a:xfrm>
            <a:off x="1476103" y="1685109"/>
            <a:ext cx="4323805" cy="4651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404040"/>
                </a:solidFill>
              </a:rPr>
              <a:t>Cytotoxic Anticancer Drugs</a:t>
            </a:r>
          </a:p>
        </p:txBody>
      </p:sp>
      <p:sp>
        <p:nvSpPr>
          <p:cNvPr id="4" name="Content Placeholder 6"/>
          <p:cNvSpPr txBox="1">
            <a:spLocks/>
          </p:cNvSpPr>
          <p:nvPr/>
        </p:nvSpPr>
        <p:spPr>
          <a:xfrm>
            <a:off x="1599405" y="2211862"/>
            <a:ext cx="3438976" cy="298715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4950" indent="-234950"/>
            <a:r>
              <a:rPr lang="en-US" sz="2400" dirty="0">
                <a:solidFill>
                  <a:srgbClr val="404040"/>
                </a:solidFill>
              </a:rPr>
              <a:t>Damage DNA</a:t>
            </a:r>
          </a:p>
          <a:p>
            <a:pPr marL="582613" lvl="1" indent="-182563">
              <a:buFont typeface="Courier New" charset="0"/>
              <a:buChar char="o"/>
            </a:pPr>
            <a:r>
              <a:rPr lang="en-US" sz="2000" dirty="0">
                <a:solidFill>
                  <a:srgbClr val="404040"/>
                </a:solidFill>
              </a:rPr>
              <a:t>Irreversible (cytotoxic)</a:t>
            </a:r>
          </a:p>
          <a:p>
            <a:pPr marL="582613" lvl="1" indent="-182563">
              <a:buFont typeface="Courier New" charset="0"/>
              <a:buChar char="o"/>
            </a:pPr>
            <a:r>
              <a:rPr lang="en-US" sz="2000" dirty="0">
                <a:solidFill>
                  <a:srgbClr val="404040"/>
                </a:solidFill>
              </a:rPr>
              <a:t>Non-selective</a:t>
            </a:r>
          </a:p>
          <a:p>
            <a:pPr marL="582613" lvl="1" indent="-182563">
              <a:buFont typeface="Courier New" charset="0"/>
              <a:buChar char="o"/>
            </a:pPr>
            <a:r>
              <a:rPr lang="en-US" sz="2000" dirty="0">
                <a:solidFill>
                  <a:srgbClr val="404040"/>
                </a:solidFill>
              </a:rPr>
              <a:t>Toxic (dose-limiting)</a:t>
            </a:r>
          </a:p>
          <a:p>
            <a:pPr marL="234950" indent="-234950">
              <a:spcBef>
                <a:spcPts val="1176"/>
              </a:spcBef>
            </a:pPr>
            <a:r>
              <a:rPr lang="en-US" sz="2400" dirty="0">
                <a:solidFill>
                  <a:srgbClr val="404040"/>
                </a:solidFill>
              </a:rPr>
              <a:t>Pulse/cyclical (IV)</a:t>
            </a:r>
          </a:p>
          <a:p>
            <a:pPr marL="234950" indent="-234950">
              <a:spcBef>
                <a:spcPts val="1176"/>
              </a:spcBef>
            </a:pPr>
            <a:r>
              <a:rPr lang="en-US" sz="2400" dirty="0">
                <a:solidFill>
                  <a:srgbClr val="404040"/>
                </a:solidFill>
              </a:rPr>
              <a:t>Selected by histology</a:t>
            </a:r>
          </a:p>
          <a:p>
            <a:pPr marL="234950" indent="-234950">
              <a:spcBef>
                <a:spcPts val="1176"/>
              </a:spcBef>
            </a:pPr>
            <a:r>
              <a:rPr lang="en-US" sz="2400" dirty="0">
                <a:solidFill>
                  <a:srgbClr val="404040"/>
                </a:solidFill>
              </a:rPr>
              <a:t>Cure the cancer</a:t>
            </a:r>
          </a:p>
        </p:txBody>
      </p:sp>
      <p:sp>
        <p:nvSpPr>
          <p:cNvPr id="5" name="Text Placeholder 7"/>
          <p:cNvSpPr txBox="1">
            <a:spLocks/>
          </p:cNvSpPr>
          <p:nvPr/>
        </p:nvSpPr>
        <p:spPr>
          <a:xfrm>
            <a:off x="6421575" y="1685109"/>
            <a:ext cx="4289968" cy="4651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404040"/>
                </a:solidFill>
              </a:rPr>
              <a:t>Molecularly Targeted Drugs</a:t>
            </a:r>
          </a:p>
        </p:txBody>
      </p:sp>
      <p:sp>
        <p:nvSpPr>
          <p:cNvPr id="6" name="Content Placeholder 8"/>
          <p:cNvSpPr txBox="1">
            <a:spLocks/>
          </p:cNvSpPr>
          <p:nvPr/>
        </p:nvSpPr>
        <p:spPr>
          <a:xfrm>
            <a:off x="6544875" y="2211862"/>
            <a:ext cx="3517221" cy="298715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4950" indent="-234950"/>
            <a:r>
              <a:rPr lang="en-US" sz="2400" dirty="0">
                <a:solidFill>
                  <a:srgbClr val="404040"/>
                </a:solidFill>
              </a:rPr>
              <a:t>Inhibit cell signaling</a:t>
            </a:r>
          </a:p>
          <a:p>
            <a:pPr marL="582613" lvl="1" indent="-182563">
              <a:buFont typeface="Courier New" charset="0"/>
              <a:buChar char="o"/>
            </a:pPr>
            <a:r>
              <a:rPr lang="en-US" sz="2000" dirty="0">
                <a:solidFill>
                  <a:srgbClr val="404040"/>
                </a:solidFill>
              </a:rPr>
              <a:t>Reversible (cytostatic)</a:t>
            </a:r>
          </a:p>
          <a:p>
            <a:pPr marL="582613" lvl="1" indent="-182563">
              <a:buFont typeface="Courier New" charset="0"/>
              <a:buChar char="o"/>
            </a:pPr>
            <a:r>
              <a:rPr lang="en-US" sz="2000" dirty="0">
                <a:solidFill>
                  <a:srgbClr val="404040"/>
                </a:solidFill>
              </a:rPr>
              <a:t>Selective</a:t>
            </a:r>
          </a:p>
          <a:p>
            <a:pPr marL="582613" lvl="1" indent="-182563">
              <a:buFont typeface="Courier New" charset="0"/>
              <a:buChar char="o"/>
            </a:pPr>
            <a:r>
              <a:rPr lang="en-US" sz="2000" dirty="0">
                <a:solidFill>
                  <a:srgbClr val="404040"/>
                </a:solidFill>
              </a:rPr>
              <a:t>Drug-specific toxicity</a:t>
            </a:r>
          </a:p>
          <a:p>
            <a:pPr marL="234950" indent="-234950">
              <a:spcBef>
                <a:spcPts val="1176"/>
              </a:spcBef>
            </a:pPr>
            <a:r>
              <a:rPr lang="en-US" sz="2400" dirty="0">
                <a:solidFill>
                  <a:srgbClr val="404040"/>
                </a:solidFill>
              </a:rPr>
              <a:t>Continuous (oral)</a:t>
            </a:r>
          </a:p>
          <a:p>
            <a:pPr marL="234950" indent="-234950">
              <a:spcBef>
                <a:spcPts val="1176"/>
              </a:spcBef>
            </a:pPr>
            <a:r>
              <a:rPr lang="en-US" sz="2400" dirty="0">
                <a:solidFill>
                  <a:srgbClr val="404040"/>
                </a:solidFill>
              </a:rPr>
              <a:t>Selected by biology</a:t>
            </a:r>
          </a:p>
          <a:p>
            <a:pPr marL="234950" indent="-234950">
              <a:spcBef>
                <a:spcPts val="1176"/>
              </a:spcBef>
            </a:pPr>
            <a:r>
              <a:rPr lang="en-US" sz="2400" dirty="0">
                <a:solidFill>
                  <a:srgbClr val="404040"/>
                </a:solidFill>
              </a:rPr>
              <a:t>Control the cancer</a:t>
            </a:r>
          </a:p>
        </p:txBody>
      </p:sp>
    </p:spTree>
    <p:extLst>
      <p:ext uri="{BB962C8B-B14F-4D97-AF65-F5344CB8AC3E}">
        <p14:creationId xmlns:p14="http://schemas.microsoft.com/office/powerpoint/2010/main" val="160503871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981DC-5C8D-FB4E-99E8-5F3AC1D2A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6" y="0"/>
            <a:ext cx="11782424" cy="1325563"/>
          </a:xfrm>
        </p:spPr>
        <p:txBody>
          <a:bodyPr/>
          <a:lstStyle/>
          <a:p>
            <a:r>
              <a:rPr lang="en-US" sz="4000" dirty="0"/>
              <a:t>Research to Accelerate Cures and Equity for Children Act</a:t>
            </a:r>
            <a:br>
              <a:rPr lang="en-US" sz="7200" dirty="0"/>
            </a:br>
            <a:r>
              <a:rPr lang="en-US" sz="2400" dirty="0"/>
              <a:t>(RACE Act, FDARA Sec 504:  enacted August 2018, statutory requirement  August 18, 2020)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CC526232-E6BD-C544-870F-89D0C19E609A}"/>
              </a:ext>
            </a:extLst>
          </p:cNvPr>
          <p:cNvGraphicFramePr>
            <a:graphicFrameLocks noGrp="1"/>
          </p:cNvGraphicFramePr>
          <p:nvPr/>
        </p:nvGraphicFramePr>
        <p:xfrm>
          <a:off x="201935" y="2235482"/>
          <a:ext cx="11782424" cy="378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6620">
                  <a:extLst>
                    <a:ext uri="{9D8B030D-6E8A-4147-A177-3AD203B41FA5}">
                      <a16:colId xmlns:a16="http://schemas.microsoft.com/office/drawing/2014/main" val="3800684339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2552305986"/>
                    </a:ext>
                  </a:extLst>
                </a:gridCol>
                <a:gridCol w="3724804">
                  <a:extLst>
                    <a:ext uri="{9D8B030D-6E8A-4147-A177-3AD203B41FA5}">
                      <a16:colId xmlns:a16="http://schemas.microsoft.com/office/drawing/2014/main" val="3752963562"/>
                    </a:ext>
                  </a:extLst>
                </a:gridCol>
              </a:tblGrid>
              <a:tr h="365762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+mj-lt"/>
                        </a:rPr>
                        <a:t>Impact of the RACE for Children Act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8957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 Pre-Clinical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Clinical Trials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Cancer Control Survivorship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261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preclinical data is required if substantial data exists 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 230 molecular entities on the relevant target list = need for high throughput screening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 pediatric specific models needed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Most Pharma do not have  pediatric relevant models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intended to increase number of trials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 (</a:t>
                      </a:r>
                      <a:r>
                        <a:rPr lang="en-US" sz="1800" b="0" i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iPSP</a:t>
                      </a:r>
                      <a:r>
                        <a:rPr lang="en-US" sz="1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required prior to NDA filing</a:t>
                      </a:r>
                    </a:p>
                    <a:p>
                      <a:pPr marL="285750" indent="-285750">
                        <a:spcBef>
                          <a:spcPts val="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prioritization for multiple agents in class </a:t>
                      </a:r>
                    </a:p>
                    <a:p>
                      <a:pPr marL="285750" indent="-285750">
                        <a:spcBef>
                          <a:spcPts val="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Histology-agnostic development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Small study populations require innovative study design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Global collaboration essential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6538" indent="-236538">
                        <a:spcBef>
                          <a:spcPts val="400"/>
                        </a:spcBef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Improve outcome through timely assessment of appropriate novel drugs </a:t>
                      </a:r>
                    </a:p>
                    <a:p>
                      <a:pPr marL="236538" indent="-236538">
                        <a:spcBef>
                          <a:spcPts val="400"/>
                        </a:spcBef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Assessment of late effects of targeted and immune based therapies</a:t>
                      </a:r>
                    </a:p>
                    <a:p>
                      <a:pPr marL="236538" indent="-236538">
                        <a:spcBef>
                          <a:spcPts val="400"/>
                        </a:spcBef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8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Assessment of chronic dosing on growth, physical and neurocognitive development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974148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E6AD6F65-300B-2B4C-BDFE-7AA9D3907177}"/>
              </a:ext>
            </a:extLst>
          </p:cNvPr>
          <p:cNvSpPr/>
          <p:nvPr/>
        </p:nvSpPr>
        <p:spPr>
          <a:xfrm>
            <a:off x="115748" y="1156503"/>
            <a:ext cx="11782423" cy="1559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indent="-168275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dirty="0"/>
              <a:t>Requirement to evaluate molecularly targeted oncology products in children, if the target is </a:t>
            </a:r>
            <a:r>
              <a:rPr lang="en-US" u="sng" dirty="0"/>
              <a:t>relevant</a:t>
            </a:r>
            <a:r>
              <a:rPr lang="en-US" dirty="0"/>
              <a:t> to cancer in children</a:t>
            </a:r>
          </a:p>
          <a:p>
            <a:pPr marL="346075" indent="-168275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dirty="0"/>
              <a:t>Removes histology-based orphan exception for pediatric studies in cancer by closing the loophole in Pediatric Research Equity Act (PREA, Sec 505B of FD&amp;C Act)</a:t>
            </a:r>
          </a:p>
          <a:p>
            <a:pPr marL="346075" indent="-168275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dirty="0"/>
              <a:t>Focus on </a:t>
            </a:r>
            <a:r>
              <a:rPr lang="en-US" u="sng" dirty="0"/>
              <a:t>accelerating </a:t>
            </a:r>
            <a:r>
              <a:rPr lang="en-US" dirty="0"/>
              <a:t>appropriate initial pediatric evaluations early in drug development </a:t>
            </a:r>
          </a:p>
          <a:p>
            <a:pPr>
              <a:spcBef>
                <a:spcPts val="200"/>
              </a:spcBef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3324495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ACD5D-D6F9-1E47-8649-E000FDDCB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68" y="156781"/>
            <a:ext cx="11806879" cy="1325563"/>
          </a:xfrm>
        </p:spPr>
        <p:txBody>
          <a:bodyPr/>
          <a:lstStyle/>
          <a:p>
            <a:r>
              <a:rPr lang="en-US" dirty="0"/>
              <a:t>Differentiating Agents: Arsenic Trioxide (ATO, As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3</a:t>
            </a:r>
            <a:r>
              <a:rPr lang="en-US" dirty="0"/>
              <a:t>) and All-</a:t>
            </a:r>
            <a:r>
              <a:rPr lang="en-US" i="1" dirty="0"/>
              <a:t>trans</a:t>
            </a:r>
            <a:r>
              <a:rPr lang="en-US" dirty="0"/>
              <a:t> Retinoic Acid  (ATRA)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15DE7D-8ABC-BF42-9425-EB5414683044}"/>
              </a:ext>
            </a:extLst>
          </p:cNvPr>
          <p:cNvSpPr txBox="1"/>
          <p:nvPr/>
        </p:nvSpPr>
        <p:spPr>
          <a:xfrm>
            <a:off x="374248" y="1482344"/>
            <a:ext cx="116216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 adults with standard risk Acute Promyelocytic Leukemia (APL) t(15;17)= PML-RARA treated with  ATO and ATRA, EFS 97.3% and OS 99.2%.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 children  with new diagnosis APL, 2 cycles of IV ATO + oral ATRA in first consolidation  reduced anthracycline use and had comparable survival to prior regimens.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B193DFB-4D89-704E-B3A9-5207803FE228}"/>
              </a:ext>
            </a:extLst>
          </p:cNvPr>
          <p:cNvGraphicFramePr>
            <a:graphicFrameLocks noGrp="1"/>
          </p:cNvGraphicFramePr>
          <p:nvPr/>
        </p:nvGraphicFramePr>
        <p:xfrm>
          <a:off x="600304" y="3043323"/>
          <a:ext cx="11169571" cy="311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729">
                  <a:extLst>
                    <a:ext uri="{9D8B030D-6E8A-4147-A177-3AD203B41FA5}">
                      <a16:colId xmlns:a16="http://schemas.microsoft.com/office/drawing/2014/main" val="157832482"/>
                    </a:ext>
                  </a:extLst>
                </a:gridCol>
                <a:gridCol w="3263393">
                  <a:extLst>
                    <a:ext uri="{9D8B030D-6E8A-4147-A177-3AD203B41FA5}">
                      <a16:colId xmlns:a16="http://schemas.microsoft.com/office/drawing/2014/main" val="1163844935"/>
                    </a:ext>
                  </a:extLst>
                </a:gridCol>
                <a:gridCol w="5313449">
                  <a:extLst>
                    <a:ext uri="{9D8B030D-6E8A-4147-A177-3AD203B41FA5}">
                      <a16:colId xmlns:a16="http://schemas.microsoft.com/office/drawing/2014/main" val="13990171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ATRA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749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Route of administration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IV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Oral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212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Mechanism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Apoptosis and differentiation of PML-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RARalpha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Bind transcription factor (Retinoic Acid Receptor (RAR)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6151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Toxicity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Prolonged QTc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Leukocytosis, APL Differentiation syndrome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Elevated hepatic transaminases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Dermatitis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Low Mg, Ca,  hyperglycemia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Retinoid Acid (APL differentiation) Syndrome (25%)</a:t>
                      </a:r>
                    </a:p>
                    <a:p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Chelitis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,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Headache, pseudotumor cerebri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Bone and joint pain</a:t>
                      </a:r>
                    </a:p>
                    <a:p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Hypertrigliceridemia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,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Venous thrombosis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039618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1ED7C54-AD50-A14D-BB7C-830B695C79B0}"/>
              </a:ext>
            </a:extLst>
          </p:cNvPr>
          <p:cNvSpPr txBox="1"/>
          <p:nvPr/>
        </p:nvSpPr>
        <p:spPr>
          <a:xfrm>
            <a:off x="2453833" y="6389225"/>
            <a:ext cx="5937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APL differentiation syndrome is treated with dexamethasone</a:t>
            </a:r>
          </a:p>
        </p:txBody>
      </p:sp>
    </p:spTree>
    <p:extLst>
      <p:ext uri="{BB962C8B-B14F-4D97-AF65-F5344CB8AC3E}">
        <p14:creationId xmlns:p14="http://schemas.microsoft.com/office/powerpoint/2010/main" val="26062950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ECF88-67D1-7449-9F06-342076687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45" y="168356"/>
            <a:ext cx="11901055" cy="1325563"/>
          </a:xfrm>
        </p:spPr>
        <p:txBody>
          <a:bodyPr/>
          <a:lstStyle/>
          <a:p>
            <a:r>
              <a:rPr lang="en-US" dirty="0"/>
              <a:t>13-</a:t>
            </a:r>
            <a:r>
              <a:rPr lang="en-US" i="1" dirty="0"/>
              <a:t>cis</a:t>
            </a:r>
            <a:r>
              <a:rPr lang="en-US" dirty="0"/>
              <a:t> Retinoic Acid (Isotretinoin) in Neuroblastoma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3B4547-A37C-AF4C-A03B-4FC1B510BA07}"/>
              </a:ext>
            </a:extLst>
          </p:cNvPr>
          <p:cNvSpPr txBox="1"/>
          <p:nvPr/>
        </p:nvSpPr>
        <p:spPr>
          <a:xfrm>
            <a:off x="778971" y="1397674"/>
            <a:ext cx="998548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81075" lvl="1" indent="-523875"/>
            <a:r>
              <a:rPr lang="en-US" sz="2400" b="1" dirty="0"/>
              <a:t>Mechanism of Action</a:t>
            </a:r>
            <a:r>
              <a:rPr lang="en-US" sz="2400" dirty="0"/>
              <a:t>:  Can induce the differentiation of neuroblastoma cell lines and decrease cell proliferation</a:t>
            </a:r>
          </a:p>
          <a:p>
            <a:pPr lvl="1"/>
            <a:r>
              <a:rPr lang="en-US" sz="2400" b="1" dirty="0"/>
              <a:t>Indication: </a:t>
            </a:r>
            <a:r>
              <a:rPr lang="en-US" sz="2400" dirty="0"/>
              <a:t>Neuroblastoma</a:t>
            </a:r>
            <a:endParaRPr lang="en-US" sz="2400" b="1" dirty="0"/>
          </a:p>
          <a:p>
            <a:pPr lvl="1"/>
            <a:r>
              <a:rPr lang="en-US" sz="2400" b="1" dirty="0"/>
              <a:t>Route: </a:t>
            </a:r>
            <a:r>
              <a:rPr lang="en-US" sz="2400" dirty="0"/>
              <a:t>oral</a:t>
            </a:r>
            <a:endParaRPr lang="en-US" sz="2400" b="1" dirty="0"/>
          </a:p>
          <a:p>
            <a:pPr lvl="1"/>
            <a:r>
              <a:rPr lang="en-US" sz="2400" b="1" dirty="0"/>
              <a:t>Contraindication: </a:t>
            </a:r>
            <a:r>
              <a:rPr lang="en-US" sz="2400" dirty="0"/>
              <a:t>pregnancy(REMS program)</a:t>
            </a:r>
            <a:endParaRPr lang="en-US" sz="2400" b="1" dirty="0"/>
          </a:p>
          <a:p>
            <a:pPr lvl="1"/>
            <a:r>
              <a:rPr lang="en-US" sz="2400" b="1" dirty="0"/>
              <a:t>Side Effect/Monitoring</a:t>
            </a:r>
            <a:r>
              <a:rPr lang="en-US" sz="2400" dirty="0"/>
              <a:t>: </a:t>
            </a:r>
          </a:p>
          <a:p>
            <a:pPr lvl="2"/>
            <a:r>
              <a:rPr lang="en-US" sz="2400" b="1" dirty="0"/>
              <a:t>Common</a:t>
            </a:r>
            <a:r>
              <a:rPr lang="en-US" sz="2400" dirty="0"/>
              <a:t>: dermatologic changes (dry skin, </a:t>
            </a:r>
            <a:r>
              <a:rPr lang="en-US" sz="2400" dirty="0" err="1"/>
              <a:t>chelitis</a:t>
            </a:r>
            <a:r>
              <a:rPr lang="en-US" sz="2400" dirty="0"/>
              <a:t>, photosensitivity), headache,</a:t>
            </a:r>
            <a:r>
              <a:rPr lang="en-US" sz="2400" b="1" dirty="0"/>
              <a:t> hypertriglyceridemia</a:t>
            </a:r>
            <a:r>
              <a:rPr lang="en-US" sz="2400" dirty="0"/>
              <a:t>,  </a:t>
            </a:r>
            <a:r>
              <a:rPr lang="en-US" sz="2400" b="1" dirty="0"/>
              <a:t>Hypercalcemia</a:t>
            </a:r>
            <a:r>
              <a:rPr lang="en-US" sz="2400" dirty="0"/>
              <a:t>.</a:t>
            </a:r>
          </a:p>
          <a:p>
            <a:pPr lvl="2"/>
            <a:r>
              <a:rPr lang="en-US" sz="2400" b="1" dirty="0"/>
              <a:t>Severe</a:t>
            </a:r>
            <a:r>
              <a:rPr lang="en-US" sz="2400" dirty="0"/>
              <a:t>: epiphyseal changes, pseudotumor cerebri, visual change, psychiatric effects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79977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550" y="20250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BCR-ABL Inhibitors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420" y="2703005"/>
          <a:ext cx="11716653" cy="3278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32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86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7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Imatinib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rgbClr val="000000"/>
                          </a:solidFill>
                        </a:rPr>
                        <a:t>Dasatinib</a:t>
                      </a:r>
                      <a:endParaRPr lang="en-US" sz="24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rgbClr val="000000"/>
                          </a:solidFill>
                        </a:rPr>
                        <a:t>Nolatinib</a:t>
                      </a:r>
                      <a:endParaRPr lang="en-US" sz="24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Chronic Phase</a:t>
                      </a:r>
                      <a:r>
                        <a:rPr lang="en-US" dirty="0"/>
                        <a:t>:  First Line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96% CR, 69% CCYR/12mo </a:t>
                      </a:r>
                    </a:p>
                    <a:p>
                      <a:r>
                        <a:rPr lang="en-US" u="sng" dirty="0"/>
                        <a:t>Accelerated Phase/ Blast Crisis</a:t>
                      </a:r>
                      <a:r>
                        <a:rPr lang="en-US" dirty="0"/>
                        <a:t>:</a:t>
                      </a:r>
                    </a:p>
                    <a:p>
                      <a:r>
                        <a:rPr lang="en-US" dirty="0"/>
                        <a:t>   Screen for BMT and mutation status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u="sng" dirty="0"/>
                        <a:t>Blast Crisis</a:t>
                      </a:r>
                      <a:endParaRPr lang="en-US" dirty="0"/>
                    </a:p>
                    <a:p>
                      <a:r>
                        <a:rPr lang="en-US" dirty="0"/>
                        <a:t>BCR-ABL1</a:t>
                      </a:r>
                      <a:r>
                        <a:rPr lang="en-US" baseline="0" dirty="0"/>
                        <a:t> Y253H, E255K/V, F359 V/C/I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u="sng" dirty="0"/>
                        <a:t>Blast Crisis</a:t>
                      </a:r>
                    </a:p>
                    <a:p>
                      <a:r>
                        <a:rPr lang="en-US" dirty="0"/>
                        <a:t>BCR-ABL1 V299L, T315A, F317L/V/I/C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546">
                <a:tc>
                  <a:txBody>
                    <a:bodyPr/>
                    <a:lstStyle/>
                    <a:p>
                      <a:r>
                        <a:rPr lang="en-US" dirty="0"/>
                        <a:t>T3151 mutation: BMT/investigational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T3151: BMT/investigational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T3151 : BMT/investigational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546">
                <a:tc>
                  <a:txBody>
                    <a:bodyPr/>
                    <a:lstStyle/>
                    <a:p>
                      <a:r>
                        <a:rPr lang="en-US" dirty="0"/>
                        <a:t>Toxicity: nausea, vomiting, fatigue, diarrhea, elevated hepatic transaminases;  hemorrhagic pleural effusions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Diarrhea, headache, hypokalemia, bone growth, (adults pleural and pericardial effusion)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nausea, rash, headache, fatigue, pruritus, vomiting, diarrhea, cough, constipation, arthralgia, nasopharyngitis, pyrexia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323209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8420" y="902442"/>
            <a:ext cx="1145203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Chronic Myeloid Leukemia (CML): </a:t>
            </a:r>
          </a:p>
          <a:p>
            <a:r>
              <a:rPr lang="en-US" sz="2800" dirty="0"/>
              <a:t>	</a:t>
            </a:r>
            <a:r>
              <a:rPr lang="en-US" sz="2400" dirty="0"/>
              <a:t>2-3% of leukemia in  children (0.6-1.2/ million children/</a:t>
            </a:r>
            <a:r>
              <a:rPr lang="en-US" sz="2400" dirty="0" err="1"/>
              <a:t>yr</a:t>
            </a:r>
            <a:r>
              <a:rPr lang="en-US" sz="2400" dirty="0"/>
              <a:t> in US)</a:t>
            </a:r>
          </a:p>
          <a:p>
            <a:r>
              <a:rPr lang="en-US" sz="2400" dirty="0"/>
              <a:t>	10% present in advance phase</a:t>
            </a:r>
          </a:p>
          <a:p>
            <a:r>
              <a:rPr lang="en-US" sz="2400" dirty="0"/>
              <a:t>	&gt;90% carry reciprocal translocation BCR-ABL1     t(9;22)(q34;q11)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80219" y="6211669"/>
            <a:ext cx="49161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Fuentes et al   Br  J Hematology 2014,  167, 33-47</a:t>
            </a:r>
          </a:p>
          <a:p>
            <a:r>
              <a:rPr lang="en-US" dirty="0" err="1"/>
              <a:t>Hijiya</a:t>
            </a:r>
            <a:r>
              <a:rPr lang="en-US" dirty="0"/>
              <a:t> N et al Blood 2019, 133: 2374-2384</a:t>
            </a:r>
          </a:p>
        </p:txBody>
      </p:sp>
    </p:spTree>
    <p:extLst>
      <p:ext uri="{BB962C8B-B14F-4D97-AF65-F5344CB8AC3E}">
        <p14:creationId xmlns:p14="http://schemas.microsoft.com/office/powerpoint/2010/main" val="66578801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545" y="843176"/>
            <a:ext cx="9552909" cy="5171648"/>
          </a:xfrm>
        </p:spPr>
      </p:pic>
      <p:sp>
        <p:nvSpPr>
          <p:cNvPr id="5" name="TextBox 4"/>
          <p:cNvSpPr txBox="1"/>
          <p:nvPr/>
        </p:nvSpPr>
        <p:spPr>
          <a:xfrm>
            <a:off x="2106592" y="6278946"/>
            <a:ext cx="7668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Reprinted from Critical Reviews in Oncology/Hematology, 89, 3, </a:t>
            </a:r>
            <a:r>
              <a:rPr lang="en-US" sz="1400" dirty="0" err="1"/>
              <a:t>Sie</a:t>
            </a:r>
            <a:r>
              <a:rPr lang="en-US" sz="1400" dirty="0"/>
              <a:t>, et al, Anti-angiogenic therapy in pediatric brain tumors: An effective strategy?,418-432, Copyright 2014, with permission from Elsevier </a:t>
            </a:r>
            <a:endParaRPr lang="en-US" sz="8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57C586F-35BA-B24E-8D22-4B3FDEB7E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00682"/>
            <a:ext cx="12500659" cy="1325563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Anti-angiogenic Agents and Multi-Kinase Inhibitors </a:t>
            </a:r>
            <a:endParaRPr lang="en-US" sz="2000" baseline="70000" dirty="0"/>
          </a:p>
        </p:txBody>
      </p:sp>
    </p:spTree>
    <p:extLst>
      <p:ext uri="{BB962C8B-B14F-4D97-AF65-F5344CB8AC3E}">
        <p14:creationId xmlns:p14="http://schemas.microsoft.com/office/powerpoint/2010/main" val="4343378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ACD5D-D6F9-1E47-8649-E000FDDCB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0459" y="-196769"/>
            <a:ext cx="8517389" cy="1325563"/>
          </a:xfrm>
        </p:spPr>
        <p:txBody>
          <a:bodyPr/>
          <a:lstStyle/>
          <a:p>
            <a:pPr algn="ctr"/>
            <a:r>
              <a:rPr lang="en-US" sz="3600" dirty="0"/>
              <a:t>Multi-targeted Tyrosine Kinase  Inhibitors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65D7422-4BE2-6E4D-BE75-A232C7842FF9}"/>
              </a:ext>
            </a:extLst>
          </p:cNvPr>
          <p:cNvGraphicFramePr>
            <a:graphicFrameLocks noGrp="1"/>
          </p:cNvGraphicFramePr>
          <p:nvPr/>
        </p:nvGraphicFramePr>
        <p:xfrm>
          <a:off x="520861" y="696509"/>
          <a:ext cx="11401064" cy="5305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6713">
                  <a:extLst>
                    <a:ext uri="{9D8B030D-6E8A-4147-A177-3AD203B41FA5}">
                      <a16:colId xmlns:a16="http://schemas.microsoft.com/office/drawing/2014/main" val="2751809740"/>
                    </a:ext>
                  </a:extLst>
                </a:gridCol>
                <a:gridCol w="1346713">
                  <a:extLst>
                    <a:ext uri="{9D8B030D-6E8A-4147-A177-3AD203B41FA5}">
                      <a16:colId xmlns:a16="http://schemas.microsoft.com/office/drawing/2014/main" val="2307928900"/>
                    </a:ext>
                  </a:extLst>
                </a:gridCol>
                <a:gridCol w="1450310">
                  <a:extLst>
                    <a:ext uri="{9D8B030D-6E8A-4147-A177-3AD203B41FA5}">
                      <a16:colId xmlns:a16="http://schemas.microsoft.com/office/drawing/2014/main" val="897131825"/>
                    </a:ext>
                  </a:extLst>
                </a:gridCol>
                <a:gridCol w="1469985">
                  <a:extLst>
                    <a:ext uri="{9D8B030D-6E8A-4147-A177-3AD203B41FA5}">
                      <a16:colId xmlns:a16="http://schemas.microsoft.com/office/drawing/2014/main" val="612721198"/>
                    </a:ext>
                  </a:extLst>
                </a:gridCol>
                <a:gridCol w="1444080">
                  <a:extLst>
                    <a:ext uri="{9D8B030D-6E8A-4147-A177-3AD203B41FA5}">
                      <a16:colId xmlns:a16="http://schemas.microsoft.com/office/drawing/2014/main" val="2662880860"/>
                    </a:ext>
                  </a:extLst>
                </a:gridCol>
                <a:gridCol w="1411561">
                  <a:extLst>
                    <a:ext uri="{9D8B030D-6E8A-4147-A177-3AD203B41FA5}">
                      <a16:colId xmlns:a16="http://schemas.microsoft.com/office/drawing/2014/main" val="2496238654"/>
                    </a:ext>
                  </a:extLst>
                </a:gridCol>
                <a:gridCol w="1411560">
                  <a:extLst>
                    <a:ext uri="{9D8B030D-6E8A-4147-A177-3AD203B41FA5}">
                      <a16:colId xmlns:a16="http://schemas.microsoft.com/office/drawing/2014/main" val="1427115001"/>
                    </a:ext>
                  </a:extLst>
                </a:gridCol>
                <a:gridCol w="1520142">
                  <a:extLst>
                    <a:ext uri="{9D8B030D-6E8A-4147-A177-3AD203B41FA5}">
                      <a16:colId xmlns:a16="http://schemas.microsoft.com/office/drawing/2014/main" val="3145765072"/>
                    </a:ext>
                  </a:extLst>
                </a:gridCol>
              </a:tblGrid>
              <a:tr h="379937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Axitinib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Cabozantinib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Pazopanib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Regorafenib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Sorafenib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Sunitinib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Vandetanib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101592"/>
                  </a:ext>
                </a:extLst>
              </a:tr>
              <a:tr h="899931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VEGF, PDGF, c-KIT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VEGF1/2/3, c-KIT, FLT3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VEGF, PDGF, c-KIT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VEGF, PDGF, c-KIT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VEGF1/2/3, PDGF, c-KIT, RAF, FLT3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VEGF, PDGF, c-KIT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VEGF, EGFR, RET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0669033"/>
                  </a:ext>
                </a:extLst>
              </a:tr>
              <a:tr h="143989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FDA approval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Renal Cell Carcinoma (RCC)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Medullary Thyroid Cancer (MTC), Hepatocellular Carcinoma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RCC, soft  tissue sarcoma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Metastatic colorectal cancer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RCC, hepatocellular carcinoma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RCC,  GIST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MTC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825163"/>
                  </a:ext>
                </a:extLst>
              </a:tr>
              <a:tr h="74425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Study in Children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Phase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Phase 1,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Phase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Phase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Phase 1, 2, Phase3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(AML)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Phase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MTC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6952458"/>
                  </a:ext>
                </a:extLst>
              </a:tr>
              <a:tr h="152988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Toxicity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Hypertension, diarrhea, fatigue, rash, nausea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Hypertension,</a:t>
                      </a:r>
                    </a:p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fatigue, wound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healing,nausea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pneumothorax</a:t>
                      </a:r>
                    </a:p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Amylase/lipase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Hypertension diarrhea, elevated liver function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Rash, low platelets, hepatic, fatigue, nausea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Rash,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hypertensiondiarrhea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, bleeding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Cardiac dysfunction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, hypertension, diarrhea, mucositis, rash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Prolong QTc,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hypertension, diarrhea, rash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975162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89FA8A4-C38C-4744-92CC-0A2A67C9D4B2}"/>
              </a:ext>
            </a:extLst>
          </p:cNvPr>
          <p:cNvSpPr txBox="1"/>
          <p:nvPr/>
        </p:nvSpPr>
        <p:spPr>
          <a:xfrm>
            <a:off x="3275636" y="6273478"/>
            <a:ext cx="6701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 Bevacizumab see Monoclonal Antibody</a:t>
            </a:r>
          </a:p>
        </p:txBody>
      </p:sp>
    </p:spTree>
    <p:extLst>
      <p:ext uri="{BB962C8B-B14F-4D97-AF65-F5344CB8AC3E}">
        <p14:creationId xmlns:p14="http://schemas.microsoft.com/office/powerpoint/2010/main" val="377766344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091" y="201003"/>
            <a:ext cx="11610109" cy="1325563"/>
          </a:xfrm>
        </p:spPr>
        <p:txBody>
          <a:bodyPr/>
          <a:lstStyle/>
          <a:p>
            <a:r>
              <a:rPr lang="en-US" dirty="0"/>
              <a:t>Toxicity Profile of Tyrosine Kinase Inhibitors (TKIs)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362200" y="1432560"/>
          <a:ext cx="7543800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3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09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Toxicity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Drugs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Skin rash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EGFR, MEK, PI3K/</a:t>
                      </a:r>
                      <a:r>
                        <a:rPr lang="en-US" sz="20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mTOR</a:t>
                      </a:r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inhibitors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Diarrhea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EGFR, VEGFR, MEK, PI3K inhibitors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Hypertension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VEGFR inhibitors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Hypothyroidism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VEGFR inhibitors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Proteinuria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VEGFR inhibitors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Skin/hair</a:t>
                      </a:r>
                      <a:r>
                        <a:rPr lang="en-US" sz="2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depigmentation</a:t>
                      </a:r>
                      <a:endParaRPr 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PDGFR, RET inhibitors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Hemorrhage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VEGFR inhibitors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Thromboembolism (clots)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VEGFR inhibitors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Hepatic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Common to many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Hyperglycemia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PI3K/</a:t>
                      </a:r>
                      <a:r>
                        <a:rPr lang="en-US" sz="20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mTOR</a:t>
                      </a:r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inhibitors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618614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F3883-8D60-8A49-ACC1-7D0087771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45" y="123568"/>
            <a:ext cx="11610109" cy="1325563"/>
          </a:xfrm>
        </p:spPr>
        <p:txBody>
          <a:bodyPr/>
          <a:lstStyle/>
          <a:p>
            <a:r>
              <a:rPr lang="en-US" dirty="0"/>
              <a:t>Anaplastic Lymphoma Kinases (ALK) Inhibitors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A816DE-F951-6945-9F8E-7915D45140B0}"/>
              </a:ext>
            </a:extLst>
          </p:cNvPr>
          <p:cNvSpPr txBox="1"/>
          <p:nvPr/>
        </p:nvSpPr>
        <p:spPr>
          <a:xfrm>
            <a:off x="349359" y="1300850"/>
            <a:ext cx="1149328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Adults: ALK Inhibitors are FDA approved for Non-Small Cell Lung Cancer harboring ALK-EML4 .</a:t>
            </a:r>
          </a:p>
          <a:p>
            <a:r>
              <a:rPr lang="en-US" sz="2000" dirty="0"/>
              <a:t>Children: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Large Cell Anaplastic Lymphoma t(2,15) NPM-ALK-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crizotinib results in rapid durable objective responses in 67% of children  with Relapsed ALCL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Inflammatory </a:t>
            </a:r>
            <a:r>
              <a:rPr lang="en-US" sz="2000" dirty="0" err="1"/>
              <a:t>Myofibroblastic</a:t>
            </a:r>
            <a:r>
              <a:rPr lang="en-US" sz="2000" dirty="0"/>
              <a:t> Tumors- over expression of ALK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Neuroblastoma- gain of function ALK mutations R1275, F1174, F1245 or ALK amplification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Tolerable doses of crizotinib in children with NBL (280 mg/m</a:t>
            </a:r>
            <a:r>
              <a:rPr lang="en-US" sz="2000" baseline="30000" dirty="0"/>
              <a:t>2</a:t>
            </a:r>
            <a:r>
              <a:rPr lang="en-US" sz="2000" dirty="0"/>
              <a:t>/dose BID) are tolerated and needed for activity based on pre-clinical models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Phase 3 Trial ANBL1531 incorporates ALK inhibitor with standard multimodality therapy in patients with tumors ALK mutations at diagnosis</a:t>
            </a:r>
          </a:p>
          <a:p>
            <a:endParaRPr lang="en-US" sz="2000" dirty="0"/>
          </a:p>
          <a:p>
            <a:r>
              <a:rPr lang="en-US" sz="2000" dirty="0"/>
              <a:t>Drugs: Crizotinib, Lorlatinib, </a:t>
            </a:r>
            <a:r>
              <a:rPr lang="en-US" sz="2000" dirty="0" err="1"/>
              <a:t>Ceritinib</a:t>
            </a:r>
            <a:endParaRPr lang="en-US" sz="2000" dirty="0"/>
          </a:p>
          <a:p>
            <a:r>
              <a:rPr lang="en-US" sz="2000" dirty="0"/>
              <a:t>Toxicity: Mild neutropenia, hepatotoxicity, acute kidney injury</a:t>
            </a:r>
          </a:p>
          <a:p>
            <a:pPr marL="914400" indent="-914400"/>
            <a:r>
              <a:rPr lang="en-US" sz="2000" dirty="0"/>
              <a:t>	ALK inhibitors with CNS penetration (lorlatinib) are associated with  mental status </a:t>
            </a:r>
            <a:r>
              <a:rPr lang="en-US" sz="2000" dirty="0" err="1"/>
              <a:t>changes,seizures</a:t>
            </a:r>
            <a:r>
              <a:rPr lang="en-US" sz="2000" dirty="0"/>
              <a:t>, and neurocognitive dysfunction </a:t>
            </a:r>
          </a:p>
        </p:txBody>
      </p:sp>
    </p:spTree>
    <p:extLst>
      <p:ext uri="{BB962C8B-B14F-4D97-AF65-F5344CB8AC3E}">
        <p14:creationId xmlns:p14="http://schemas.microsoft.com/office/powerpoint/2010/main" val="1177189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C2304-91C2-6A42-BC68-44273A200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Radiation: Mechanism of Therapeutic 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89180-A69A-5A4F-A45B-2B6E477CB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0" y="1488741"/>
            <a:ext cx="11610109" cy="4351338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Radiation interacts with intracellular components</a:t>
            </a:r>
          </a:p>
          <a:p>
            <a:r>
              <a:rPr lang="en-US" sz="3200" dirty="0">
                <a:solidFill>
                  <a:schemeClr val="tx1"/>
                </a:solidFill>
              </a:rPr>
              <a:t>Direct vs Indirect Effects</a:t>
            </a:r>
          </a:p>
          <a:p>
            <a:pPr lvl="1"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</a:rPr>
              <a:t>Direct effects on DNA (25-75% of cell kill)</a:t>
            </a:r>
          </a:p>
          <a:p>
            <a:pPr lvl="1"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</a:rPr>
              <a:t>Indirect effects by ionizing water creating free hydroxyl radicals that damage </a:t>
            </a:r>
          </a:p>
          <a:p>
            <a:pPr>
              <a:lnSpc>
                <a:spcPct val="100000"/>
              </a:lnSpc>
            </a:pPr>
            <a:r>
              <a:rPr lang="en-US" sz="3200" dirty="0">
                <a:solidFill>
                  <a:schemeClr val="tx1"/>
                </a:solidFill>
              </a:rPr>
              <a:t>Lethal vs Sub-lethal Damage</a:t>
            </a:r>
          </a:p>
          <a:p>
            <a:pPr lvl="1"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</a:rPr>
              <a:t>Lethal damage from accumulation of double strand breaks (DSB) in DNA</a:t>
            </a:r>
          </a:p>
          <a:p>
            <a:pPr lvl="1"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</a:rPr>
              <a:t>Sub-lethal damage from limited DSB, single stand breaks, cross-links, or base damage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75907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38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NTRK Inhibitors for Rare Tumors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Neurotropic Receptor Kinase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738" y="1327801"/>
            <a:ext cx="12191999" cy="3759715"/>
          </a:xfrm>
        </p:spPr>
        <p:txBody>
          <a:bodyPr/>
          <a:lstStyle/>
          <a:p>
            <a:r>
              <a:rPr lang="en-US" dirty="0"/>
              <a:t>NTRK fusion oncoproteins (NTRK-ETV6 and other fusion partners)</a:t>
            </a:r>
          </a:p>
          <a:p>
            <a:pPr lvl="1"/>
            <a:r>
              <a:rPr lang="en-US" dirty="0"/>
              <a:t>Occur rarely  (&lt;5%) in common cancers (adenocarcinoma, soft tissue sarcoma, leukemia)</a:t>
            </a:r>
          </a:p>
          <a:p>
            <a:pPr lvl="1"/>
            <a:r>
              <a:rPr lang="en-US" dirty="0"/>
              <a:t>Occur occasionally (5-25%) papillary thyroid cancer, some gliomas, GIST</a:t>
            </a:r>
          </a:p>
          <a:p>
            <a:pPr lvl="1"/>
            <a:r>
              <a:rPr lang="en-US" dirty="0"/>
              <a:t>Occur  frequently  (&gt;90%) in rare tumors (congenital </a:t>
            </a:r>
            <a:r>
              <a:rPr lang="en-US" dirty="0" err="1"/>
              <a:t>mesoblastic</a:t>
            </a:r>
            <a:r>
              <a:rPr lang="en-US" dirty="0"/>
              <a:t> nephroma, infantile </a:t>
            </a:r>
            <a:r>
              <a:rPr lang="en-US" dirty="0" err="1"/>
              <a:t>fibrosarcoma</a:t>
            </a:r>
            <a:r>
              <a:rPr lang="en-US" dirty="0"/>
              <a:t>, secretory breast carcinoma)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77676A-935D-3B43-974C-59AFB2688EBA}"/>
              </a:ext>
            </a:extLst>
          </p:cNvPr>
          <p:cNvGrpSpPr/>
          <p:nvPr/>
        </p:nvGrpSpPr>
        <p:grpSpPr>
          <a:xfrm>
            <a:off x="4228805" y="4128792"/>
            <a:ext cx="7767989" cy="2596929"/>
            <a:chOff x="2843730" y="4098034"/>
            <a:chExt cx="7767989" cy="259692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7F61CDF-F272-714F-A56F-638FE7BABE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0206" t="24292" r="30691" b="17189"/>
            <a:stretch/>
          </p:blipFill>
          <p:spPr>
            <a:xfrm>
              <a:off x="8110689" y="4498639"/>
              <a:ext cx="2392472" cy="219632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751C735-5F81-D042-BB7C-4788F855BC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0174" t="19361" r="27363" b="7510"/>
            <a:stretch/>
          </p:blipFill>
          <p:spPr>
            <a:xfrm>
              <a:off x="5922605" y="4498639"/>
              <a:ext cx="2077353" cy="219456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FCB74E4-61BB-654A-B099-20F1C780CD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9197" t="17189" r="22176" b="24201"/>
            <a:stretch/>
          </p:blipFill>
          <p:spPr>
            <a:xfrm>
              <a:off x="2843730" y="4467366"/>
              <a:ext cx="2968144" cy="219456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AD17F34-7A4A-0640-8BEB-0012B99403AF}"/>
                </a:ext>
              </a:extLst>
            </p:cNvPr>
            <p:cNvSpPr txBox="1"/>
            <p:nvPr/>
          </p:nvSpPr>
          <p:spPr>
            <a:xfrm>
              <a:off x="3293779" y="4098034"/>
              <a:ext cx="25010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Initial Presentation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CAEF5EF-4AFC-1D4F-AC5A-FD9D56D63430}"/>
                </a:ext>
              </a:extLst>
            </p:cNvPr>
            <p:cNvSpPr txBox="1"/>
            <p:nvPr/>
          </p:nvSpPr>
          <p:spPr>
            <a:xfrm>
              <a:off x="6249122" y="4157749"/>
              <a:ext cx="25010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Recurrence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B34B140-057A-B840-9F7C-2D75D20D9620}"/>
                </a:ext>
              </a:extLst>
            </p:cNvPr>
            <p:cNvSpPr txBox="1"/>
            <p:nvPr/>
          </p:nvSpPr>
          <p:spPr>
            <a:xfrm>
              <a:off x="8110689" y="4157749"/>
              <a:ext cx="25010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chemeClr val="accent1">
                      <a:lumMod val="75000"/>
                    </a:schemeClr>
                  </a:solidFill>
                </a:rPr>
                <a:t>Larotrectinib</a:t>
              </a:r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 x 6 months</a:t>
              </a:r>
            </a:p>
          </p:txBody>
        </p:sp>
      </p:grpSp>
      <p:pic>
        <p:nvPicPr>
          <p:cNvPr id="4" name="Picture 3" descr="LB6.tiff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  <a14:imgEffect>
                      <a14:colorTemperature colorTemp="6826"/>
                    </a14:imgEffect>
                    <a14:imgEffect>
                      <a14:saturation sat="113000"/>
                    </a14:imgEffect>
                    <a14:imgEffect>
                      <a14:brightnessContrast bright="24000" contras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476"/>
          <a:stretch/>
        </p:blipFill>
        <p:spPr>
          <a:xfrm flipH="1">
            <a:off x="580294" y="3409430"/>
            <a:ext cx="3034143" cy="3448569"/>
          </a:xfrm>
          <a:prstGeom prst="rect">
            <a:avLst/>
          </a:prstGeom>
          <a:ln w="57150" cmpd="sng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45495" y="3414392"/>
            <a:ext cx="15249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Congenital </a:t>
            </a:r>
            <a:r>
              <a:rPr lang="en-US" sz="2000" b="1" dirty="0" err="1">
                <a:solidFill>
                  <a:schemeClr val="bg1"/>
                </a:solidFill>
              </a:rPr>
              <a:t>Mesoplastic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Nephroma</a:t>
            </a:r>
            <a:endParaRPr lang="en-US" sz="2000" b="1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165700" y="4355447"/>
            <a:ext cx="469759" cy="1071810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228805" y="3726842"/>
            <a:ext cx="3267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Infantile </a:t>
            </a:r>
            <a:r>
              <a:rPr lang="en-US" sz="2400" b="1" dirty="0" err="1"/>
              <a:t>Fibrosarcoma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74832537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47627"/>
            <a:ext cx="10515600" cy="91503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NTRK Inhibitors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7866" y="837063"/>
          <a:ext cx="11736268" cy="5197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90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70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40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2468">
                <a:tc>
                  <a:txBody>
                    <a:bodyPr/>
                    <a:lstStyle/>
                    <a:p>
                      <a:endParaRPr lang="en-US" sz="19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solidFill>
                            <a:srgbClr val="000000"/>
                          </a:solidFill>
                        </a:rPr>
                        <a:t>Larotrectinib</a:t>
                      </a:r>
                      <a:endParaRPr lang="en-US" sz="28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solidFill>
                            <a:srgbClr val="000000"/>
                          </a:solidFill>
                        </a:rPr>
                        <a:t>Entrectinib</a:t>
                      </a:r>
                      <a:endParaRPr lang="en-US" sz="28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586"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Reference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900" dirty="0" err="1">
                          <a:solidFill>
                            <a:srgbClr val="000000"/>
                          </a:solidFill>
                        </a:rPr>
                        <a:t>Laetsch</a:t>
                      </a:r>
                      <a:r>
                        <a:rPr lang="en-US" sz="1900" dirty="0">
                          <a:solidFill>
                            <a:srgbClr val="000000"/>
                          </a:solidFill>
                        </a:rPr>
                        <a:t> et al  Lancet Oncology 2018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900" dirty="0">
                          <a:solidFill>
                            <a:srgbClr val="000000"/>
                          </a:solidFill>
                        </a:rPr>
                        <a:t>Desai et</a:t>
                      </a:r>
                      <a:r>
                        <a:rPr lang="en-US" sz="1900" baseline="0" dirty="0">
                          <a:solidFill>
                            <a:srgbClr val="000000"/>
                          </a:solidFill>
                        </a:rPr>
                        <a:t> al ASCO 2018; Robinson et al ASCO 2019</a:t>
                      </a:r>
                      <a:endParaRPr lang="en-US" sz="19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852"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Population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Adults and Children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Biomarker enriched/selected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Children and Adolescents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Solid tumor Dose Escalation;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biomarker expansion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375"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Dose Limiting Toxicities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2000" baseline="0" dirty="0">
                          <a:solidFill>
                            <a:srgbClr val="000000"/>
                          </a:solidFill>
                        </a:rPr>
                        <a:t>increased ALT</a:t>
                      </a:r>
                      <a:endParaRPr lang="en-US" sz="20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2000" baseline="0" dirty="0">
                          <a:solidFill>
                            <a:srgbClr val="000000"/>
                          </a:solidFill>
                        </a:rPr>
                        <a:t>pulmonary edema, fatigue,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</a:rPr>
                        <a:t>dysguesia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</a:rPr>
                        <a:t>, elevated </a:t>
                      </a:r>
                      <a:r>
                        <a:rPr lang="en-US" sz="2000" baseline="0" dirty="0" err="1">
                          <a:solidFill>
                            <a:srgbClr val="000000"/>
                          </a:solidFill>
                        </a:rPr>
                        <a:t>creatinine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</a:rPr>
                        <a:t>;  </a:t>
                      </a:r>
                      <a:r>
                        <a:rPr lang="en-US" sz="2000" b="1" baseline="0" dirty="0">
                          <a:solidFill>
                            <a:srgbClr val="000000"/>
                          </a:solidFill>
                        </a:rPr>
                        <a:t>weight gain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2000" b="1" baseline="0" dirty="0">
                          <a:solidFill>
                            <a:srgbClr val="000000"/>
                          </a:solidFill>
                        </a:rPr>
                        <a:t>ataxia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2000" b="1" baseline="0" dirty="0">
                          <a:solidFill>
                            <a:srgbClr val="000000"/>
                          </a:solidFill>
                        </a:rPr>
                        <a:t>bone fractures </a:t>
                      </a:r>
                      <a:endParaRPr lang="en-US" sz="20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586"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MTD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No 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Yes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2467"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Pediatric</a:t>
                      </a:r>
                      <a:r>
                        <a:rPr lang="en-US" sz="2000" b="1" baseline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RP2D 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100 mg/m</a:t>
                      </a:r>
                      <a:r>
                        <a:rPr lang="en-US" sz="2000" baseline="30000" dirty="0">
                          <a:solidFill>
                            <a:srgbClr val="000000"/>
                          </a:solidFill>
                        </a:rPr>
                        <a:t>2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 BID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(max 100 mg/dose)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2000" baseline="0" dirty="0">
                          <a:solidFill>
                            <a:srgbClr val="000000"/>
                          </a:solidFill>
                        </a:rPr>
                        <a:t>550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mg/m</a:t>
                      </a:r>
                      <a:r>
                        <a:rPr lang="en-US" sz="2000" baseline="30000" dirty="0">
                          <a:solidFill>
                            <a:srgbClr val="000000"/>
                          </a:solidFill>
                        </a:rPr>
                        <a:t>2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  Daily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593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baseline="0" dirty="0">
                          <a:solidFill>
                            <a:srgbClr val="000000"/>
                          </a:solidFill>
                        </a:rPr>
                        <a:t>Adult 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RP2D 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100 mg BID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600 mg/day (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</a:rPr>
                        <a:t>˜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350 mg/m</a:t>
                      </a:r>
                      <a:r>
                        <a:rPr lang="en-US" sz="2000" baseline="30000" dirty="0">
                          <a:solidFill>
                            <a:srgbClr val="000000"/>
                          </a:solidFill>
                        </a:rPr>
                        <a:t>2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2000" baseline="300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5180"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Objective Response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14/15 patients with fusion positive tumors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8/11 patients with fusion positive tumors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66280"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Formulations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25 or 100 mg capsules</a:t>
                      </a:r>
                      <a:r>
                        <a:rPr lang="en-US" sz="2000" baseline="0" dirty="0">
                          <a:solidFill>
                            <a:srgbClr val="000000"/>
                          </a:solidFill>
                        </a:rPr>
                        <a:t>; 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2000" baseline="0" dirty="0">
                          <a:solidFill>
                            <a:srgbClr val="000000"/>
                          </a:solidFill>
                        </a:rPr>
                        <a:t>20 mg/mL oral solution</a:t>
                      </a:r>
                      <a:endParaRPr lang="en-US" sz="20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100 and 200 mg capsules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66280"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FDA Approval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Age and Histology Agnostic Approval (NTRK fusion positive  solid tumors)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Histology Agnostic Approval for patients &gt; 12 years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(NTRK fusion positive  solid tumors)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95623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419810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2754E8-BE3C-A149-B68B-A5C7EB255F79}"/>
              </a:ext>
            </a:extLst>
          </p:cNvPr>
          <p:cNvSpPr txBox="1"/>
          <p:nvPr/>
        </p:nvSpPr>
        <p:spPr>
          <a:xfrm>
            <a:off x="93970" y="914796"/>
            <a:ext cx="120040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Azacitidine</a:t>
            </a:r>
            <a:r>
              <a:rPr lang="en-US" sz="2400" b="1" dirty="0"/>
              <a:t>: </a:t>
            </a:r>
            <a:r>
              <a:rPr lang="en-US" sz="2400" dirty="0"/>
              <a:t>pyrimidine nucleoside analogue of cytidine.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incorporates into DNA reversibly inhibiting DNA methyltransferase blocks DNA methylation.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Hypomethylation of DNA activates tumor suppressor genes silenced by hypermethylation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incorporated into RNA and disrupts normal RNA function and impairing tRNA  cytosine-5-methyltransferase activity.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 deoxy derivative, </a:t>
            </a:r>
            <a:r>
              <a:rPr lang="en-US" sz="2400" b="1" dirty="0"/>
              <a:t>decitabine</a:t>
            </a:r>
            <a:r>
              <a:rPr lang="en-US" sz="2400" dirty="0"/>
              <a:t> (5-aza-2′-deoxycytidine)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Toxicity:  nausea, vomiting, fevers, diarrhea, bruising, petechiae, rigors, weakness, hypokalemia, constipation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93FA1C-DC9E-FC48-A34D-9D4D93A7F244}"/>
              </a:ext>
            </a:extLst>
          </p:cNvPr>
          <p:cNvSpPr txBox="1"/>
          <p:nvPr/>
        </p:nvSpPr>
        <p:spPr>
          <a:xfrm>
            <a:off x="360757" y="134144"/>
            <a:ext cx="10861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Inhibition of DNA Methylation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B3D243-DF5F-4B4D-A4FA-8ADC910DEE91}"/>
              </a:ext>
            </a:extLst>
          </p:cNvPr>
          <p:cNvSpPr txBox="1"/>
          <p:nvPr/>
        </p:nvSpPr>
        <p:spPr>
          <a:xfrm>
            <a:off x="197005" y="4096105"/>
            <a:ext cx="1179799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Tazometostat</a:t>
            </a:r>
            <a:r>
              <a:rPr lang="en-US" sz="2400" b="1" dirty="0"/>
              <a:t>: </a:t>
            </a:r>
            <a:r>
              <a:rPr lang="en-US" sz="2400" dirty="0"/>
              <a:t>Activating  enhancer  of  </a:t>
            </a:r>
            <a:r>
              <a:rPr lang="en-US" sz="2400" dirty="0" err="1"/>
              <a:t>zeste</a:t>
            </a:r>
            <a:r>
              <a:rPr lang="en-US" sz="2400" dirty="0"/>
              <a:t>  homolog  2  (EZH2)  mutations  or  aberrations  of  the  switch/sucrose  non-fermentable  (SWI/SNF)  complex  (</a:t>
            </a:r>
            <a:r>
              <a:rPr lang="en-US" sz="2400" dirty="0" err="1"/>
              <a:t>eg</a:t>
            </a:r>
            <a:r>
              <a:rPr lang="en-US" sz="2400" dirty="0"/>
              <a:t>,  mutations  or  deletions  of  the  subunits  INI1  or  SMARCA4)  can  lead  to  aberrant  histone  methylation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Toxicity: anorexia, muscle spasms, nausea, vomiting,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63159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C89881-A582-854C-8E46-BDDE645484AE}"/>
              </a:ext>
            </a:extLst>
          </p:cNvPr>
          <p:cNvSpPr txBox="1"/>
          <p:nvPr/>
        </p:nvSpPr>
        <p:spPr>
          <a:xfrm>
            <a:off x="321276" y="308919"/>
            <a:ext cx="8365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Histone Deacetylase (HDAC) Inhibitors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5081AD-1058-914B-9670-3E33FC400F7B}"/>
              </a:ext>
            </a:extLst>
          </p:cNvPr>
          <p:cNvSpPr txBox="1"/>
          <p:nvPr/>
        </p:nvSpPr>
        <p:spPr>
          <a:xfrm>
            <a:off x="395149" y="977630"/>
            <a:ext cx="6273758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Valproic</a:t>
            </a:r>
            <a:r>
              <a:rPr lang="en-US" sz="2000" dirty="0"/>
              <a:t>-  Anti- anticonvulsant found to have HDAC inhibitory and  histone hyperacetylation.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Toxicity: somnolence, intratumor hemorrhage, </a:t>
            </a:r>
            <a:r>
              <a:rPr lang="en-US" sz="2000" dirty="0" err="1"/>
              <a:t>pandreatitis</a:t>
            </a:r>
            <a:r>
              <a:rPr lang="en-US" sz="2000" dirty="0"/>
              <a:t> </a:t>
            </a:r>
            <a:r>
              <a:rPr lang="en-US" sz="2000" i="1" dirty="0"/>
              <a:t>(</a:t>
            </a:r>
            <a:r>
              <a:rPr lang="en-US" sz="2000" i="1" dirty="0" err="1"/>
              <a:t>Su</a:t>
            </a:r>
            <a:r>
              <a:rPr lang="en-US" sz="2000" i="1" dirty="0"/>
              <a:t> et al Clin Can Res 2011 Feb 1;17(3):589-97.)</a:t>
            </a:r>
          </a:p>
          <a:p>
            <a:endParaRPr lang="en-US" sz="2000" dirty="0"/>
          </a:p>
          <a:p>
            <a:r>
              <a:rPr lang="en-US" sz="2000" b="1" dirty="0" err="1"/>
              <a:t>Vorinostat</a:t>
            </a:r>
            <a:r>
              <a:rPr lang="en-US" sz="2000" dirty="0"/>
              <a:t>- oral pan-</a:t>
            </a:r>
            <a:r>
              <a:rPr lang="en-US" sz="2000" dirty="0" err="1"/>
              <a:t>HDACi</a:t>
            </a:r>
            <a:r>
              <a:rPr lang="en-US" sz="2000" dirty="0"/>
              <a:t> targeting a broad range of HDACs including HDAC1, HDAC2, and HDAC3 (Class I) and HDAC6 (Class IIb)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Toxicity: thrombocytopenia, fatigue, nausea, diarrhea, anemia, and vomiting  </a:t>
            </a:r>
            <a:r>
              <a:rPr lang="en-US" sz="2000" i="1" dirty="0"/>
              <a:t>(</a:t>
            </a:r>
            <a:r>
              <a:rPr lang="en-US" sz="2000" i="1" dirty="0" err="1"/>
              <a:t>vanTilburg</a:t>
            </a:r>
            <a:r>
              <a:rPr lang="en-US" sz="2000" i="1" dirty="0"/>
              <a:t> et al Clinical Epigenetics, 2019 11: 188-200)</a:t>
            </a:r>
          </a:p>
          <a:p>
            <a:endParaRPr lang="en-US" sz="2000" dirty="0"/>
          </a:p>
          <a:p>
            <a:r>
              <a:rPr lang="en-US" sz="2000" b="1" dirty="0" err="1"/>
              <a:t>Etinostat</a:t>
            </a:r>
            <a:r>
              <a:rPr lang="en-US" sz="2000" b="1" dirty="0"/>
              <a:t> </a:t>
            </a:r>
            <a:r>
              <a:rPr lang="en-US" sz="2000" dirty="0"/>
              <a:t> an oral small molecule inhibitor of class I HDACs   (HDACs 1, 2, 3, and 11).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Fatigue, vomiting, diarrhea, thrombocytopenia, neutropenia</a:t>
            </a: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6070CA4-2201-5C41-A2F2-55CBC9350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1003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8AD48D8-8CF0-A348-9E6F-DE44B52DE684}"/>
              </a:ext>
            </a:extLst>
          </p:cNvPr>
          <p:cNvGrpSpPr/>
          <p:nvPr/>
        </p:nvGrpSpPr>
        <p:grpSpPr>
          <a:xfrm>
            <a:off x="6933846" y="1003300"/>
            <a:ext cx="4519943" cy="4235579"/>
            <a:chOff x="6933846" y="1003300"/>
            <a:chExt cx="4519943" cy="423557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87D6EBC-3F3E-9049-953B-29F979E0358E}"/>
                </a:ext>
              </a:extLst>
            </p:cNvPr>
            <p:cNvSpPr txBox="1"/>
            <p:nvPr/>
          </p:nvSpPr>
          <p:spPr>
            <a:xfrm>
              <a:off x="7618349" y="1003300"/>
              <a:ext cx="3707618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Condensed (Deacetylated) Chromatin</a:t>
              </a:r>
            </a:p>
            <a:p>
              <a:pPr algn="ctr"/>
              <a:r>
                <a:rPr lang="en-US" dirty="0"/>
                <a:t> (transcriptional gene repression)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501CD66-BE8B-1842-A7A2-27D2071033A9}"/>
                </a:ext>
              </a:extLst>
            </p:cNvPr>
            <p:cNvSpPr txBox="1"/>
            <p:nvPr/>
          </p:nvSpPr>
          <p:spPr>
            <a:xfrm>
              <a:off x="7518738" y="4592548"/>
              <a:ext cx="3752001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Decondensed (Acetylated)Chromatin</a:t>
              </a:r>
            </a:p>
            <a:p>
              <a:pPr algn="ctr"/>
              <a:r>
                <a:rPr lang="en-US" dirty="0"/>
                <a:t> (transcriptional gene activation)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E30D046-F573-7047-9168-6D965ADCC0A2}"/>
                </a:ext>
              </a:extLst>
            </p:cNvPr>
            <p:cNvCxnSpPr>
              <a:cxnSpLocks/>
            </p:cNvCxnSpPr>
            <p:nvPr/>
          </p:nvCxnSpPr>
          <p:spPr>
            <a:xfrm>
              <a:off x="9750175" y="1649631"/>
              <a:ext cx="0" cy="2942917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BF3A22E-FDF0-B940-BACA-53A95B779E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50175" y="4183670"/>
              <a:ext cx="111220" cy="429426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1815EFC-E06A-EE42-A849-D2D623B91497}"/>
                </a:ext>
              </a:extLst>
            </p:cNvPr>
            <p:cNvCxnSpPr>
              <a:cxnSpLocks/>
            </p:cNvCxnSpPr>
            <p:nvPr/>
          </p:nvCxnSpPr>
          <p:spPr>
            <a:xfrm>
              <a:off x="9222351" y="1649630"/>
              <a:ext cx="0" cy="2942917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1ADE7F3-ED20-F746-A72D-1B50AFA9CC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11132" y="1661970"/>
              <a:ext cx="100356" cy="396539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ECFCC03-67C7-AC4D-B835-8889BCA4527E}"/>
                </a:ext>
              </a:extLst>
            </p:cNvPr>
            <p:cNvSpPr txBox="1"/>
            <p:nvPr/>
          </p:nvSpPr>
          <p:spPr>
            <a:xfrm>
              <a:off x="9870330" y="2462278"/>
              <a:ext cx="158345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5">
                      <a:lumMod val="75000"/>
                    </a:schemeClr>
                  </a:solidFill>
                </a:rPr>
                <a:t>Histone Acetyl Transferase (HAT)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7573950-25A8-0D4C-81A5-64FA710436A9}"/>
                </a:ext>
              </a:extLst>
            </p:cNvPr>
            <p:cNvSpPr txBox="1"/>
            <p:nvPr/>
          </p:nvSpPr>
          <p:spPr>
            <a:xfrm>
              <a:off x="6933846" y="2573417"/>
              <a:ext cx="208621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2"/>
                  </a:solidFill>
                </a:rPr>
                <a:t>Histone Deacetylase</a:t>
              </a:r>
            </a:p>
            <a:p>
              <a:pPr algn="r"/>
              <a:r>
                <a:rPr lang="en-US" dirty="0">
                  <a:solidFill>
                    <a:schemeClr val="accent2"/>
                  </a:solidFill>
                </a:rPr>
                <a:t>(HDAC)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645897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945" y="18255"/>
            <a:ext cx="11610109" cy="1325563"/>
          </a:xfrm>
        </p:spPr>
        <p:txBody>
          <a:bodyPr>
            <a:normAutofit/>
          </a:bodyPr>
          <a:lstStyle/>
          <a:p>
            <a:pPr algn="ctr"/>
            <a:r>
              <a:rPr lang="en-US" b="0" dirty="0">
                <a:solidFill>
                  <a:schemeClr val="tx1"/>
                </a:solidFill>
                <a:latin typeface="+mn-lt"/>
              </a:rPr>
              <a:t>Immune Checkpoint Inhibitors (ICI)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551" y="922324"/>
            <a:ext cx="6548896" cy="5239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3376246" y="6161441"/>
            <a:ext cx="580070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Credit: National Cancer Institute / Terese Winslow; https://www.cancer.gov/news-events/cancer-currents-blog/2015/gulley-checkpoint</a:t>
            </a:r>
          </a:p>
        </p:txBody>
      </p:sp>
    </p:spTree>
    <p:extLst>
      <p:ext uri="{BB962C8B-B14F-4D97-AF65-F5344CB8AC3E}">
        <p14:creationId xmlns:p14="http://schemas.microsoft.com/office/powerpoint/2010/main" val="386451179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071" y="18451"/>
            <a:ext cx="11818214" cy="91503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Immune Checkpoint Inhibition in Childhood Cancer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7071" y="773332"/>
          <a:ext cx="11679689" cy="5311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3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63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6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834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0272"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solidFill>
                            <a:srgbClr val="000000"/>
                          </a:solidFill>
                        </a:rPr>
                        <a:t>Atezolizumab</a:t>
                      </a:r>
                      <a:endParaRPr lang="en-US" sz="28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solidFill>
                            <a:srgbClr val="000000"/>
                          </a:solidFill>
                        </a:rPr>
                        <a:t>Nivolumab</a:t>
                      </a:r>
                      <a:endParaRPr lang="en-US" sz="28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solidFill>
                            <a:srgbClr val="000000"/>
                          </a:solidFill>
                        </a:rPr>
                        <a:t>Pembrolizumab</a:t>
                      </a:r>
                      <a:endParaRPr lang="en-US" sz="28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149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Geoerger</a:t>
                      </a:r>
                      <a:r>
                        <a:rPr lang="en-US" sz="1800" dirty="0"/>
                        <a:t> et al Lancet </a:t>
                      </a:r>
                      <a:r>
                        <a:rPr lang="en-US" sz="1800" dirty="0" err="1"/>
                        <a:t>Onc</a:t>
                      </a:r>
                      <a:r>
                        <a:rPr lang="en-US" sz="1800" dirty="0"/>
                        <a:t> 2020, 21:134-44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Davis et al Lancet </a:t>
                      </a:r>
                      <a:r>
                        <a:rPr lang="en-US" sz="1800" dirty="0" err="1"/>
                        <a:t>Onc</a:t>
                      </a:r>
                      <a:r>
                        <a:rPr lang="en-US" sz="1800" dirty="0"/>
                        <a:t> 2020, 21:541-50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/>
                        <a:t>Geoerger</a:t>
                      </a:r>
                      <a:r>
                        <a:rPr lang="en-US" sz="2000" dirty="0"/>
                        <a:t> et al Lancet </a:t>
                      </a:r>
                      <a:r>
                        <a:rPr lang="en-US" sz="2000" dirty="0" err="1"/>
                        <a:t>Onc</a:t>
                      </a:r>
                      <a:r>
                        <a:rPr lang="en-US" sz="2000" dirty="0"/>
                        <a:t> 2020, 21:134-44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859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115 screened/90 enrolled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85 enrolled/75 evaluable toxicity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863 screened/155 eligible/</a:t>
                      </a:r>
                    </a:p>
                    <a:p>
                      <a:pPr algn="ctr"/>
                      <a:r>
                        <a:rPr lang="en-US" sz="1800" dirty="0"/>
                        <a:t>154 enrolled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179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Age (years)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14y  IQR(10-17)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14y  IQR(8-17)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13y  IQR(8-15)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943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PD-1/PDL-1 selection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Yes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437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Common Toxicity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Anemia, Fever, Fatigue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Anemia, Fatigue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Anemia, Hepatic function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0309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Serious Adverse Events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Fever, infection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Pleural effusion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Fever, pleural effusion, pneumonitis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2463282"/>
                  </a:ext>
                </a:extLst>
              </a:tr>
              <a:tr h="1122744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Objective</a:t>
                      </a:r>
                      <a:r>
                        <a:rPr lang="en-US" sz="2000" baseline="0" dirty="0"/>
                        <a:t> Response Rate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ORR= 5% </a:t>
                      </a:r>
                    </a:p>
                    <a:p>
                      <a:pPr algn="ctr"/>
                      <a:r>
                        <a:rPr lang="en-US" sz="1800" dirty="0"/>
                        <a:t>2/9 Hodgkin Lymphoma;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dirty="0"/>
                        <a:t>1/11 EWS</a:t>
                      </a:r>
                    </a:p>
                    <a:p>
                      <a:pPr algn="ctr"/>
                      <a:r>
                        <a:rPr lang="en-US" sz="1800" dirty="0"/>
                        <a:t>1 </a:t>
                      </a:r>
                      <a:r>
                        <a:rPr lang="en-US" sz="1800" dirty="0" err="1"/>
                        <a:t>malig</a:t>
                      </a:r>
                      <a:r>
                        <a:rPr lang="en-US" sz="1800" dirty="0"/>
                        <a:t> rhabdoid  tumor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aseline="0" dirty="0"/>
                        <a:t>ORR=5%</a:t>
                      </a:r>
                    </a:p>
                    <a:p>
                      <a:pPr algn="ctr"/>
                      <a:r>
                        <a:rPr lang="en-US" sz="1800" baseline="0" dirty="0"/>
                        <a:t>3/10 </a:t>
                      </a:r>
                      <a:r>
                        <a:rPr lang="en-US" sz="1800" dirty="0"/>
                        <a:t>Hodgkin Lymphoma</a:t>
                      </a:r>
                    </a:p>
                    <a:p>
                      <a:pPr algn="ctr"/>
                      <a:r>
                        <a:rPr lang="en-US" sz="1800" baseline="0" dirty="0"/>
                        <a:t>1/10 NHL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ORR=10%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9/15  Hodgkin Lymphoma;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2 ACC; 1 </a:t>
                      </a:r>
                      <a:r>
                        <a:rPr lang="en-US" sz="1800" dirty="0" err="1"/>
                        <a:t>malig</a:t>
                      </a:r>
                      <a:r>
                        <a:rPr lang="en-US" sz="1800" dirty="0"/>
                        <a:t> rhabdoid  tumor,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4 other rare tumors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830558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D29A2-CD84-9044-B85F-4CB3918FB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45" y="-49427"/>
            <a:ext cx="11610109" cy="1325563"/>
          </a:xfrm>
        </p:spPr>
        <p:txBody>
          <a:bodyPr/>
          <a:lstStyle/>
          <a:p>
            <a:r>
              <a:rPr lang="en-US" dirty="0"/>
              <a:t>Immune Related Adverse Effects (</a:t>
            </a:r>
            <a:r>
              <a:rPr lang="en-US" dirty="0" err="1"/>
              <a:t>irAEs</a:t>
            </a:r>
            <a:r>
              <a:rPr lang="en-US" dirty="0"/>
              <a:t>) of  ICI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9A416F-2478-AE4A-90E6-474B52B3FB9F}"/>
              </a:ext>
            </a:extLst>
          </p:cNvPr>
          <p:cNvSpPr txBox="1"/>
          <p:nvPr/>
        </p:nvSpPr>
        <p:spPr>
          <a:xfrm>
            <a:off x="290945" y="838073"/>
            <a:ext cx="11610109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Fatal toxic effects  associated with ICIs  occur at a rate of 0.3-1.3%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irAEs</a:t>
            </a:r>
            <a:r>
              <a:rPr lang="en-US" sz="2400" dirty="0"/>
              <a:t> are more frequent for Anti-CTLA-4 alone or in combination with PD-1/PD-L1 therapy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Occur “early” </a:t>
            </a:r>
            <a:r>
              <a:rPr lang="en-US" sz="2400" dirty="0"/>
              <a:t>in the course of therapy and result in rapid deterioration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Anti- PD-1/PDL-1 onset 40 days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Anti CTLA 4  onset 40 days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Combination  Anti-PD-1+ Anti-CTLA4 14 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Immune related events that resulted in fatalities in adults include: Colitis, pneumonitis , hepatitis, myocarditis,  neurologic, nephritis, multiorgan failure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Myocarditis has the highest fatality rate with 40% of reported cases of myocarditis resulting in death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Effective management depends on early recognition and prompt intervention with immune suppression (methylprednisolone) and/or immunomodulatory strategies.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000" dirty="0"/>
              <a:t>                              Wang et al Jama Oncology 2018;4(12):1721-1728.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67504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6A9A4-2C16-AE47-B535-664B00FC4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548" y="-148281"/>
            <a:ext cx="11610109" cy="1325563"/>
          </a:xfrm>
        </p:spPr>
        <p:txBody>
          <a:bodyPr/>
          <a:lstStyle/>
          <a:p>
            <a:r>
              <a:rPr lang="en-US" sz="3600" dirty="0"/>
              <a:t>Antibodies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E848DF5-2E96-1C4B-BE10-5F19D473775C}"/>
              </a:ext>
            </a:extLst>
          </p:cNvPr>
          <p:cNvGraphicFramePr>
            <a:graphicFrameLocks noGrp="1"/>
          </p:cNvGraphicFramePr>
          <p:nvPr/>
        </p:nvGraphicFramePr>
        <p:xfrm>
          <a:off x="388548" y="1177282"/>
          <a:ext cx="11414904" cy="421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5884">
                  <a:extLst>
                    <a:ext uri="{9D8B030D-6E8A-4147-A177-3AD203B41FA5}">
                      <a16:colId xmlns:a16="http://schemas.microsoft.com/office/drawing/2014/main" val="3629084714"/>
                    </a:ext>
                  </a:extLst>
                </a:gridCol>
                <a:gridCol w="1272477">
                  <a:extLst>
                    <a:ext uri="{9D8B030D-6E8A-4147-A177-3AD203B41FA5}">
                      <a16:colId xmlns:a16="http://schemas.microsoft.com/office/drawing/2014/main" val="729401900"/>
                    </a:ext>
                  </a:extLst>
                </a:gridCol>
                <a:gridCol w="906996">
                  <a:extLst>
                    <a:ext uri="{9D8B030D-6E8A-4147-A177-3AD203B41FA5}">
                      <a16:colId xmlns:a16="http://schemas.microsoft.com/office/drawing/2014/main" val="2190456296"/>
                    </a:ext>
                  </a:extLst>
                </a:gridCol>
                <a:gridCol w="2374814">
                  <a:extLst>
                    <a:ext uri="{9D8B030D-6E8A-4147-A177-3AD203B41FA5}">
                      <a16:colId xmlns:a16="http://schemas.microsoft.com/office/drawing/2014/main" val="758554894"/>
                    </a:ext>
                  </a:extLst>
                </a:gridCol>
                <a:gridCol w="1667844">
                  <a:extLst>
                    <a:ext uri="{9D8B030D-6E8A-4147-A177-3AD203B41FA5}">
                      <a16:colId xmlns:a16="http://schemas.microsoft.com/office/drawing/2014/main" val="392895808"/>
                    </a:ext>
                  </a:extLst>
                </a:gridCol>
                <a:gridCol w="3426889">
                  <a:extLst>
                    <a:ext uri="{9D8B030D-6E8A-4147-A177-3AD203B41FA5}">
                      <a16:colId xmlns:a16="http://schemas.microsoft.com/office/drawing/2014/main" val="42409612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Drug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Type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Mechanism of Action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Tumors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Toxicity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837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Bevacizumab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humanized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VEGF 1/2/3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Blocks angiogenesis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Brain tumors in children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Hypertension, rash, proteinuria, Growth plate changes, fatigue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8684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Rituximab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chimeric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CD-20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Depletes normal B-cells and antibody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B cell lymphoma,  post transplant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lymphoprolifer-ative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 disorder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0650" indent="-12065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Infusion reactions (fever, chills, flu-like symptoms) bronchospasm, hypotension, angioedema</a:t>
                      </a:r>
                    </a:p>
                    <a:p>
                      <a:pPr marL="120650" indent="-12065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Lymphopenia (recovery 9-12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</a:rPr>
                        <a:t>mo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120650" indent="-12065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Hypogammaglobulinemia/opportunistic infections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6916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Dinutuximab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Dinutuximab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ß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Chimeric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Cloned in cell lines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GD2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Antibody dependent  cell mediated cytotoxicity (ADCC)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Neuroblastoma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Neuropathic pain,  capillary leak, hypersensitivity, rare transverse myelitis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663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040207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6A9A4-2C16-AE47-B535-664B00FC4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548" y="-148281"/>
            <a:ext cx="11610109" cy="1325563"/>
          </a:xfrm>
        </p:spPr>
        <p:txBody>
          <a:bodyPr/>
          <a:lstStyle/>
          <a:p>
            <a:r>
              <a:rPr lang="en-US" sz="3600" dirty="0"/>
              <a:t>Antibody Drug Conjugates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E848DF5-2E96-1C4B-BE10-5F19D473775C}"/>
              </a:ext>
            </a:extLst>
          </p:cNvPr>
          <p:cNvGraphicFramePr>
            <a:graphicFrameLocks noGrp="1"/>
          </p:cNvGraphicFramePr>
          <p:nvPr/>
        </p:nvGraphicFramePr>
        <p:xfrm>
          <a:off x="388548" y="990600"/>
          <a:ext cx="11610109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6749">
                  <a:extLst>
                    <a:ext uri="{9D8B030D-6E8A-4147-A177-3AD203B41FA5}">
                      <a16:colId xmlns:a16="http://schemas.microsoft.com/office/drawing/2014/main" val="3629084714"/>
                    </a:ext>
                  </a:extLst>
                </a:gridCol>
                <a:gridCol w="1284322">
                  <a:extLst>
                    <a:ext uri="{9D8B030D-6E8A-4147-A177-3AD203B41FA5}">
                      <a16:colId xmlns:a16="http://schemas.microsoft.com/office/drawing/2014/main" val="729401900"/>
                    </a:ext>
                  </a:extLst>
                </a:gridCol>
                <a:gridCol w="1001678">
                  <a:extLst>
                    <a:ext uri="{9D8B030D-6E8A-4147-A177-3AD203B41FA5}">
                      <a16:colId xmlns:a16="http://schemas.microsoft.com/office/drawing/2014/main" val="2190456296"/>
                    </a:ext>
                  </a:extLst>
                </a:gridCol>
                <a:gridCol w="1581665">
                  <a:extLst>
                    <a:ext uri="{9D8B030D-6E8A-4147-A177-3AD203B41FA5}">
                      <a16:colId xmlns:a16="http://schemas.microsoft.com/office/drawing/2014/main" val="758554894"/>
                    </a:ext>
                  </a:extLst>
                </a:gridCol>
                <a:gridCol w="1926238">
                  <a:extLst>
                    <a:ext uri="{9D8B030D-6E8A-4147-A177-3AD203B41FA5}">
                      <a16:colId xmlns:a16="http://schemas.microsoft.com/office/drawing/2014/main" val="4238938443"/>
                    </a:ext>
                  </a:extLst>
                </a:gridCol>
                <a:gridCol w="1404224">
                  <a:extLst>
                    <a:ext uri="{9D8B030D-6E8A-4147-A177-3AD203B41FA5}">
                      <a16:colId xmlns:a16="http://schemas.microsoft.com/office/drawing/2014/main" val="392895808"/>
                    </a:ext>
                  </a:extLst>
                </a:gridCol>
                <a:gridCol w="2885233">
                  <a:extLst>
                    <a:ext uri="{9D8B030D-6E8A-4147-A177-3AD203B41FA5}">
                      <a16:colId xmlns:a16="http://schemas.microsoft.com/office/drawing/2014/main" val="42409612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Drug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Type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Target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Payload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Mechanism of Action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Tumors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Toxicity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837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Gemtuzumab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Ozogamicin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humanized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CD-33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N- acetyl calicheamicin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Calicheamicin is internalized and binds DNA creating double strand breaks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AML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Infusion related reactions, myelosuppression, serious infections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1145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Inotuzumab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Ozogamicin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humanized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CD-22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Ozogamicin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(calicheamicin)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Ozogamicin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is internalized and binds DNA creating double strand breaks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B-cell malignancies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Infusion reaction, Myelosuppression, infection, hepatotoxicity,  post transplant SOS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1458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Brentuximab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Vendotin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chimeric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CD-30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Monomethyl auristatin E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(MMAE)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Tubulin binding agent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Hodgkin Lymphoma,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ALCL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Neutropenia,, neuropathy, fatigue, fever, anorexia, nausea, vomiting</a:t>
                      </a:r>
                    </a:p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Infusion reaction, rare leukoencephalopathy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4190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113058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2D112-004F-7E4E-96FA-E6339D0DE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Targeted Therapies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600EBD-1EB4-C74E-A867-63B7B17D536B}"/>
              </a:ext>
            </a:extLst>
          </p:cNvPr>
          <p:cNvSpPr txBox="1"/>
          <p:nvPr/>
        </p:nvSpPr>
        <p:spPr>
          <a:xfrm>
            <a:off x="1075038" y="1379682"/>
            <a:ext cx="9354065" cy="5148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404040"/>
                </a:solidFill>
              </a:rPr>
              <a:t>For many children, current therapies are curative</a:t>
            </a:r>
          </a:p>
          <a:p>
            <a:pPr marL="182563" indent="-182563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404040"/>
                </a:solidFill>
              </a:rPr>
              <a:t>Goal of developing new agents for childhood cancer is to improve overall survival and reduce  acute and late effects  of therapy</a:t>
            </a:r>
          </a:p>
          <a:p>
            <a:pPr marL="182563" indent="-182563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404040"/>
                </a:solidFill>
              </a:rPr>
              <a:t>Targeted therapies have class specific toxicity profiles that differ from  cytotoxic therapies</a:t>
            </a:r>
          </a:p>
          <a:p>
            <a:pPr marL="182563" indent="-182563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404040"/>
                </a:solidFill>
              </a:rPr>
              <a:t>New endpoints and trial designs will be required for dose-finding trials of less toxic molecularly-targeted anticancer drugs</a:t>
            </a:r>
          </a:p>
          <a:p>
            <a:pPr marL="182563" indent="-182563"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404040"/>
                </a:solidFill>
              </a:rPr>
              <a:t>RACE for children act endeavors to increase  evaluation and accelerate drug development for children with cancer.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907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A6264-FE17-5749-B362-267706AFD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141" y="0"/>
            <a:ext cx="11610109" cy="1325563"/>
          </a:xfrm>
        </p:spPr>
        <p:txBody>
          <a:bodyPr/>
          <a:lstStyle/>
          <a:p>
            <a:r>
              <a:rPr lang="en-US" dirty="0"/>
              <a:t>Factors Affecting Radiation Sensitivity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B3E20-BE71-AB44-AA03-82E436E60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786" y="902573"/>
            <a:ext cx="1062379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1.  Cellular: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tx1"/>
                </a:solidFill>
              </a:rPr>
              <a:t>Cell Type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tx1"/>
                </a:solidFill>
              </a:rPr>
              <a:t>Growth and replicative activity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tx1"/>
                </a:solidFill>
              </a:rPr>
              <a:t>Cell cycle phase at the time of exposure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tx1"/>
                </a:solidFill>
              </a:rPr>
              <a:t>Genetic mutations in oncogenes and tumor suppressor genes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2.  Microenvironment 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tx1"/>
                </a:solidFill>
              </a:rPr>
              <a:t>Vascularity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tx1"/>
                </a:solidFill>
              </a:rPr>
              <a:t>Oxygenation 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tx1"/>
                </a:solidFill>
              </a:rPr>
              <a:t>Necrosis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3.  Underlying Radiation hypersensitivity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tx1"/>
                </a:solidFill>
              </a:rPr>
              <a:t>Ataxia Telangiectasia 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tx1"/>
                </a:solidFill>
              </a:rPr>
              <a:t>Nijmegen breakage syndrome</a:t>
            </a:r>
          </a:p>
          <a:p>
            <a:pPr marL="514350" indent="-514350">
              <a:spcBef>
                <a:spcPts val="600"/>
              </a:spcBef>
              <a:buAutoNum type="arabicPeriod" startAt="4"/>
            </a:pPr>
            <a:r>
              <a:rPr lang="en-US" b="1" dirty="0">
                <a:solidFill>
                  <a:schemeClr val="tx1"/>
                </a:solidFill>
              </a:rPr>
              <a:t>Concomitant Medications </a:t>
            </a:r>
            <a:r>
              <a:rPr lang="en-US" dirty="0">
                <a:solidFill>
                  <a:schemeClr val="tx1"/>
                </a:solidFill>
              </a:rPr>
              <a:t>(Radiation Sensitizers): 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chemeClr val="tx1"/>
                </a:solidFill>
              </a:rPr>
              <a:t>Doxorubicin, dactinomycin, gemcitabine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482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A214DB234C54691908C6F3DF6D4DB" ma:contentTypeVersion="16" ma:contentTypeDescription="Create a new document." ma:contentTypeScope="" ma:versionID="50ed737f5f2bd7ceaa98a187e0ccaa75">
  <xsd:schema xmlns:xsd="http://www.w3.org/2001/XMLSchema" xmlns:xs="http://www.w3.org/2001/XMLSchema" xmlns:p="http://schemas.microsoft.com/office/2006/metadata/properties" xmlns:ns2="5e0533bb-bfdf-45c4-9e5c-1558b0841ffd" xmlns:ns3="9c46be9e-554d-43f0-bc75-21fbb32bf30c" targetNamespace="http://schemas.microsoft.com/office/2006/metadata/properties" ma:root="true" ma:fieldsID="23697daaef9795037ab5ec31f3c509ee" ns2:_="" ns3:_="">
    <xsd:import namespace="5e0533bb-bfdf-45c4-9e5c-1558b0841ffd"/>
    <xsd:import namespace="9c46be9e-554d-43f0-bc75-21fbb32bf30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533bb-bfdf-45c4-9e5c-1558b0841f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2caf26-25ad-42a2-bb61-6898ce245ac9}" ma:internalName="TaxCatchAll" ma:showField="CatchAllData" ma:web="5e0533bb-bfdf-45c4-9e5c-1558b0841f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6be9e-554d-43f0-bc75-21fbb32b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9e17280-6357-4f01-98d8-aff652f546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0533bb-bfdf-45c4-9e5c-1558b0841ffd" xsi:nil="true"/>
    <lcf76f155ced4ddcb4097134ff3c332f xmlns="9c46be9e-554d-43f0-bc75-21fbb32bf3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EE3859C-4849-4984-8510-89E8697DE683}"/>
</file>

<file path=customXml/itemProps2.xml><?xml version="1.0" encoding="utf-8"?>
<ds:datastoreItem xmlns:ds="http://schemas.openxmlformats.org/officeDocument/2006/customXml" ds:itemID="{0955A6F5-B27C-460A-A91F-B7ECFE1D5BCF}"/>
</file>

<file path=customXml/itemProps3.xml><?xml version="1.0" encoding="utf-8"?>
<ds:datastoreItem xmlns:ds="http://schemas.openxmlformats.org/officeDocument/2006/customXml" ds:itemID="{56E53F28-4C29-4D0E-9F75-93BE9D5D3C61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1390</TotalTime>
  <Words>7992</Words>
  <Application>Microsoft Office PowerPoint</Application>
  <PresentationFormat>Widescreen</PresentationFormat>
  <Paragraphs>1801</Paragraphs>
  <Slides>89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8" baseType="lpstr">
      <vt:lpstr>Arial</vt:lpstr>
      <vt:lpstr>Calibri</vt:lpstr>
      <vt:lpstr>Calibri Light</vt:lpstr>
      <vt:lpstr>Courier New</vt:lpstr>
      <vt:lpstr>Symbol</vt:lpstr>
      <vt:lpstr>Times</vt:lpstr>
      <vt:lpstr>Times New Roman</vt:lpstr>
      <vt:lpstr>Wingdings</vt:lpstr>
      <vt:lpstr>Office Theme</vt:lpstr>
      <vt:lpstr> Clinical Pharmacology  and Targeted Therapies</vt:lpstr>
      <vt:lpstr>Disclosures</vt:lpstr>
      <vt:lpstr>This talk will follow the topical structure suggested by the ABP:</vt:lpstr>
      <vt:lpstr>PowerPoint Presentation</vt:lpstr>
      <vt:lpstr>Outline </vt:lpstr>
      <vt:lpstr>Multimodality Therapy for Cancer in Children</vt:lpstr>
      <vt:lpstr>Principles of Radiation Oncology</vt:lpstr>
      <vt:lpstr>Radiation: Mechanism of Therapeutic Action</vt:lpstr>
      <vt:lpstr>Factors Affecting Radiation Sensitivity</vt:lpstr>
      <vt:lpstr>Time: Dose Relationship</vt:lpstr>
      <vt:lpstr>External Beam Radiotherapy</vt:lpstr>
      <vt:lpstr>PowerPoint Presentation</vt:lpstr>
      <vt:lpstr>Tumor Volume Definitions for Radiation Therapy</vt:lpstr>
      <vt:lpstr>PowerPoint Presentation</vt:lpstr>
      <vt:lpstr>Other Types of Radiation</vt:lpstr>
      <vt:lpstr>Organ Risk: COG Radiation Oncology Recommendations</vt:lpstr>
      <vt:lpstr>Central Nervous System: Threshold Radiation Dose</vt:lpstr>
      <vt:lpstr>Principles of Clinical Pharmacology</vt:lpstr>
      <vt:lpstr>Variability in Drug Metabolism</vt:lpstr>
      <vt:lpstr>Pharmacokinetic Parameters</vt:lpstr>
      <vt:lpstr>Blood Brain Barrier and CNS Pharmacology</vt:lpstr>
      <vt:lpstr>CNS Volume and Intrathecal Chemotherapy</vt:lpstr>
      <vt:lpstr>Cytotoxic vs Targeted Chemotherapy</vt:lpstr>
      <vt:lpstr>Principles of  Chemotherapy</vt:lpstr>
      <vt:lpstr>Principle 1: Combination Chemotherapy Regimens</vt:lpstr>
      <vt:lpstr>Principle 2: Adjuvant Therapy</vt:lpstr>
      <vt:lpstr>Principle 3: Dose Intensity</vt:lpstr>
      <vt:lpstr>Mechanism of Action</vt:lpstr>
      <vt:lpstr>Overview of Side Effects of Cytotoxic Chemotherapy</vt:lpstr>
      <vt:lpstr>Attenuating Toxicity</vt:lpstr>
      <vt:lpstr>Vesicants and Irritants</vt:lpstr>
      <vt:lpstr>Alkylating Agents: Mechanism of Action</vt:lpstr>
      <vt:lpstr>Alkylating Agents</vt:lpstr>
      <vt:lpstr>Some Alkylating Agents are Prodrugs</vt:lpstr>
      <vt:lpstr>Alkylating Agents: Toxicity</vt:lpstr>
      <vt:lpstr>Platinum Analog Toxicity</vt:lpstr>
      <vt:lpstr>Cisplatin Ototoxicity</vt:lpstr>
      <vt:lpstr>Oxazaphosphorine Toxicity</vt:lpstr>
      <vt:lpstr>Alkylating Agents: Prominent Late Effects</vt:lpstr>
      <vt:lpstr>Antimetabolites: Mechanism of Action</vt:lpstr>
      <vt:lpstr>Antimetabolites: Chemical Classes</vt:lpstr>
      <vt:lpstr>All Antimetabolites are Prodrugs</vt:lpstr>
      <vt:lpstr>Antimetabolites: Toxicity</vt:lpstr>
      <vt:lpstr>Antimetabolites: Toxicity</vt:lpstr>
      <vt:lpstr>Antimetabolite Related Neurotoxicity</vt:lpstr>
      <vt:lpstr>Leucovorin Administration</vt:lpstr>
      <vt:lpstr>High Dose Methotrexate (HDMTX) Nephrotoxicity</vt:lpstr>
      <vt:lpstr>Glucarpidase (CPDG2): Mechanism of Action</vt:lpstr>
      <vt:lpstr>Antimetabolites: Drug Interactions</vt:lpstr>
      <vt:lpstr>Role of Topoisomerases</vt:lpstr>
      <vt:lpstr>Topoisomerase Inhibitors: Chemical Classes</vt:lpstr>
      <vt:lpstr>Topoisomerase Inhibitors: Natural Products</vt:lpstr>
      <vt:lpstr>Topoisomerase Inhibitors: Toxicity</vt:lpstr>
      <vt:lpstr>Irinotecan Associated Diarrhea</vt:lpstr>
      <vt:lpstr>Tubulin Binding Agents: Mechanism of Cytotoxicity</vt:lpstr>
      <vt:lpstr>Tubulin Binding Agents: Chemical Classes</vt:lpstr>
      <vt:lpstr>Toxicity</vt:lpstr>
      <vt:lpstr>Vinca Alkaloid Toxicity</vt:lpstr>
      <vt:lpstr>Vincristine Neurotoxicity</vt:lpstr>
      <vt:lpstr>Toxicity of Tubulin Stabilizing Agents</vt:lpstr>
      <vt:lpstr>Hypersensitivity</vt:lpstr>
      <vt:lpstr>Tubulin Binding Agents: CYP450 Interactions</vt:lpstr>
      <vt:lpstr>Miscellaneous Agents: Corticosteroids</vt:lpstr>
      <vt:lpstr>Miscellaneous Agents: Asparginase</vt:lpstr>
      <vt:lpstr>Miscellaneous Agents: Bleomycin</vt:lpstr>
      <vt:lpstr>Summary: Principles of Radiation and Cytotoxic Chemotherapy</vt:lpstr>
      <vt:lpstr>Targeted Therapies</vt:lpstr>
      <vt:lpstr>Reminder of the topical structure suggested by the ABP:</vt:lpstr>
      <vt:lpstr>Outline </vt:lpstr>
      <vt:lpstr>Clinical Trials</vt:lpstr>
      <vt:lpstr>Cytotoxic vs. Molecularly Targeted Drugs</vt:lpstr>
      <vt:lpstr>Research to Accelerate Cures and Equity for Children Act (RACE Act, FDARA Sec 504:  enacted August 2018, statutory requirement  August 18, 2020)</vt:lpstr>
      <vt:lpstr>Differentiating Agents: Arsenic Trioxide (ATO, As2O3) and All-trans Retinoic Acid  (ATRA)</vt:lpstr>
      <vt:lpstr>13-cis Retinoic Acid (Isotretinoin) in Neuroblastoma</vt:lpstr>
      <vt:lpstr>BCR-ABL Inhibitors </vt:lpstr>
      <vt:lpstr>Anti-angiogenic Agents and Multi-Kinase Inhibitors </vt:lpstr>
      <vt:lpstr>Multi-targeted Tyrosine Kinase  Inhibitors</vt:lpstr>
      <vt:lpstr>Toxicity Profile of Tyrosine Kinase Inhibitors (TKIs)</vt:lpstr>
      <vt:lpstr>Anaplastic Lymphoma Kinases (ALK) Inhibitors</vt:lpstr>
      <vt:lpstr>NTRK Inhibitors for Rare Tumors Neurotropic Receptor Kinase </vt:lpstr>
      <vt:lpstr>NTRK Inhibitors</vt:lpstr>
      <vt:lpstr>PowerPoint Presentation</vt:lpstr>
      <vt:lpstr>PowerPoint Presentation</vt:lpstr>
      <vt:lpstr>Immune Checkpoint Inhibitors (ICI)</vt:lpstr>
      <vt:lpstr>Immune Checkpoint Inhibition in Childhood Cancer</vt:lpstr>
      <vt:lpstr>Immune Related Adverse Effects (irAEs) of  ICI</vt:lpstr>
      <vt:lpstr>Antibodies</vt:lpstr>
      <vt:lpstr>Antibody Drug Conjugates</vt:lpstr>
      <vt:lpstr>Summary Targeted Therapies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Jones</dc:creator>
  <cp:lastModifiedBy>Ryan Wilkinson</cp:lastModifiedBy>
  <cp:revision>121</cp:revision>
  <dcterms:created xsi:type="dcterms:W3CDTF">2020-10-02T16:01:30Z</dcterms:created>
  <dcterms:modified xsi:type="dcterms:W3CDTF">2020-12-16T16:13:45Z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0x010100579A214DB234C54691908C6F3DF6D4DB</vt:lpwstr>
  </property>
  <property fmtid="{D5CDD505-2E9C-101B-9397-08002B2CF9AE}" pid="3" name="Order">
    <vt:r8>100</vt:r8>
  </property>
</Properties>
</file>