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7"/>
  </p:notesMasterIdLst>
  <p:sldIdLst>
    <p:sldId id="256" r:id="rId2"/>
    <p:sldId id="268" r:id="rId3"/>
    <p:sldId id="269" r:id="rId4"/>
    <p:sldId id="270" r:id="rId5"/>
    <p:sldId id="271" r:id="rId6"/>
    <p:sldId id="1213" r:id="rId7"/>
    <p:sldId id="1227" r:id="rId8"/>
    <p:sldId id="1209" r:id="rId9"/>
    <p:sldId id="1144" r:id="rId10"/>
    <p:sldId id="1228" r:id="rId11"/>
    <p:sldId id="358" r:id="rId12"/>
    <p:sldId id="1247" r:id="rId13"/>
    <p:sldId id="1250" r:id="rId14"/>
    <p:sldId id="360" r:id="rId15"/>
    <p:sldId id="357" r:id="rId16"/>
    <p:sldId id="272" r:id="rId17"/>
    <p:sldId id="1143" r:id="rId18"/>
    <p:sldId id="1251" r:id="rId19"/>
    <p:sldId id="1252" r:id="rId20"/>
    <p:sldId id="283" r:id="rId21"/>
    <p:sldId id="281" r:id="rId22"/>
    <p:sldId id="1215" r:id="rId23"/>
    <p:sldId id="311" r:id="rId24"/>
    <p:sldId id="312" r:id="rId25"/>
    <p:sldId id="313" r:id="rId26"/>
    <p:sldId id="278" r:id="rId27"/>
    <p:sldId id="280" r:id="rId28"/>
    <p:sldId id="1210" r:id="rId29"/>
    <p:sldId id="1256" r:id="rId30"/>
    <p:sldId id="1257" r:id="rId31"/>
    <p:sldId id="1053" r:id="rId32"/>
    <p:sldId id="1258" r:id="rId33"/>
    <p:sldId id="309" r:id="rId34"/>
    <p:sldId id="1216" r:id="rId35"/>
    <p:sldId id="1220" r:id="rId36"/>
    <p:sldId id="1212" r:id="rId37"/>
    <p:sldId id="1217" r:id="rId38"/>
    <p:sldId id="1222" r:id="rId39"/>
    <p:sldId id="1229" r:id="rId40"/>
    <p:sldId id="1230" r:id="rId41"/>
    <p:sldId id="1224" r:id="rId42"/>
    <p:sldId id="1254" r:id="rId43"/>
    <p:sldId id="1255" r:id="rId44"/>
    <p:sldId id="333" r:id="rId45"/>
    <p:sldId id="1243" r:id="rId46"/>
    <p:sldId id="316" r:id="rId47"/>
    <p:sldId id="317" r:id="rId48"/>
    <p:sldId id="318" r:id="rId49"/>
    <p:sldId id="319" r:id="rId50"/>
    <p:sldId id="334" r:id="rId51"/>
    <p:sldId id="335" r:id="rId52"/>
    <p:sldId id="338" r:id="rId53"/>
    <p:sldId id="339" r:id="rId54"/>
    <p:sldId id="1260" r:id="rId55"/>
    <p:sldId id="1241" r:id="rId56"/>
    <p:sldId id="1244" r:id="rId57"/>
    <p:sldId id="1245" r:id="rId58"/>
    <p:sldId id="908" r:id="rId59"/>
    <p:sldId id="346" r:id="rId60"/>
    <p:sldId id="1259" r:id="rId61"/>
    <p:sldId id="348" r:id="rId62"/>
    <p:sldId id="349" r:id="rId63"/>
    <p:sldId id="1242" r:id="rId64"/>
    <p:sldId id="1249" r:id="rId65"/>
    <p:sldId id="1246" r:id="rId66"/>
  </p:sldIdLst>
  <p:sldSz cx="12192000" cy="6858000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27"/>
    <p:restoredTop sz="85493" autoAdjust="0"/>
  </p:normalViewPr>
  <p:slideViewPr>
    <p:cSldViewPr snapToGrid="0" snapToObjects="1">
      <p:cViewPr varScale="1">
        <p:scale>
          <a:sx n="135" d="100"/>
          <a:sy n="135" d="100"/>
        </p:scale>
        <p:origin x="12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customXml" Target="../customXml/item3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customXml" Target="../customXml/item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1/15/2021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3B16B263-3CB3-A04B-805D-C6A762F505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6EA3C0F-3AD1-DF45-875B-D72F2DDF19D3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  <p:sp>
        <p:nvSpPr>
          <p:cNvPr id="17410" name="Rectangle 1026">
            <a:extLst>
              <a:ext uri="{FF2B5EF4-FFF2-40B4-BE49-F238E27FC236}">
                <a16:creationId xmlns:a16="http://schemas.microsoft.com/office/drawing/2014/main" id="{B3CADB35-3269-774A-8D98-8F144E555D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Rectangle 1027">
            <a:extLst>
              <a:ext uri="{FF2B5EF4-FFF2-40B4-BE49-F238E27FC236}">
                <a16:creationId xmlns:a16="http://schemas.microsoft.com/office/drawing/2014/main" id="{A0118C88-939E-7D41-A954-A280746F5A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390522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7">
            <a:extLst>
              <a:ext uri="{FF2B5EF4-FFF2-40B4-BE49-F238E27FC236}">
                <a16:creationId xmlns:a16="http://schemas.microsoft.com/office/drawing/2014/main" id="{E31E4BD2-85F1-D446-ABA1-50CFD79FC2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5BC200E-2D1B-364A-BE01-F852089F94B5}" type="slidenum">
              <a:rPr lang="en-US" altLang="en-US" smtClean="0"/>
              <a:pPr>
                <a:spcBef>
                  <a:spcPct val="0"/>
                </a:spcBef>
              </a:pPr>
              <a:t>23</a:t>
            </a:fld>
            <a:endParaRPr lang="en-US" altLang="en-US"/>
          </a:p>
        </p:txBody>
      </p:sp>
      <p:sp>
        <p:nvSpPr>
          <p:cNvPr id="102402" name="Rectangle 2">
            <a:extLst>
              <a:ext uri="{FF2B5EF4-FFF2-40B4-BE49-F238E27FC236}">
                <a16:creationId xmlns:a16="http://schemas.microsoft.com/office/drawing/2014/main" id="{0CEAE2BA-2AD5-0E45-A254-38E664E69D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C0D9D814-F946-D74D-8128-7E5585847F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961939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7">
            <a:extLst>
              <a:ext uri="{FF2B5EF4-FFF2-40B4-BE49-F238E27FC236}">
                <a16:creationId xmlns:a16="http://schemas.microsoft.com/office/drawing/2014/main" id="{F37E86DF-3D5F-F748-90A8-FEAA359580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D04ED9A-54EB-184A-938F-E57A69C4F21F}" type="slidenum">
              <a:rPr lang="en-US" altLang="en-US" smtClean="0"/>
              <a:pPr>
                <a:spcBef>
                  <a:spcPct val="0"/>
                </a:spcBef>
              </a:pPr>
              <a:t>24</a:t>
            </a:fld>
            <a:endParaRPr lang="en-US" altLang="en-US"/>
          </a:p>
        </p:txBody>
      </p:sp>
      <p:sp>
        <p:nvSpPr>
          <p:cNvPr id="104450" name="Rectangle 2">
            <a:extLst>
              <a:ext uri="{FF2B5EF4-FFF2-40B4-BE49-F238E27FC236}">
                <a16:creationId xmlns:a16="http://schemas.microsoft.com/office/drawing/2014/main" id="{6F6554FF-B0E3-4347-9089-A0574B320F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4451" name="Rectangle 3">
            <a:extLst>
              <a:ext uri="{FF2B5EF4-FFF2-40B4-BE49-F238E27FC236}">
                <a16:creationId xmlns:a16="http://schemas.microsoft.com/office/drawing/2014/main" id="{5EFDAD4D-4580-714A-9E4C-0E455FF75A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800" kern="12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>Age &lt;1 </a:t>
            </a:r>
            <a:r>
              <a:rPr lang="en-US" altLang="en-US" sz="800" kern="1200" dirty="0" err="1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>yr</a:t>
            </a:r>
            <a:r>
              <a:rPr lang="en-US" altLang="en-US" sz="800" kern="12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> or 10+ </a:t>
            </a:r>
            <a:r>
              <a:rPr lang="en-US" altLang="en-US" sz="800" kern="1200" dirty="0" err="1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>yrs</a:t>
            </a:r>
            <a:r>
              <a:rPr lang="en-US" altLang="en-US" sz="800" kern="12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> OR WBC ≥50,000/ml change to Age &gt;10 </a:t>
            </a:r>
            <a:r>
              <a:rPr lang="en-US" altLang="en-US" sz="800" kern="1200" dirty="0" err="1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>yrs</a:t>
            </a:r>
            <a:r>
              <a:rPr lang="en-US" altLang="en-US" sz="800" kern="12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> OR WBC ≥50,000/</a:t>
            </a:r>
            <a:r>
              <a:rPr lang="en-US" altLang="en-US" sz="800" kern="1200" dirty="0" err="1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+mn-cs"/>
              </a:rPr>
              <a:t>ul</a:t>
            </a:r>
            <a:endParaRPr lang="en-US" altLang="en-US" sz="800" kern="1200" dirty="0">
              <a:solidFill>
                <a:schemeClr val="tx1"/>
              </a:solidFill>
              <a:latin typeface="+mn-lt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sz="800" kern="1200" dirty="0">
              <a:solidFill>
                <a:schemeClr val="tx1"/>
              </a:solidFill>
              <a:latin typeface="+mn-lt"/>
              <a:ea typeface="ＭＳ Ｐゴシック" panose="020B0600070205080204" pitchFamily="34" charset="-128"/>
              <a:cs typeface="+mn-cs"/>
            </a:endParaRPr>
          </a:p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81881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7">
            <a:extLst>
              <a:ext uri="{FF2B5EF4-FFF2-40B4-BE49-F238E27FC236}">
                <a16:creationId xmlns:a16="http://schemas.microsoft.com/office/drawing/2014/main" id="{BC2051D6-94C5-494D-A874-2988FE5A88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90B6EDA-91AF-454A-9428-2F6492FF4CB5}" type="slidenum">
              <a:rPr lang="en-US" altLang="en-US" smtClean="0"/>
              <a:pPr>
                <a:spcBef>
                  <a:spcPct val="0"/>
                </a:spcBef>
              </a:pPr>
              <a:t>25</a:t>
            </a:fld>
            <a:endParaRPr lang="en-US" altLang="en-US"/>
          </a:p>
        </p:txBody>
      </p:sp>
      <p:sp>
        <p:nvSpPr>
          <p:cNvPr id="106498" name="Rectangle 2">
            <a:extLst>
              <a:ext uri="{FF2B5EF4-FFF2-40B4-BE49-F238E27FC236}">
                <a16:creationId xmlns:a16="http://schemas.microsoft.com/office/drawing/2014/main" id="{5CBFF722-1081-1C4F-BCE5-3BBF9EFA3A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6CBDE92C-25BC-FC49-B0F2-5053ABB26B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 sz="800" kern="12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one IT  to one IT MTX</a:t>
            </a:r>
            <a:endParaRPr lang="en-US" altLang="en-US" dirty="0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8167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>
            <a:extLst>
              <a:ext uri="{FF2B5EF4-FFF2-40B4-BE49-F238E27FC236}">
                <a16:creationId xmlns:a16="http://schemas.microsoft.com/office/drawing/2014/main" id="{47BD4C02-C9FC-AB45-A034-E5F03EF8F0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C075392-7531-B246-B1FD-26E7AAFD1E1C}" type="slidenum">
              <a:rPr lang="en-US" altLang="en-US" smtClean="0"/>
              <a:pPr>
                <a:spcBef>
                  <a:spcPct val="0"/>
                </a:spcBef>
              </a:pPr>
              <a:t>26</a:t>
            </a:fld>
            <a:endParaRPr lang="en-US" altLang="en-US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63A4746B-55AD-BD47-829E-DEA982B2DC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0BD48F96-1755-8645-9CC1-0F651F4A61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40591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E2D7C3A3-E591-1C49-AA0E-9BAAF55860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6EB5F39-5857-BF43-B146-030A7C4B8B09}" type="slidenum">
              <a:rPr lang="en-US" altLang="en-US" smtClean="0"/>
              <a:pPr>
                <a:spcBef>
                  <a:spcPct val="0"/>
                </a:spcBef>
              </a:pPr>
              <a:t>27</a:t>
            </a:fld>
            <a:endParaRPr lang="en-US" altLang="en-US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42044BB6-5642-D842-989E-5AF8303856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C636ED00-0058-5344-B49D-012337EF0A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1400" dirty="0"/>
              <a:t>1. CD1a and CD8 negative (&lt;5%)</a:t>
            </a:r>
          </a:p>
          <a:p>
            <a:r>
              <a:rPr lang="en-US" sz="1400" dirty="0"/>
              <a:t>2.  Positive for one or more immature/myeloid antigens including: CD34, CD13, CD33, CD117, HLA-DR, etc. (&gt;25%)</a:t>
            </a:r>
          </a:p>
          <a:p>
            <a:r>
              <a:rPr lang="en-US" sz="1400" dirty="0"/>
              <a:t>3.  CD5 weak defined as either &lt; 75% positive OR 1 log dimmer than mature T cells.</a:t>
            </a:r>
          </a:p>
          <a:p>
            <a:br>
              <a:rPr lang="en-US" sz="1400" dirty="0"/>
            </a:br>
            <a:endParaRPr lang="en-US" sz="1400" dirty="0"/>
          </a:p>
          <a:p>
            <a:r>
              <a:rPr lang="en-US" sz="1400" dirty="0"/>
              <a:t>The cCD3 and CD7 are not really part of the ETP definition but used largely identify lineage as T for further </a:t>
            </a:r>
            <a:r>
              <a:rPr lang="en-US" sz="1400" dirty="0" err="1"/>
              <a:t>subclassification</a:t>
            </a:r>
            <a:r>
              <a:rPr lang="en-US" sz="1400" dirty="0"/>
              <a:t>, particularly cCD3.</a:t>
            </a:r>
          </a:p>
          <a:p>
            <a:br>
              <a:rPr lang="en-US" dirty="0"/>
            </a:br>
            <a:endParaRPr lang="en-US" altLang="en-US" dirty="0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907455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BE179-92D3-9C41-BE9E-EBC909FBBE5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243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sz="1400" dirty="0">
                <a:solidFill>
                  <a:srgbClr val="FFFFFF"/>
                </a:solidFill>
                <a:latin typeface="Arial" charset="0"/>
              </a:rPr>
              <a:t>Slide showing the tremendous improvements in ALL outcomes over the past 4 decades. Overall Survival among Children with Acute Lymphoblastic Leukemia (ALL) Who Were Enrolled in Children’s Cancer Group and Children’s Oncology Group Clinical Trials, 1968–2009</a:t>
            </a:r>
            <a:endParaRPr lang="en-US" sz="1400" dirty="0"/>
          </a:p>
          <a:p>
            <a:endParaRPr lang="en-US" altLang="en-US" dirty="0"/>
          </a:p>
          <a:p>
            <a:r>
              <a:rPr lang="en-US" altLang="en-US" dirty="0"/>
              <a:t>Need copyright license</a:t>
            </a: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0217" indent="-319314"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77257" indent="-255451"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88160" indent="-255451"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99064" indent="-255451"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809966" indent="-255451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20869" indent="-255451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831772" indent="-255451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342675" indent="-255451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510903">
              <a:defRPr/>
            </a:pPr>
            <a:fld id="{E9DC6A5D-5C4F-46D9-B117-1D7C8CF9EA6C}" type="slidenum">
              <a:rPr lang="en-US" altLang="en-US" sz="1400">
                <a:solidFill>
                  <a:srgbClr val="000000"/>
                </a:solidFill>
                <a:latin typeface="Times" panose="02020603050405020304" pitchFamily="18" charset="0"/>
              </a:rPr>
              <a:pPr defTabSz="510903">
                <a:defRPr/>
              </a:pPr>
              <a:t>31</a:t>
            </a:fld>
            <a:endParaRPr lang="en-US" altLang="en-US" sz="1400" dirty="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0024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7">
            <a:extLst>
              <a:ext uri="{FF2B5EF4-FFF2-40B4-BE49-F238E27FC236}">
                <a16:creationId xmlns:a16="http://schemas.microsoft.com/office/drawing/2014/main" id="{F3A638DA-B4B1-4844-AA17-7DD7983BD3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275C10E-1581-6A44-85D9-6063748CC9AE}" type="slidenum">
              <a:rPr lang="en-US" altLang="en-US" smtClean="0"/>
              <a:pPr>
                <a:spcBef>
                  <a:spcPct val="0"/>
                </a:spcBef>
              </a:pPr>
              <a:t>33</a:t>
            </a:fld>
            <a:endParaRPr lang="en-US" altLang="en-US"/>
          </a:p>
        </p:txBody>
      </p:sp>
      <p:sp>
        <p:nvSpPr>
          <p:cNvPr id="98306" name="Rectangle 2">
            <a:extLst>
              <a:ext uri="{FF2B5EF4-FFF2-40B4-BE49-F238E27FC236}">
                <a16:creationId xmlns:a16="http://schemas.microsoft.com/office/drawing/2014/main" id="{09E09023-87FB-4C47-910B-5106812E4F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Rectangle 3">
            <a:extLst>
              <a:ext uri="{FF2B5EF4-FFF2-40B4-BE49-F238E27FC236}">
                <a16:creationId xmlns:a16="http://schemas.microsoft.com/office/drawing/2014/main" id="{FEFEAF72-B991-E94F-A8BA-732A368060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94333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Remove various often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2222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01602-2901-3D41-B921-36F09BC3F2F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134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>
            <a:extLst>
              <a:ext uri="{FF2B5EF4-FFF2-40B4-BE49-F238E27FC236}">
                <a16:creationId xmlns:a16="http://schemas.microsoft.com/office/drawing/2014/main" id="{4B879710-2797-6F43-B4B9-77D33E3EC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6224" y="1109639"/>
            <a:ext cx="5229014" cy="380147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102180" tIns="51091" rIns="102180" bIns="51091" anchor="ctr"/>
          <a:lstStyle/>
          <a:p>
            <a:endParaRPr lang="en-US"/>
          </a:p>
        </p:txBody>
      </p:sp>
      <p:sp>
        <p:nvSpPr>
          <p:cNvPr id="4098" name="Text Box 2">
            <a:extLst>
              <a:ext uri="{FF2B5EF4-FFF2-40B4-BE49-F238E27FC236}">
                <a16:creationId xmlns:a16="http://schemas.microsoft.com/office/drawing/2014/main" id="{AD740740-808A-7346-A5A0-93B3BFFBA1F0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1349249" y="5278661"/>
            <a:ext cx="6151993" cy="421802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95794" indent="-95794">
              <a:lnSpc>
                <a:spcPct val="93000"/>
              </a:lnSpc>
              <a:spcBef>
                <a:spcPct val="0"/>
              </a:spcBef>
              <a:buSzPct val="45000"/>
              <a:tabLst>
                <a:tab pos="808930" algn="l"/>
                <a:tab pos="1617859" algn="l"/>
                <a:tab pos="2426789" algn="l"/>
                <a:tab pos="3235719" algn="l"/>
                <a:tab pos="4044647" algn="l"/>
                <a:tab pos="4853577" algn="l"/>
                <a:tab pos="5662507" algn="l"/>
              </a:tabLst>
            </a:pP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Developmental arrest as the first step in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leukemogenesis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During normal B‐cell generation, hematopoietic stem cells (HSC) give rise to progenitors that pass through steps of lineage commitment and differentiation to eventually become mature B cells. Chromosomal translocations that result in fusion proteins such as </a:t>
            </a:r>
            <a:r>
              <a:rPr lang="en-GB" altLang="en-US" i="1" dirty="0">
                <a:latin typeface="Arial" panose="020B0604020202020204" pitchFamily="34" charset="0"/>
                <a:ea typeface="msgothic" charset="0"/>
                <a:cs typeface="msgothic" charset="0"/>
              </a:rPr>
              <a:t>PAX5‐ETV6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block B‐cell differentiation and lead to a distinct population of early B cells with limited survival capacity under normal conditions. The occurrence of secondary mutations affecting </a:t>
            </a:r>
            <a:r>
              <a:rPr lang="en-GB" altLang="en-US" dirty="0" err="1">
                <a:latin typeface="Arial" panose="020B0604020202020204" pitchFamily="34" charset="0"/>
                <a:ea typeface="msgothic" charset="0"/>
                <a:cs typeface="msgothic" charset="0"/>
              </a:rPr>
              <a:t>tumor</a:t>
            </a:r>
            <a:r>
              <a:rPr lang="en-GB" altLang="en-US" dirty="0">
                <a:latin typeface="Arial" panose="020B0604020202020204" pitchFamily="34" charset="0"/>
                <a:ea typeface="msgothic" charset="0"/>
                <a:cs typeface="msgothic" charset="0"/>
              </a:rPr>
              <a:t> suppressors or oncogenes enhances proliferation or survival and initiates BCP‐ALL.</a:t>
            </a:r>
          </a:p>
          <a:p>
            <a:pPr marL="95794" indent="-95794">
              <a:lnSpc>
                <a:spcPct val="93000"/>
              </a:lnSpc>
              <a:spcBef>
                <a:spcPct val="0"/>
              </a:spcBef>
              <a:buSzPct val="45000"/>
              <a:tabLst>
                <a:tab pos="808930" algn="l"/>
                <a:tab pos="1617859" algn="l"/>
                <a:tab pos="2426789" algn="l"/>
                <a:tab pos="3235719" algn="l"/>
                <a:tab pos="4044647" algn="l"/>
                <a:tab pos="4853577" algn="l"/>
                <a:tab pos="5662507" algn="l"/>
              </a:tabLst>
            </a:pPr>
            <a:endParaRPr lang="en-GB" altLang="en-US" dirty="0">
              <a:latin typeface="Arial" panose="020B0604020202020204" pitchFamily="34" charset="0"/>
              <a:ea typeface="msgothic" charset="0"/>
              <a:cs typeface="msgothic" charset="0"/>
            </a:endParaRPr>
          </a:p>
          <a:p>
            <a:pPr marL="95794" indent="-95794">
              <a:lnSpc>
                <a:spcPct val="93000"/>
              </a:lnSpc>
              <a:spcBef>
                <a:spcPct val="0"/>
              </a:spcBef>
              <a:buSzPct val="45000"/>
              <a:tabLst>
                <a:tab pos="808930" algn="l"/>
                <a:tab pos="1617859" algn="l"/>
                <a:tab pos="2426789" algn="l"/>
                <a:tab pos="3235719" algn="l"/>
                <a:tab pos="4044647" algn="l"/>
                <a:tab pos="4853577" algn="l"/>
                <a:tab pos="5662507" algn="l"/>
              </a:tabLst>
            </a:pP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  <a:ea typeface="msgothic" charset="0"/>
                <a:cs typeface="msgothic" charset="0"/>
              </a:rPr>
              <a:t>Copyright license obtained by M. </a:t>
            </a:r>
            <a:r>
              <a:rPr lang="en-GB" altLang="en-US" dirty="0" err="1">
                <a:solidFill>
                  <a:srgbClr val="FF0000"/>
                </a:solidFill>
                <a:latin typeface="Arial" panose="020B0604020202020204" pitchFamily="34" charset="0"/>
                <a:ea typeface="msgothic" charset="0"/>
                <a:cs typeface="msgothic" charset="0"/>
              </a:rPr>
              <a:t>Loh</a:t>
            </a:r>
            <a:r>
              <a:rPr lang="en-GB" altLang="en-US" dirty="0">
                <a:solidFill>
                  <a:srgbClr val="FF0000"/>
                </a:solidFill>
                <a:latin typeface="Arial" panose="020B0604020202020204" pitchFamily="34" charset="0"/>
                <a:ea typeface="msgothic" charset="0"/>
                <a:cs typeface="msgothic" charset="0"/>
              </a:rPr>
              <a:t>:  </a:t>
            </a:r>
            <a:r>
              <a:rPr lang="en-GB" altLang="en-US" u="none" dirty="0">
                <a:solidFill>
                  <a:srgbClr val="FF0000"/>
                </a:solidFill>
                <a:latin typeface="Arial" panose="020B0604020202020204" pitchFamily="34" charset="0"/>
                <a:ea typeface="msgothic" charset="0"/>
                <a:cs typeface="msgothic" charset="0"/>
              </a:rPr>
              <a:t>4459530952196, the </a:t>
            </a:r>
            <a:r>
              <a:rPr lang="en-GB" altLang="en-US" u="none" dirty="0" err="1">
                <a:solidFill>
                  <a:srgbClr val="FF0000"/>
                </a:solidFill>
                <a:latin typeface="Arial" panose="020B0604020202020204" pitchFamily="34" charset="0"/>
                <a:ea typeface="msgothic" charset="0"/>
                <a:cs typeface="msgothic" charset="0"/>
              </a:rPr>
              <a:t>Embo</a:t>
            </a:r>
            <a:r>
              <a:rPr lang="en-GB" altLang="en-US" u="none" dirty="0">
                <a:solidFill>
                  <a:srgbClr val="FF0000"/>
                </a:solidFill>
                <a:latin typeface="Arial" panose="020B0604020202020204" pitchFamily="34" charset="0"/>
                <a:ea typeface="msgothic" charset="0"/>
                <a:cs typeface="msgothic" charset="0"/>
              </a:rPr>
              <a:t> Journal on Oct 31, 2018</a:t>
            </a:r>
          </a:p>
        </p:txBody>
      </p:sp>
    </p:spTree>
    <p:extLst>
      <p:ext uri="{BB962C8B-B14F-4D97-AF65-F5344CB8AC3E}">
        <p14:creationId xmlns:p14="http://schemas.microsoft.com/office/powerpoint/2010/main" val="39764838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01602-2901-3D41-B921-36F09BC3F2F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0484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Rare to need to invoke plasmapheresis –change to </a:t>
            </a:r>
            <a:r>
              <a:rPr lang="en-US" dirty="0" err="1"/>
              <a:t>leukopheresis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F979DDF-C658-664E-ADA9-A03C6D4B74E9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0657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7">
            <a:extLst>
              <a:ext uri="{FF2B5EF4-FFF2-40B4-BE49-F238E27FC236}">
                <a16:creationId xmlns:a16="http://schemas.microsoft.com/office/drawing/2014/main" id="{72C43783-2F3E-1B4A-8CAD-7B60639216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8D972FE-1990-1443-8AF2-A864109C3220}" type="slidenum">
              <a:rPr lang="en-US" altLang="en-US" smtClean="0"/>
              <a:pPr>
                <a:spcBef>
                  <a:spcPct val="0"/>
                </a:spcBef>
              </a:pPr>
              <a:t>46</a:t>
            </a:fld>
            <a:endParaRPr lang="en-US" altLang="en-US"/>
          </a:p>
        </p:txBody>
      </p:sp>
      <p:sp>
        <p:nvSpPr>
          <p:cNvPr id="112642" name="Rectangle 2">
            <a:extLst>
              <a:ext uri="{FF2B5EF4-FFF2-40B4-BE49-F238E27FC236}">
                <a16:creationId xmlns:a16="http://schemas.microsoft.com/office/drawing/2014/main" id="{D70C8C1D-C4C6-A44D-B701-0E5718FD61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26AF31E1-EB45-7F42-80F1-C6A1872AD0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59427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7">
            <a:extLst>
              <a:ext uri="{FF2B5EF4-FFF2-40B4-BE49-F238E27FC236}">
                <a16:creationId xmlns:a16="http://schemas.microsoft.com/office/drawing/2014/main" id="{5BCA71BA-E0A2-E140-99DF-63C9A8A3BA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275C496-E1CD-AA45-A8FC-AA3BF5C43848}" type="slidenum">
              <a:rPr lang="en-US" altLang="en-US" smtClean="0"/>
              <a:pPr>
                <a:spcBef>
                  <a:spcPct val="0"/>
                </a:spcBef>
              </a:pPr>
              <a:t>47</a:t>
            </a:fld>
            <a:endParaRPr lang="en-US" altLang="en-US"/>
          </a:p>
        </p:txBody>
      </p:sp>
      <p:sp>
        <p:nvSpPr>
          <p:cNvPr id="114690" name="Rectangle 2">
            <a:extLst>
              <a:ext uri="{FF2B5EF4-FFF2-40B4-BE49-F238E27FC236}">
                <a16:creationId xmlns:a16="http://schemas.microsoft.com/office/drawing/2014/main" id="{E208CFF6-F8A4-234B-B99B-6D060D3D38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Rectangle 3">
            <a:extLst>
              <a:ext uri="{FF2B5EF4-FFF2-40B4-BE49-F238E27FC236}">
                <a16:creationId xmlns:a16="http://schemas.microsoft.com/office/drawing/2014/main" id="{60CB0720-6829-8645-AD66-14CF25B227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26061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7">
            <a:extLst>
              <a:ext uri="{FF2B5EF4-FFF2-40B4-BE49-F238E27FC236}">
                <a16:creationId xmlns:a16="http://schemas.microsoft.com/office/drawing/2014/main" id="{8367CC45-F4E0-7F49-AAA6-1BD0EDF88C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B6A329D-A3FF-2D4F-AFDB-1C155E03BC0B}" type="slidenum">
              <a:rPr lang="en-US" altLang="en-US" smtClean="0"/>
              <a:pPr>
                <a:spcBef>
                  <a:spcPct val="0"/>
                </a:spcBef>
              </a:pPr>
              <a:t>48</a:t>
            </a:fld>
            <a:endParaRPr lang="en-US" altLang="en-US"/>
          </a:p>
        </p:txBody>
      </p:sp>
      <p:sp>
        <p:nvSpPr>
          <p:cNvPr id="116738" name="Rectangle 2">
            <a:extLst>
              <a:ext uri="{FF2B5EF4-FFF2-40B4-BE49-F238E27FC236}">
                <a16:creationId xmlns:a16="http://schemas.microsoft.com/office/drawing/2014/main" id="{F16CCFA0-2BF8-F141-9DBC-4CE653DDE6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30B6DD8F-9B1F-B04B-AAE1-0618B22ED7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33805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Slide Image Placeholder 1">
            <a:extLst>
              <a:ext uri="{FF2B5EF4-FFF2-40B4-BE49-F238E27FC236}">
                <a16:creationId xmlns:a16="http://schemas.microsoft.com/office/drawing/2014/main" id="{ADE9F8B7-8D3D-C745-810C-D798E93811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6" name="Notes Placeholder 2">
            <a:extLst>
              <a:ext uri="{FF2B5EF4-FFF2-40B4-BE49-F238E27FC236}">
                <a16:creationId xmlns:a16="http://schemas.microsoft.com/office/drawing/2014/main" id="{A0397E13-9D27-094F-974C-FEF75DCCB57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  <p:sp>
        <p:nvSpPr>
          <p:cNvPr id="118787" name="Slide Number Placeholder 3">
            <a:extLst>
              <a:ext uri="{FF2B5EF4-FFF2-40B4-BE49-F238E27FC236}">
                <a16:creationId xmlns:a16="http://schemas.microsoft.com/office/drawing/2014/main" id="{C59351A2-8D0F-224B-A411-BA623AAE68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6BEF8C6-8CE4-EF4E-8B46-D8627A64D000}" type="slidenum">
              <a:rPr lang="en-US" altLang="en-US" smtClean="0"/>
              <a:pPr>
                <a:spcBef>
                  <a:spcPct val="0"/>
                </a:spcBef>
              </a:pPr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68022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7">
            <a:extLst>
              <a:ext uri="{FF2B5EF4-FFF2-40B4-BE49-F238E27FC236}">
                <a16:creationId xmlns:a16="http://schemas.microsoft.com/office/drawing/2014/main" id="{8A5A0A19-904A-B543-8D2F-52755B6FC4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1392AF6-E771-944B-8E68-2376A7F64EF9}" type="slidenum">
              <a:rPr lang="en-US" altLang="en-US" smtClean="0"/>
              <a:pPr>
                <a:spcBef>
                  <a:spcPct val="0"/>
                </a:spcBef>
              </a:pPr>
              <a:t>50</a:t>
            </a:fld>
            <a:endParaRPr lang="en-US" altLang="en-US"/>
          </a:p>
        </p:txBody>
      </p:sp>
      <p:sp>
        <p:nvSpPr>
          <p:cNvPr id="142338" name="Rectangle 2">
            <a:extLst>
              <a:ext uri="{FF2B5EF4-FFF2-40B4-BE49-F238E27FC236}">
                <a16:creationId xmlns:a16="http://schemas.microsoft.com/office/drawing/2014/main" id="{177EE5D0-B048-7D41-8D75-77EA81523D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2339" name="Rectangle 3">
            <a:extLst>
              <a:ext uri="{FF2B5EF4-FFF2-40B4-BE49-F238E27FC236}">
                <a16:creationId xmlns:a16="http://schemas.microsoft.com/office/drawing/2014/main" id="{C89B4475-6727-F94C-9376-A8EC508CEF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29698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7">
            <a:extLst>
              <a:ext uri="{FF2B5EF4-FFF2-40B4-BE49-F238E27FC236}">
                <a16:creationId xmlns:a16="http://schemas.microsoft.com/office/drawing/2014/main" id="{827CAF52-0465-084E-9B79-080665B9A8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2C3168B-FE22-B344-B252-C312550FDA23}" type="slidenum">
              <a:rPr lang="en-US" altLang="en-US" smtClean="0"/>
              <a:pPr>
                <a:spcBef>
                  <a:spcPct val="0"/>
                </a:spcBef>
              </a:pPr>
              <a:t>51</a:t>
            </a:fld>
            <a:endParaRPr lang="en-US" altLang="en-US"/>
          </a:p>
        </p:txBody>
      </p:sp>
      <p:sp>
        <p:nvSpPr>
          <p:cNvPr id="144386" name="Rectangle 2">
            <a:extLst>
              <a:ext uri="{FF2B5EF4-FFF2-40B4-BE49-F238E27FC236}">
                <a16:creationId xmlns:a16="http://schemas.microsoft.com/office/drawing/2014/main" id="{A4CFFB3B-370E-394C-BE14-A0A3794A85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4387" name="Rectangle 3">
            <a:extLst>
              <a:ext uri="{FF2B5EF4-FFF2-40B4-BE49-F238E27FC236}">
                <a16:creationId xmlns:a16="http://schemas.microsoft.com/office/drawing/2014/main" id="{12719D43-2260-1D45-9AE2-4FDED24572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550230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Rectangle 7">
            <a:extLst>
              <a:ext uri="{FF2B5EF4-FFF2-40B4-BE49-F238E27FC236}">
                <a16:creationId xmlns:a16="http://schemas.microsoft.com/office/drawing/2014/main" id="{2E7670D0-7D74-F046-B822-97EA0E11B5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07E2EF3-068A-0A44-B468-1BC0A4A79CD1}" type="slidenum">
              <a:rPr lang="en-US" altLang="en-US" smtClean="0"/>
              <a:pPr>
                <a:spcBef>
                  <a:spcPct val="0"/>
                </a:spcBef>
              </a:pPr>
              <a:t>52</a:t>
            </a:fld>
            <a:endParaRPr lang="en-US" altLang="en-US"/>
          </a:p>
        </p:txBody>
      </p:sp>
      <p:sp>
        <p:nvSpPr>
          <p:cNvPr id="150530" name="Rectangle 2">
            <a:extLst>
              <a:ext uri="{FF2B5EF4-FFF2-40B4-BE49-F238E27FC236}">
                <a16:creationId xmlns:a16="http://schemas.microsoft.com/office/drawing/2014/main" id="{548C884E-2BBB-1E46-B73B-33E4D7B8E5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43B8C22F-F50F-3245-BC47-663C9989B9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099075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7">
            <a:extLst>
              <a:ext uri="{FF2B5EF4-FFF2-40B4-BE49-F238E27FC236}">
                <a16:creationId xmlns:a16="http://schemas.microsoft.com/office/drawing/2014/main" id="{E4ABFDF9-C906-CA44-BD64-762335AAE3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1418D56-7091-3C4C-8E3B-AD81DAE8B301}" type="slidenum">
              <a:rPr lang="en-US" altLang="en-US" smtClean="0"/>
              <a:pPr>
                <a:spcBef>
                  <a:spcPct val="0"/>
                </a:spcBef>
              </a:pPr>
              <a:t>53</a:t>
            </a:fld>
            <a:endParaRPr lang="en-US" altLang="en-US"/>
          </a:p>
        </p:txBody>
      </p:sp>
      <p:sp>
        <p:nvSpPr>
          <p:cNvPr id="152578" name="Rectangle 2">
            <a:extLst>
              <a:ext uri="{FF2B5EF4-FFF2-40B4-BE49-F238E27FC236}">
                <a16:creationId xmlns:a16="http://schemas.microsoft.com/office/drawing/2014/main" id="{1B66F6BA-CB8F-894A-8AE3-FEBC6F0B64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79" name="Rectangle 3">
            <a:extLst>
              <a:ext uri="{FF2B5EF4-FFF2-40B4-BE49-F238E27FC236}">
                <a16:creationId xmlns:a16="http://schemas.microsoft.com/office/drawing/2014/main" id="{3A5F096F-9791-C149-8D53-9C2FDB2BF7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94545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Get permission from Jun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FB02DA-5A51-44AC-B127-D0457834DD1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4378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830217" indent="-319314"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277257" indent="-255451"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788160" indent="-255451"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299064" indent="-255451"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809966" indent="-255451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3320869" indent="-255451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831772" indent="-255451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4342675" indent="-255451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65C25CD1-3FF2-794A-A3A7-F3ECF84DA5A1}" type="slidenum">
              <a:rPr lang="en-US" altLang="en-US" sz="1400"/>
              <a:pPr/>
              <a:t>54</a:t>
            </a:fld>
            <a:endParaRPr lang="en-US" altLang="en-US" sz="1400"/>
          </a:p>
        </p:txBody>
      </p:sp>
      <p:sp>
        <p:nvSpPr>
          <p:cNvPr id="40962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dirty="0"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850341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BE179-92D3-9C41-BE9E-EBC909FBBE51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2270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Rectangle 7">
            <a:extLst>
              <a:ext uri="{FF2B5EF4-FFF2-40B4-BE49-F238E27FC236}">
                <a16:creationId xmlns:a16="http://schemas.microsoft.com/office/drawing/2014/main" id="{9306CFFB-E929-A04A-845A-638F8EA7C4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4A72023-D019-5D43-AC2B-C52C6E8C9141}" type="slidenum">
              <a:rPr lang="en-US" altLang="en-US" smtClean="0"/>
              <a:pPr>
                <a:spcBef>
                  <a:spcPct val="0"/>
                </a:spcBef>
              </a:pPr>
              <a:t>59</a:t>
            </a:fld>
            <a:endParaRPr lang="en-US" altLang="en-US"/>
          </a:p>
        </p:txBody>
      </p:sp>
      <p:sp>
        <p:nvSpPr>
          <p:cNvPr id="165890" name="Rectangle 2">
            <a:extLst>
              <a:ext uri="{FF2B5EF4-FFF2-40B4-BE49-F238E27FC236}">
                <a16:creationId xmlns:a16="http://schemas.microsoft.com/office/drawing/2014/main" id="{8430E2C4-ED9D-E34E-A22A-0648B409F0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1" name="Rectangle 3">
            <a:extLst>
              <a:ext uri="{FF2B5EF4-FFF2-40B4-BE49-F238E27FC236}">
                <a16:creationId xmlns:a16="http://schemas.microsoft.com/office/drawing/2014/main" id="{06530307-B9CB-6646-8D55-4465DC4E9F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5847534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7">
            <a:extLst>
              <a:ext uri="{FF2B5EF4-FFF2-40B4-BE49-F238E27FC236}">
                <a16:creationId xmlns:a16="http://schemas.microsoft.com/office/drawing/2014/main" id="{D5F8C10C-7E1F-B849-A6FF-3851BAD09A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6965506-461C-A149-A817-A05163502557}" type="slidenum">
              <a:rPr lang="en-US" altLang="en-US" smtClean="0"/>
              <a:pPr>
                <a:spcBef>
                  <a:spcPct val="0"/>
                </a:spcBef>
              </a:pPr>
              <a:t>60</a:t>
            </a:fld>
            <a:endParaRPr lang="en-US" altLang="en-US"/>
          </a:p>
        </p:txBody>
      </p:sp>
      <p:sp>
        <p:nvSpPr>
          <p:cNvPr id="167938" name="Rectangle 2">
            <a:extLst>
              <a:ext uri="{FF2B5EF4-FFF2-40B4-BE49-F238E27FC236}">
                <a16:creationId xmlns:a16="http://schemas.microsoft.com/office/drawing/2014/main" id="{0C23DCC9-3E1A-B54A-B5F8-EB34E749C3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7939" name="Rectangle 3">
            <a:extLst>
              <a:ext uri="{FF2B5EF4-FFF2-40B4-BE49-F238E27FC236}">
                <a16:creationId xmlns:a16="http://schemas.microsoft.com/office/drawing/2014/main" id="{6E7B2BBE-4E8A-D349-924D-9739E6A522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16288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Rectangle 7">
            <a:extLst>
              <a:ext uri="{FF2B5EF4-FFF2-40B4-BE49-F238E27FC236}">
                <a16:creationId xmlns:a16="http://schemas.microsoft.com/office/drawing/2014/main" id="{F78E36DF-C3BB-7D4F-967D-BF60D856C2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FC728B8-FD6C-5E44-B5A2-E4D375ACDD0B}" type="slidenum">
              <a:rPr lang="en-US" altLang="en-US" smtClean="0"/>
              <a:pPr>
                <a:spcBef>
                  <a:spcPct val="0"/>
                </a:spcBef>
              </a:pPr>
              <a:t>61</a:t>
            </a:fld>
            <a:endParaRPr lang="en-US" altLang="en-US"/>
          </a:p>
        </p:txBody>
      </p:sp>
      <p:sp>
        <p:nvSpPr>
          <p:cNvPr id="169986" name="Rectangle 2">
            <a:extLst>
              <a:ext uri="{FF2B5EF4-FFF2-40B4-BE49-F238E27FC236}">
                <a16:creationId xmlns:a16="http://schemas.microsoft.com/office/drawing/2014/main" id="{62F686F9-65F6-5C44-9298-8BF8B1A7CA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9987" name="Rectangle 3">
            <a:extLst>
              <a:ext uri="{FF2B5EF4-FFF2-40B4-BE49-F238E27FC236}">
                <a16:creationId xmlns:a16="http://schemas.microsoft.com/office/drawing/2014/main" id="{810356DB-1611-3E4C-A4C5-CE0CA571FA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80785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Rectangle 7">
            <a:extLst>
              <a:ext uri="{FF2B5EF4-FFF2-40B4-BE49-F238E27FC236}">
                <a16:creationId xmlns:a16="http://schemas.microsoft.com/office/drawing/2014/main" id="{FF5A73E0-CC27-9340-AFE2-0AEA332B92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D5F4412-E42F-964C-BA25-D151208408FB}" type="slidenum">
              <a:rPr lang="en-US" altLang="en-US" smtClean="0"/>
              <a:pPr>
                <a:spcBef>
                  <a:spcPct val="0"/>
                </a:spcBef>
              </a:pPr>
              <a:t>62</a:t>
            </a:fld>
            <a:endParaRPr lang="en-US" altLang="en-US"/>
          </a:p>
        </p:txBody>
      </p:sp>
      <p:sp>
        <p:nvSpPr>
          <p:cNvPr id="172034" name="Rectangle 2">
            <a:extLst>
              <a:ext uri="{FF2B5EF4-FFF2-40B4-BE49-F238E27FC236}">
                <a16:creationId xmlns:a16="http://schemas.microsoft.com/office/drawing/2014/main" id="{58423D5D-037F-8241-AABF-3557B99A58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2035" name="Rectangle 3">
            <a:extLst>
              <a:ext uri="{FF2B5EF4-FFF2-40B4-BE49-F238E27FC236}">
                <a16:creationId xmlns:a16="http://schemas.microsoft.com/office/drawing/2014/main" id="{FC3C504F-7DFC-A24D-9095-5DBBC21BF4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0900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copyright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BE179-92D3-9C41-BE9E-EBC909FBBE5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282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?copyright license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FBE179-92D3-9C41-BE9E-EBC909FBBE5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580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8E5CBE8A-99F8-724F-9159-C791997A9E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2E3547A-A6CF-2242-8347-0B4CC0FD74CE}" type="slidenum">
              <a:rPr lang="en-US" altLang="en-US" smtClean="0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62760ACB-B4F3-0045-BA04-7187778F84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45BEE829-D841-5D42-BC3B-E11D6ABBCC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1200" kern="1200" dirty="0">
                <a:solidFill>
                  <a:schemeClr val="tx1"/>
                </a:solidFill>
                <a:latin typeface="+mn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</a:t>
            </a:r>
          </a:p>
          <a:p>
            <a:pPr eaLnBrk="1" hangingPunct="1">
              <a:spcBef>
                <a:spcPct val="0"/>
              </a:spcBef>
            </a:pPr>
            <a:endParaRPr lang="en-US" altLang="en-US" dirty="0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64628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Get permission from Jun Yang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81DF2C7-5D6A-4946-BCCD-719596CD1BC6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9064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>
            <a:extLst>
              <a:ext uri="{FF2B5EF4-FFF2-40B4-BE49-F238E27FC236}">
                <a16:creationId xmlns:a16="http://schemas.microsoft.com/office/drawing/2014/main" id="{275973DD-F643-E54E-B822-FCB0036FE4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7A0DAC5-EF6E-A64F-BE97-2D8CF117DF38}" type="slidenum">
              <a:rPr lang="en-US" altLang="en-US" smtClean="0"/>
              <a:pPr>
                <a:spcBef>
                  <a:spcPct val="0"/>
                </a:spcBef>
              </a:pPr>
              <a:t>20</a:t>
            </a:fld>
            <a:endParaRPr lang="en-US" altLang="en-US"/>
          </a:p>
        </p:txBody>
      </p:sp>
      <p:sp>
        <p:nvSpPr>
          <p:cNvPr id="53250" name="Rectangle 2">
            <a:extLst>
              <a:ext uri="{FF2B5EF4-FFF2-40B4-BE49-F238E27FC236}">
                <a16:creationId xmlns:a16="http://schemas.microsoft.com/office/drawing/2014/main" id="{1239893A-DF89-9542-8209-7B847CE57F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1478D382-2BDD-5B49-AB44-0F7912FE6C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2442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1B6211E6-F2F7-544E-8104-18E3BB14F3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830217" indent="-319314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277257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788160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299064" indent="-255451">
              <a:spcBef>
                <a:spcPct val="30000"/>
              </a:spcBef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809966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3320869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831772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4342675" indent="-255451" eaLnBrk="0" fontAlgn="base" hangingPunct="0">
              <a:spcBef>
                <a:spcPct val="3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0951FC6-1349-D745-A378-BD4C5DBC934F}" type="slidenum">
              <a:rPr lang="en-US" altLang="en-US" smtClean="0"/>
              <a:pPr>
                <a:spcBef>
                  <a:spcPct val="0"/>
                </a:spcBef>
              </a:pPr>
              <a:t>21</a:t>
            </a:fld>
            <a:endParaRPr lang="en-US" altLang="en-US"/>
          </a:p>
        </p:txBody>
      </p:sp>
      <p:sp>
        <p:nvSpPr>
          <p:cNvPr id="49154" name="Rectangle 1026">
            <a:extLst>
              <a:ext uri="{FF2B5EF4-FFF2-40B4-BE49-F238E27FC236}">
                <a16:creationId xmlns:a16="http://schemas.microsoft.com/office/drawing/2014/main" id="{6B3AADB4-A366-B540-82B4-F8549E52BE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1027">
            <a:extLst>
              <a:ext uri="{FF2B5EF4-FFF2-40B4-BE49-F238E27FC236}">
                <a16:creationId xmlns:a16="http://schemas.microsoft.com/office/drawing/2014/main" id="{8D678D00-BBA6-604F-8B84-9C9172A2F4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650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1/15/2021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1/15/2021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1/15/2021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oi.org/10.1182/blood.V124.21.1.1" TargetMode="Externa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1122363"/>
            <a:ext cx="6564313" cy="2387600"/>
          </a:xfrm>
        </p:spPr>
        <p:txBody>
          <a:bodyPr/>
          <a:lstStyle/>
          <a:p>
            <a:r>
              <a:rPr lang="en-US" altLang="en-US" dirty="0"/>
              <a:t>Acute Lymphoblastic Leukemia</a:t>
            </a:r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11775" y="3602038"/>
            <a:ext cx="6564313" cy="1655762"/>
          </a:xfrm>
        </p:spPr>
        <p:txBody>
          <a:bodyPr/>
          <a:lstStyle/>
          <a:p>
            <a:r>
              <a:rPr lang="en-US" altLang="en-US" dirty="0"/>
              <a:t>Mignon </a:t>
            </a:r>
            <a:r>
              <a:rPr lang="en-US" altLang="en-US" dirty="0" err="1"/>
              <a:t>Loh</a:t>
            </a:r>
            <a:r>
              <a:rPr lang="en-US" altLang="en-US" dirty="0"/>
              <a:t>, MD</a:t>
            </a:r>
          </a:p>
          <a:p>
            <a:r>
              <a:rPr lang="en-US" altLang="en-US" dirty="0"/>
              <a:t>Professor of Pediatrics</a:t>
            </a:r>
          </a:p>
          <a:p>
            <a:r>
              <a:rPr lang="en-US" dirty="0"/>
              <a:t>UCSF Helen Diller Family </a:t>
            </a:r>
          </a:p>
          <a:p>
            <a:r>
              <a:rPr lang="en-US" dirty="0"/>
              <a:t>Comprehensive Cancer Center</a:t>
            </a:r>
          </a:p>
          <a:p>
            <a:r>
              <a:rPr lang="en-US" altLang="en-US"/>
              <a:t>San Francisco, CA</a:t>
            </a:r>
            <a:endParaRPr lang="en-US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Epidemiology of Hematologic Malignancies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753799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>
            <a:extLst>
              <a:ext uri="{FF2B5EF4-FFF2-40B4-BE49-F238E27FC236}">
                <a16:creationId xmlns:a16="http://schemas.microsoft.com/office/drawing/2014/main" id="{ACDECEB4-2618-3F49-B080-9A5C0D65D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120" y="573024"/>
            <a:ext cx="11295888" cy="762000"/>
          </a:xfrm>
        </p:spPr>
        <p:txBody>
          <a:bodyPr anchor="t">
            <a:noAutofit/>
          </a:bodyPr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 and AML remain the most common leukemias in children and adolescents</a:t>
            </a:r>
          </a:p>
        </p:txBody>
      </p:sp>
      <p:sp>
        <p:nvSpPr>
          <p:cNvPr id="28674" name="Content Placeholder 2">
            <a:extLst>
              <a:ext uri="{FF2B5EF4-FFF2-40B4-BE49-F238E27FC236}">
                <a16:creationId xmlns:a16="http://schemas.microsoft.com/office/drawing/2014/main" id="{08CA1A3D-4F63-1F47-AAC3-84AED8FB4C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907" y="1918447"/>
            <a:ext cx="9631680" cy="3843999"/>
          </a:xfrm>
        </p:spPr>
        <p:txBody>
          <a:bodyPr>
            <a:normAutofit/>
          </a:bodyPr>
          <a:lstStyle/>
          <a:p>
            <a:r>
              <a:rPr lang="en-US" altLang="en-US" sz="3000" b="1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 </a:t>
            </a:r>
          </a:p>
          <a:p>
            <a:pPr lvl="1"/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80% of  cases among those </a:t>
            </a:r>
            <a:r>
              <a:rPr lang="en-US" altLang="en-US" sz="2800" u="sng" dirty="0">
                <a:latin typeface="+mj-lt"/>
                <a:ea typeface="ＭＳ Ｐゴシック" panose="020B0600070205080204" pitchFamily="34" charset="-128"/>
              </a:rPr>
              <a:t>&lt;</a:t>
            </a: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14.99 </a:t>
            </a:r>
            <a:r>
              <a:rPr lang="en-US" altLang="en-US" sz="2800" dirty="0" err="1">
                <a:latin typeface="+mj-lt"/>
                <a:ea typeface="ＭＳ Ｐゴシック" panose="020B0600070205080204" pitchFamily="34" charset="-128"/>
              </a:rPr>
              <a:t>yrs</a:t>
            </a: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 old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56% of leukemias among 15-19.99 </a:t>
            </a:r>
            <a:r>
              <a:rPr lang="en-US" altLang="en-US" sz="2800" dirty="0" err="1">
                <a:latin typeface="+mj-lt"/>
                <a:ea typeface="ＭＳ Ｐゴシック" panose="020B0600070205080204" pitchFamily="34" charset="-128"/>
              </a:rPr>
              <a:t>yrs</a:t>
            </a: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 old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Peak incidence 2-4 years (industrialized countries)</a:t>
            </a:r>
          </a:p>
          <a:p>
            <a:r>
              <a:rPr lang="en-US" altLang="en-US" sz="3000" b="1" dirty="0">
                <a:latin typeface="+mj-lt"/>
                <a:ea typeface="ＭＳ Ｐゴシック" panose="020B0600070205080204" pitchFamily="34" charset="-128"/>
              </a:rPr>
              <a:t>AML</a:t>
            </a:r>
          </a:p>
          <a:p>
            <a:pPr lvl="1"/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15% of  cases among those </a:t>
            </a:r>
            <a:r>
              <a:rPr lang="en-US" altLang="en-US" sz="2800" u="sng" dirty="0">
                <a:latin typeface="+mj-lt"/>
                <a:ea typeface="ＭＳ Ｐゴシック" panose="020B0600070205080204" pitchFamily="34" charset="-128"/>
              </a:rPr>
              <a:t>&lt;</a:t>
            </a: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14.99 </a:t>
            </a:r>
            <a:r>
              <a:rPr lang="en-US" altLang="en-US" sz="2800" dirty="0" err="1">
                <a:latin typeface="+mj-lt"/>
                <a:ea typeface="ＭＳ Ｐゴシック" panose="020B0600070205080204" pitchFamily="34" charset="-128"/>
              </a:rPr>
              <a:t>yrs</a:t>
            </a: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 old</a:t>
            </a:r>
          </a:p>
          <a:p>
            <a:pPr lvl="1"/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31% of leukemias among 15-19.99 </a:t>
            </a:r>
            <a:r>
              <a:rPr lang="en-US" altLang="en-US" sz="2800" dirty="0" err="1">
                <a:latin typeface="+mj-lt"/>
                <a:ea typeface="ＭＳ Ｐゴシック" panose="020B0600070205080204" pitchFamily="34" charset="-128"/>
              </a:rPr>
              <a:t>yrs</a:t>
            </a: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 old</a:t>
            </a:r>
          </a:p>
          <a:p>
            <a:pPr lvl="1"/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No peak incidence </a:t>
            </a:r>
          </a:p>
          <a:p>
            <a:pPr lvl="1"/>
            <a:endParaRPr lang="en-US" altLang="en-US" dirty="0">
              <a:latin typeface="+mj-lt"/>
              <a:ea typeface="ＭＳ Ｐゴシック" panose="020B0600070205080204" pitchFamily="34" charset="-128"/>
            </a:endParaRPr>
          </a:p>
          <a:p>
            <a:pPr marL="457200" lvl="1" indent="0">
              <a:buNone/>
            </a:pPr>
            <a:endParaRPr lang="en-US" altLang="en-US" dirty="0">
              <a:latin typeface="+mj-lt"/>
              <a:ea typeface="ＭＳ Ｐゴシック" panose="020B0600070205080204" pitchFamily="34" charset="-12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BEE44E-78B9-484C-BD57-9B7894A1311C}"/>
              </a:ext>
            </a:extLst>
          </p:cNvPr>
          <p:cNvSpPr txBox="1"/>
          <p:nvPr/>
        </p:nvSpPr>
        <p:spPr>
          <a:xfrm>
            <a:off x="3859190" y="6345869"/>
            <a:ext cx="4735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+mj-lt"/>
              </a:rPr>
              <a:t>E. Ward </a:t>
            </a:r>
            <a:r>
              <a:rPr lang="en-US" sz="1600" i="1" dirty="0" err="1">
                <a:latin typeface="+mj-lt"/>
              </a:rPr>
              <a:t>CaCancerjournal</a:t>
            </a:r>
            <a:r>
              <a:rPr lang="en-US" sz="1600" i="1" dirty="0">
                <a:latin typeface="+mj-lt"/>
              </a:rPr>
              <a:t> (2014), taken from SEER data</a:t>
            </a:r>
          </a:p>
        </p:txBody>
      </p:sp>
    </p:spTree>
    <p:extLst>
      <p:ext uri="{BB962C8B-B14F-4D97-AF65-F5344CB8AC3E}">
        <p14:creationId xmlns:p14="http://schemas.microsoft.com/office/powerpoint/2010/main" val="2960540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C4897-6607-934C-B56D-7D088A315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805" y="247623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Childhood leukemia is common and occurs most frequently in younger children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D4A42D-1A75-B644-BABE-F7DE4F834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6076" y="1809178"/>
            <a:ext cx="7844217" cy="36948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3048AD-A59E-2A4E-A553-1A95F7C34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694" y="1599753"/>
            <a:ext cx="3534344" cy="425145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8FA89C2E-691E-0740-BE72-0FF21BF95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0998" y="6103361"/>
            <a:ext cx="533751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/>
              <a:t>Originally published by the National Cancer Institute, </a:t>
            </a:r>
            <a:r>
              <a:rPr kumimoji="0" lang="en-US" altLang="en-US" sz="16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https://seer.cancer.gov/statfacts/html/childleuk.html</a:t>
            </a:r>
            <a:endParaRPr kumimoji="0" lang="en-US" altLang="en-US" sz="18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825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>
            <a:extLst>
              <a:ext uri="{FF2B5EF4-FFF2-40B4-BE49-F238E27FC236}">
                <a16:creationId xmlns:a16="http://schemas.microsoft.com/office/drawing/2014/main" id="{ACDECEB4-2618-3F49-B080-9A5C0D65D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120" y="573024"/>
            <a:ext cx="11295888" cy="762000"/>
          </a:xfrm>
        </p:spPr>
        <p:txBody>
          <a:bodyPr anchor="t">
            <a:noAutofit/>
          </a:bodyPr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Rates of ALL and AML differ by age:</a:t>
            </a:r>
            <a:b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</a:br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SEER Incidence rates 2011-2015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3027544-C503-7945-B332-9A57A1C04EE4}"/>
              </a:ext>
            </a:extLst>
          </p:cNvPr>
          <p:cNvGraphicFramePr>
            <a:graphicFrameLocks noGrp="1"/>
          </p:cNvGraphicFramePr>
          <p:nvPr/>
        </p:nvGraphicFramePr>
        <p:xfrm>
          <a:off x="579119" y="2478128"/>
          <a:ext cx="11040451" cy="231186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62637">
                  <a:extLst>
                    <a:ext uri="{9D8B030D-6E8A-4147-A177-3AD203B41FA5}">
                      <a16:colId xmlns:a16="http://schemas.microsoft.com/office/drawing/2014/main" val="1715949686"/>
                    </a:ext>
                  </a:extLst>
                </a:gridCol>
                <a:gridCol w="1917514">
                  <a:extLst>
                    <a:ext uri="{9D8B030D-6E8A-4147-A177-3AD203B41FA5}">
                      <a16:colId xmlns:a16="http://schemas.microsoft.com/office/drawing/2014/main" val="2406562925"/>
                    </a:ext>
                  </a:extLst>
                </a:gridCol>
                <a:gridCol w="1840075">
                  <a:extLst>
                    <a:ext uri="{9D8B030D-6E8A-4147-A177-3AD203B41FA5}">
                      <a16:colId xmlns:a16="http://schemas.microsoft.com/office/drawing/2014/main" val="2736670210"/>
                    </a:ext>
                  </a:extLst>
                </a:gridCol>
                <a:gridCol w="1840075">
                  <a:extLst>
                    <a:ext uri="{9D8B030D-6E8A-4147-A177-3AD203B41FA5}">
                      <a16:colId xmlns:a16="http://schemas.microsoft.com/office/drawing/2014/main" val="1024062090"/>
                    </a:ext>
                  </a:extLst>
                </a:gridCol>
                <a:gridCol w="1840075">
                  <a:extLst>
                    <a:ext uri="{9D8B030D-6E8A-4147-A177-3AD203B41FA5}">
                      <a16:colId xmlns:a16="http://schemas.microsoft.com/office/drawing/2014/main" val="4247617643"/>
                    </a:ext>
                  </a:extLst>
                </a:gridCol>
                <a:gridCol w="1840075">
                  <a:extLst>
                    <a:ext uri="{9D8B030D-6E8A-4147-A177-3AD203B41FA5}">
                      <a16:colId xmlns:a16="http://schemas.microsoft.com/office/drawing/2014/main" val="408451396"/>
                    </a:ext>
                  </a:extLst>
                </a:gridCol>
              </a:tblGrid>
              <a:tr h="577966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Leukemia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&lt;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1-4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5-9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10-14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15-19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4270220"/>
                  </a:ext>
                </a:extLst>
              </a:tr>
              <a:tr h="577966"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+mj-lt"/>
                        </a:rPr>
                        <a:t>Overall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51.8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93.8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44.9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35.3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35.7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005859"/>
                  </a:ext>
                </a:extLst>
              </a:tr>
              <a:tr h="577966"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+mj-lt"/>
                        </a:rPr>
                        <a:t>ALL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20.9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78.5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36.7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23.1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18.5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417716"/>
                  </a:ext>
                </a:extLst>
              </a:tr>
              <a:tr h="577966"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+mj-lt"/>
                        </a:rPr>
                        <a:t>AML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18.8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10.8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5.0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7.6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+mj-lt"/>
                        </a:rPr>
                        <a:t>9.9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606309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12C03CD8-D009-E242-9815-B886C934CD16}"/>
              </a:ext>
            </a:extLst>
          </p:cNvPr>
          <p:cNvSpPr/>
          <p:nvPr/>
        </p:nvSpPr>
        <p:spPr>
          <a:xfrm>
            <a:off x="1460809" y="5069943"/>
            <a:ext cx="85418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+mj-lt"/>
              </a:rPr>
              <a:t>Rates are per 1,000,000 and are age-adjusted to the 2000 US Standard Population </a:t>
            </a: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38DB461E-B3A4-1544-8194-59C5CA82A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2474" y="5750004"/>
            <a:ext cx="731373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https://seer.cancer.gov/csr/1975_2015/results_merged/sect_29_childhood_cancer_iccc.pdf#search=childhood%20cancer</a:t>
            </a:r>
            <a:endParaRPr kumimoji="0" lang="en-US" altLang="en-US" sz="18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89036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1E843-BE30-FC4A-9088-8ABF67481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034" y="4239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Survival is excellent for ALL, less so for AML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4DF0F5-34AA-C041-9CEC-7D9630657A5A}"/>
              </a:ext>
            </a:extLst>
          </p:cNvPr>
          <p:cNvSpPr txBox="1"/>
          <p:nvPr/>
        </p:nvSpPr>
        <p:spPr>
          <a:xfrm>
            <a:off x="6430126" y="1958543"/>
            <a:ext cx="524330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2"/>
                </a:solidFill>
                <a:latin typeface="+mj-lt"/>
              </a:rPr>
              <a:t>Improved treatment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2"/>
                </a:solidFill>
                <a:latin typeface="+mj-lt"/>
              </a:rPr>
              <a:t>CNS recognized as sanctuary site that needed special prophylaxis in 1970s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2"/>
                </a:solidFill>
                <a:latin typeface="+mj-lt"/>
              </a:rPr>
              <a:t>Intensified therapies for identified risk groups with higher rates of relapse</a:t>
            </a:r>
          </a:p>
          <a:p>
            <a:pPr lvl="1"/>
            <a:endParaRPr lang="en-US" sz="2800" dirty="0">
              <a:solidFill>
                <a:schemeClr val="accent2"/>
              </a:solidFill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2"/>
                </a:solidFill>
                <a:latin typeface="+mj-lt"/>
              </a:rPr>
              <a:t>Improved supportive care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E1C0B5-F618-D04D-9DD2-B255416969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366" y="953504"/>
            <a:ext cx="5048710" cy="5304701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517729A9-1BA5-FE4E-8818-2EBEF4A37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8442" y="6227058"/>
            <a:ext cx="70252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https://seer.cancer.gov/csr/1975_2015/results_merged/sect_29_childhood_cancer_iccc.pdf#search=childhood%20cancer</a:t>
            </a:r>
            <a:endParaRPr kumimoji="0" lang="en-US" altLang="en-US" sz="18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03568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>
            <a:extLst>
              <a:ext uri="{FF2B5EF4-FFF2-40B4-BE49-F238E27FC236}">
                <a16:creationId xmlns:a16="http://schemas.microsoft.com/office/drawing/2014/main" id="{EBEB29C6-EA74-E84C-9558-EBFD6A91D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175" y="49840"/>
            <a:ext cx="10515600" cy="1325563"/>
          </a:xfrm>
        </p:spPr>
        <p:txBody>
          <a:bodyPr/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ALL: Known Predisposition Syndromes </a:t>
            </a:r>
          </a:p>
        </p:txBody>
      </p:sp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686789F5-E9BA-E747-A842-638437EFE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9457"/>
            <a:ext cx="10515600" cy="4917506"/>
          </a:xfrm>
          <a:noFill/>
        </p:spPr>
        <p:txBody>
          <a:bodyPr>
            <a:normAutofit/>
          </a:bodyPr>
          <a:lstStyle/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Down Syndrome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Constitutional Robertsonian translocation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Ataxia telangiectasia (ATM) (T-ALL and NHL)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Nijmegen breakage syndrome (NBS1)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Bloom Syndrome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Constitutional mismatch repair deficiencies</a:t>
            </a:r>
          </a:p>
          <a:p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Rasopathies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(Neurofibromatosis type 1, Noonan Syndrome)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Klinefelter Syndrome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Li-Fraumeni Syndrome (hypodiploid ALL)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81FB14-B164-AC4C-9AA8-05E755D94BF5}"/>
              </a:ext>
            </a:extLst>
          </p:cNvPr>
          <p:cNvSpPr txBox="1"/>
          <p:nvPr/>
        </p:nvSpPr>
        <p:spPr>
          <a:xfrm>
            <a:off x="2039517" y="6297671"/>
            <a:ext cx="7556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+mj-lt"/>
              </a:rPr>
              <a:t>Reviewed in C.P. Kratz, European J. Med Gen., 2016 and S. </a:t>
            </a:r>
            <a:r>
              <a:rPr lang="en-US" i="1" dirty="0" err="1">
                <a:latin typeface="+mj-lt"/>
              </a:rPr>
              <a:t>Izraeli</a:t>
            </a:r>
            <a:r>
              <a:rPr lang="en-US" i="1" dirty="0">
                <a:latin typeface="+mj-lt"/>
              </a:rPr>
              <a:t>,  Blood 2014</a:t>
            </a:r>
          </a:p>
        </p:txBody>
      </p:sp>
    </p:spTree>
    <p:extLst>
      <p:ext uri="{BB962C8B-B14F-4D97-AF65-F5344CB8AC3E}">
        <p14:creationId xmlns:p14="http://schemas.microsoft.com/office/powerpoint/2010/main" val="2762375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43C71F9E-FA89-574E-A044-D33746C068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 and Down Syndrome (DS)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6E863E6E-3A0A-3D48-AE43-2A4AF73E40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075768"/>
            <a:ext cx="9296400" cy="5334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24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Children with DS have 20x increased risk of leukemia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Risk period limited to 1</a:t>
            </a:r>
            <a:r>
              <a:rPr lang="en-US" altLang="en-US" sz="2000" baseline="30000" dirty="0">
                <a:latin typeface="+mj-lt"/>
                <a:ea typeface="ＭＳ Ｐゴシック" panose="020B0600070205080204" pitchFamily="34" charset="-128"/>
              </a:rPr>
              <a:t>st</a:t>
            </a: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 3 decades of life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Although relative risk of AML is higher than ALL, DS-ALL is more common than DS-AML except in first year of life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24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3% of children with B-precursor ALL have DS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Almost no DS children have T-ALL or infant ALL (&lt;1 </a:t>
            </a:r>
            <a:r>
              <a:rPr lang="en-US" altLang="en-US" sz="2000" dirty="0" err="1">
                <a:latin typeface="+mj-lt"/>
                <a:ea typeface="ＭＳ Ｐゴシック" panose="020B0600070205080204" pitchFamily="34" charset="-128"/>
              </a:rPr>
              <a:t>yr</a:t>
            </a: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 old)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24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Decreased rate of common sentinel genetic lesions</a:t>
            </a:r>
            <a:r>
              <a:rPr lang="en-US" altLang="en-US" sz="18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</a:t>
            </a:r>
            <a:r>
              <a:rPr lang="en-US" altLang="en-US" sz="12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(</a:t>
            </a:r>
            <a:r>
              <a:rPr lang="en-US" altLang="en-US" sz="1200" i="1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Maloney KW et al, Blood 2010</a:t>
            </a:r>
            <a:r>
              <a:rPr lang="en-US" altLang="en-US" sz="16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)</a:t>
            </a:r>
            <a:endParaRPr lang="en-US" altLang="en-US" sz="2400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i="1" dirty="0">
                <a:latin typeface="+mj-lt"/>
                <a:ea typeface="ＭＳ Ｐゴシック" panose="020B0600070205080204" pitchFamily="34" charset="-128"/>
              </a:rPr>
              <a:t>KMT2A</a:t>
            </a: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 translocations or BCR/ABL1 rearrangement very rare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i="1" dirty="0">
                <a:latin typeface="+mj-lt"/>
                <a:ea typeface="ＭＳ Ｐゴシック" panose="020B0600070205080204" pitchFamily="34" charset="-128"/>
              </a:rPr>
              <a:t>ETV6</a:t>
            </a: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-</a:t>
            </a:r>
            <a:r>
              <a:rPr lang="en-US" altLang="en-US" sz="2000" i="1" dirty="0">
                <a:latin typeface="+mj-lt"/>
                <a:ea typeface="ＭＳ Ｐゴシック" panose="020B0600070205080204" pitchFamily="34" charset="-128"/>
              </a:rPr>
              <a:t>RUNX1</a:t>
            </a: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 (</a:t>
            </a:r>
            <a:r>
              <a:rPr lang="en-US" altLang="en-US" sz="2000" i="1" dirty="0">
                <a:latin typeface="+mj-lt"/>
                <a:ea typeface="ＭＳ Ｐゴシック" panose="020B0600070205080204" pitchFamily="34" charset="-128"/>
              </a:rPr>
              <a:t>TEL</a:t>
            </a: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-</a:t>
            </a:r>
            <a:r>
              <a:rPr lang="en-US" altLang="en-US" sz="2000" i="1" dirty="0">
                <a:latin typeface="+mj-lt"/>
                <a:ea typeface="ＭＳ Ｐゴシック" panose="020B0600070205080204" pitchFamily="34" charset="-128"/>
              </a:rPr>
              <a:t>AML1</a:t>
            </a: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): 2.5% DS-ALL vs. 24% non DS-ALL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+mj-lt"/>
                <a:ea typeface="ＭＳ Ｐゴシック" panose="020B0600070205080204" pitchFamily="34" charset="-128"/>
              </a:rPr>
              <a:t>Trisomy 4+10: 7.7% DS-ALL vs. 24% non DS-ALL</a:t>
            </a:r>
          </a:p>
          <a:p>
            <a:pPr lvl="1"/>
            <a:r>
              <a:rPr lang="en-US" altLang="en-US" sz="2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Frequently overexpress </a:t>
            </a:r>
            <a:r>
              <a:rPr lang="en-US" altLang="en-US" sz="2000" i="1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CRLF2 </a:t>
            </a:r>
            <a:r>
              <a:rPr lang="en-US" altLang="en-US" sz="2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(60%) and has accompanying </a:t>
            </a:r>
            <a:r>
              <a:rPr lang="en-US" altLang="en-US" sz="2000" i="1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JAK</a:t>
            </a:r>
            <a:r>
              <a:rPr lang="en-US" altLang="en-US" sz="2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and </a:t>
            </a:r>
            <a:r>
              <a:rPr lang="en-US" altLang="en-US" sz="2000" i="1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IL7R </a:t>
            </a:r>
            <a:r>
              <a:rPr lang="en-US" altLang="en-US" sz="2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mutations)—outcomes of DS with </a:t>
            </a:r>
            <a:r>
              <a:rPr lang="en-US" altLang="en-US" sz="2000" i="1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CRLF2r</a:t>
            </a:r>
            <a:r>
              <a:rPr lang="en-US" altLang="en-US" sz="2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is better than for non DS with </a:t>
            </a:r>
            <a:r>
              <a:rPr lang="en-US" altLang="en-US" sz="2000" i="1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CRLF2r (Rabin et al</a:t>
            </a:r>
            <a:r>
              <a:rPr lang="en-US" altLang="en-US" sz="2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, ASCO 2020)</a:t>
            </a:r>
            <a:endParaRPr lang="en-US" altLang="en-US" i="1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r>
              <a:rPr lang="en-US" altLang="en-US" sz="22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Overall outcome of DS-ALL inferior to non-DS ALL, but equivalent if limit analysis to cases lacking common sentinel genetic lesions (</a:t>
            </a:r>
            <a:r>
              <a:rPr lang="en-US" altLang="en-US" sz="2200" i="1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Maloney KW et al, Blood 2010</a:t>
            </a:r>
            <a:r>
              <a:rPr lang="en-US" altLang="en-US" sz="22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)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24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Increased risk of toxic death in DS-ALL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A10859-2254-5B49-9428-A54A36A930AE}"/>
              </a:ext>
            </a:extLst>
          </p:cNvPr>
          <p:cNvSpPr txBox="1"/>
          <p:nvPr/>
        </p:nvSpPr>
        <p:spPr>
          <a:xfrm>
            <a:off x="2892273" y="6409768"/>
            <a:ext cx="3505708" cy="374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+mj-lt"/>
              </a:rPr>
              <a:t>Reviewed in  S. </a:t>
            </a:r>
            <a:r>
              <a:rPr lang="en-US" i="1" dirty="0" err="1">
                <a:latin typeface="+mj-lt"/>
              </a:rPr>
              <a:t>Izraeli</a:t>
            </a:r>
            <a:r>
              <a:rPr lang="en-US" i="1" dirty="0">
                <a:latin typeface="+mj-lt"/>
              </a:rPr>
              <a:t>,  Blood 2014</a:t>
            </a:r>
          </a:p>
        </p:txBody>
      </p:sp>
    </p:spTree>
    <p:extLst>
      <p:ext uri="{BB962C8B-B14F-4D97-AF65-F5344CB8AC3E}">
        <p14:creationId xmlns:p14="http://schemas.microsoft.com/office/powerpoint/2010/main" val="4041332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 bwMode="auto">
          <a:xfrm>
            <a:off x="4422648" y="3108960"/>
            <a:ext cx="6135624" cy="283464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01" tIns="45653" rIns="91301" bIns="45653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>
              <a:solidFill>
                <a:srgbClr val="FFCC66"/>
              </a:solidFill>
              <a:latin typeface="Arial" charset="0"/>
              <a:cs typeface="Arial" charset="0"/>
            </a:endParaRPr>
          </a:p>
        </p:txBody>
      </p:sp>
      <p:sp>
        <p:nvSpPr>
          <p:cNvPr id="157698" name="Title 1"/>
          <p:cNvSpPr>
            <a:spLocks noGrp="1"/>
          </p:cNvSpPr>
          <p:nvPr>
            <p:ph type="title"/>
          </p:nvPr>
        </p:nvSpPr>
        <p:spPr>
          <a:xfrm>
            <a:off x="431321" y="95788"/>
            <a:ext cx="10964560" cy="652463"/>
          </a:xfrm>
          <a:noFill/>
        </p:spPr>
        <p:txBody>
          <a:bodyPr>
            <a:noAutofit/>
          </a:bodyPr>
          <a:lstStyle/>
          <a:p>
            <a:r>
              <a:rPr lang="en-US" sz="3600" b="1" dirty="0"/>
              <a:t>ALL: Germline Predisposition Mutations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1322" y="854218"/>
            <a:ext cx="9829558" cy="4997450"/>
          </a:xfrm>
        </p:spPr>
        <p:txBody>
          <a:bodyPr/>
          <a:lstStyle/>
          <a:p>
            <a:r>
              <a:rPr lang="en-US" sz="2000" i="1" dirty="0">
                <a:latin typeface="+mj-lt"/>
              </a:rPr>
              <a:t>PAX5 </a:t>
            </a:r>
            <a:r>
              <a:rPr lang="en-US" sz="2000" dirty="0">
                <a:latin typeface="+mj-lt"/>
              </a:rPr>
              <a:t>G183S mutations</a:t>
            </a:r>
          </a:p>
          <a:p>
            <a:r>
              <a:rPr lang="en-US" sz="2000" i="1" dirty="0">
                <a:latin typeface="+mj-lt"/>
              </a:rPr>
              <a:t>TP53</a:t>
            </a:r>
            <a:r>
              <a:rPr lang="en-US" sz="2000" dirty="0">
                <a:latin typeface="+mj-lt"/>
              </a:rPr>
              <a:t> mutation in hypodiploid</a:t>
            </a:r>
          </a:p>
          <a:p>
            <a:r>
              <a:rPr lang="en-US" sz="2000" i="1" dirty="0">
                <a:latin typeface="+mj-lt"/>
              </a:rPr>
              <a:t>ETV6</a:t>
            </a:r>
            <a:r>
              <a:rPr lang="en-US" sz="2000" dirty="0">
                <a:latin typeface="+mj-lt"/>
              </a:rPr>
              <a:t> mutation in </a:t>
            </a:r>
            <a:r>
              <a:rPr lang="en-US" sz="2000" dirty="0" err="1">
                <a:latin typeface="+mj-lt"/>
              </a:rPr>
              <a:t>hyperdiploid</a:t>
            </a:r>
            <a:r>
              <a:rPr lang="en-US" sz="2000" dirty="0">
                <a:latin typeface="+mj-lt"/>
              </a:rPr>
              <a:t>  </a:t>
            </a:r>
          </a:p>
          <a:p>
            <a:r>
              <a:rPr lang="en-US" sz="2000" dirty="0">
                <a:latin typeface="+mj-lt"/>
              </a:rPr>
              <a:t>Multiple additional germline mutations in hypodiploid  and B-ALL</a:t>
            </a:r>
          </a:p>
          <a:p>
            <a:pPr marL="798938" lvl="1" indent="-229853">
              <a:spcBef>
                <a:spcPts val="0"/>
              </a:spcBef>
              <a:spcAft>
                <a:spcPts val="300"/>
              </a:spcAft>
              <a:buFont typeface="Arial" charset="0"/>
              <a:buChar char="•"/>
            </a:pPr>
            <a:r>
              <a:rPr lang="en-US" sz="2000" i="1" dirty="0">
                <a:latin typeface="+mj-lt"/>
                <a:ea typeface="Tahoma" pitchFamily="34" charset="0"/>
                <a:cs typeface="Tahoma" pitchFamily="34" charset="0"/>
              </a:rPr>
              <a:t>XRCC1, TP53INP1, FANCA, MLL3, ROS1, SH2B3 </a:t>
            </a:r>
            <a:r>
              <a:rPr lang="en-US" sz="2000" dirty="0">
                <a:latin typeface="+mj-lt"/>
                <a:ea typeface="Tahoma" pitchFamily="34" charset="0"/>
                <a:cs typeface="Tahoma" pitchFamily="34" charset="0"/>
              </a:rPr>
              <a:t>(LNK)*</a:t>
            </a:r>
          </a:p>
          <a:p>
            <a:r>
              <a:rPr lang="en-US" sz="2000" b="1" dirty="0">
                <a:solidFill>
                  <a:schemeClr val="accent2"/>
                </a:solidFill>
                <a:latin typeface="+mj-lt"/>
              </a:rPr>
              <a:t>4.6% (27/588) childhood leukemia patients have deleterious germline mutations**</a:t>
            </a:r>
          </a:p>
          <a:p>
            <a:endParaRPr lang="en-US" sz="1800" i="1" dirty="0">
              <a:latin typeface="+mj-lt"/>
            </a:endParaRPr>
          </a:p>
          <a:p>
            <a:pPr lvl="1"/>
            <a:endParaRPr lang="en-US" sz="1800" dirty="0"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4"/>
          <a:stretch/>
        </p:blipFill>
        <p:spPr>
          <a:xfrm>
            <a:off x="894800" y="3108960"/>
            <a:ext cx="7567228" cy="3309093"/>
          </a:xfrm>
          <a:prstGeom prst="rect">
            <a:avLst/>
          </a:prstGeom>
        </p:spPr>
      </p:pic>
      <p:sp>
        <p:nvSpPr>
          <p:cNvPr id="9" name="Rectangle 33"/>
          <p:cNvSpPr>
            <a:spLocks noChangeArrowheads="1"/>
          </p:cNvSpPr>
          <p:nvPr/>
        </p:nvSpPr>
        <p:spPr bwMode="auto">
          <a:xfrm>
            <a:off x="8298611" y="3818231"/>
            <a:ext cx="3243439" cy="1323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01" tIns="45653" rIns="91301" bIns="45653">
            <a:spAutoFit/>
          </a:bodyPr>
          <a:lstStyle/>
          <a:p>
            <a:pPr marL="0" lvl="1"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>
                <a:solidFill>
                  <a:srgbClr val="000000"/>
                </a:solidFill>
                <a:cs typeface="Arial" charset="0"/>
              </a:rPr>
              <a:t>Shah, Nat Genet 2013; </a:t>
            </a:r>
          </a:p>
          <a:p>
            <a:pPr marL="0" lvl="1"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 err="1">
                <a:solidFill>
                  <a:srgbClr val="000000"/>
                </a:solidFill>
                <a:cs typeface="Arial" charset="0"/>
              </a:rPr>
              <a:t>Holmfeldt</a:t>
            </a:r>
            <a:r>
              <a:rPr lang="en-US" sz="1600" i="1" dirty="0">
                <a:solidFill>
                  <a:srgbClr val="000000"/>
                </a:solidFill>
                <a:cs typeface="Arial" charset="0"/>
              </a:rPr>
              <a:t>, Nat Genet 2013; </a:t>
            </a:r>
          </a:p>
          <a:p>
            <a:pPr marL="0" lvl="1"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>
                <a:solidFill>
                  <a:srgbClr val="000000"/>
                </a:solidFill>
                <a:cs typeface="Arial" charset="0"/>
              </a:rPr>
              <a:t>Powell Ped Blood Cancer 2013; </a:t>
            </a:r>
          </a:p>
          <a:p>
            <a:pPr marL="0" lvl="1"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>
                <a:solidFill>
                  <a:srgbClr val="000000"/>
                </a:solidFill>
                <a:cs typeface="Arial" charset="0"/>
              </a:rPr>
              <a:t>*Perez-Garcia Blood 2013;</a:t>
            </a:r>
          </a:p>
          <a:p>
            <a:pPr marL="0" lvl="1" algn="r" fontAlgn="base">
              <a:spcBef>
                <a:spcPct val="0"/>
              </a:spcBef>
              <a:spcAft>
                <a:spcPct val="0"/>
              </a:spcAft>
            </a:pPr>
            <a:r>
              <a:rPr lang="en-US" sz="1600" i="1" dirty="0">
                <a:solidFill>
                  <a:srgbClr val="000000"/>
                </a:solidFill>
                <a:cs typeface="Arial" charset="0"/>
              </a:rPr>
              <a:t> **Zhang NEJM 2016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E63BCB-12B6-2343-9B82-0C1CD3FD24F8}"/>
              </a:ext>
            </a:extLst>
          </p:cNvPr>
          <p:cNvSpPr txBox="1"/>
          <p:nvPr/>
        </p:nvSpPr>
        <p:spPr>
          <a:xfrm>
            <a:off x="9816019" y="5666140"/>
            <a:ext cx="2173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Courtesy of J. Yang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28188" y="6135624"/>
            <a:ext cx="6681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Reproduced with permission from A Recurrent Germline PAX5 Mutation Confers Susceptibility to Pre-B Cell Acute Lymphoblastic Leukemia, by S Shah, KA Schrader, E </a:t>
            </a:r>
            <a:r>
              <a:rPr lang="en-US" sz="1200" dirty="0" err="1"/>
              <a:t>Waanders</a:t>
            </a:r>
            <a:r>
              <a:rPr lang="en-US" sz="1200" dirty="0"/>
              <a:t>, et al., </a:t>
            </a:r>
            <a:r>
              <a:rPr lang="en-US" sz="1200" i="1" dirty="0"/>
              <a:t>Nature Genetics, </a:t>
            </a:r>
            <a:r>
              <a:rPr lang="en-US" sz="1200" dirty="0"/>
              <a:t>2013 Oct;45(10):1226-1231. ©2013 by Springer Nature. </a:t>
            </a:r>
          </a:p>
        </p:txBody>
      </p:sp>
    </p:spTree>
    <p:extLst>
      <p:ext uri="{BB962C8B-B14F-4D97-AF65-F5344CB8AC3E}">
        <p14:creationId xmlns:p14="http://schemas.microsoft.com/office/powerpoint/2010/main" val="1420158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>
            <a:extLst>
              <a:ext uri="{FF2B5EF4-FFF2-40B4-BE49-F238E27FC236}">
                <a16:creationId xmlns:a16="http://schemas.microsoft.com/office/drawing/2014/main" id="{2A16335A-8819-0247-8C02-4D6EB7982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ALL: Concordance Between Identical Twins</a:t>
            </a:r>
          </a:p>
        </p:txBody>
      </p:sp>
      <p:sp>
        <p:nvSpPr>
          <p:cNvPr id="29698" name="Content Placeholder 2">
            <a:extLst>
              <a:ext uri="{FF2B5EF4-FFF2-40B4-BE49-F238E27FC236}">
                <a16:creationId xmlns:a16="http://schemas.microsoft.com/office/drawing/2014/main" id="{E31F8F4D-A6E7-3A4F-A8F1-A7BC25B47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238" y="1690688"/>
            <a:ext cx="10666562" cy="3489552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Concordance rates are close</a:t>
            </a:r>
            <a:r>
              <a:rPr lang="en-US" altLang="en-US" baseline="30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to 100% for leukemia occurring in infants &lt;12 mos. old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Concordance rates are 10% to 15% for typical childhood</a:t>
            </a:r>
            <a:r>
              <a:rPr lang="en-US" altLang="en-US" baseline="30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B-cell precursor ALL occurring after infancy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Concordance is primarily due to prenatal acquisition of early (initiating) chromosome translocations or other genetic lesions and transplacental transfer of leukemia or preleukemia cells to other twin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Primarily </a:t>
            </a:r>
            <a:r>
              <a:rPr lang="en-US" altLang="en-US" i="1" dirty="0">
                <a:latin typeface="+mj-lt"/>
                <a:ea typeface="ＭＳ Ｐゴシック" panose="020B0600070205080204" pitchFamily="34" charset="-128"/>
              </a:rPr>
              <a:t>KMT2A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translocations in infants</a:t>
            </a:r>
          </a:p>
        </p:txBody>
      </p:sp>
    </p:spTree>
    <p:extLst>
      <p:ext uri="{BB962C8B-B14F-4D97-AF65-F5344CB8AC3E}">
        <p14:creationId xmlns:p14="http://schemas.microsoft.com/office/powerpoint/2010/main" val="3696100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Diagnosis of Acute Lymphoblastic Leukemia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Diagnosis and Prognostic Features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1398451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3F3F22B8-7777-C744-8FD0-6A0BD03299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3568" y="396558"/>
            <a:ext cx="8686800" cy="1249362"/>
          </a:xfrm>
        </p:spPr>
        <p:txBody>
          <a:bodyPr anchor="t"/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Disclosure Slide: Mignon </a:t>
            </a:r>
            <a:r>
              <a:rPr lang="en-US" altLang="en-US" b="1" dirty="0" err="1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Loh</a:t>
            </a:r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, MD</a:t>
            </a:r>
          </a:p>
        </p:txBody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8E52379C-9BD3-7546-83FC-89E112F36B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28800" y="1828800"/>
            <a:ext cx="7900988" cy="43434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Speaker’</a:t>
            </a:r>
            <a:r>
              <a:rPr lang="en-US" altLang="ja-JP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 Bureau: None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Consultant without compensation over past two years:  Novartis, Incyte,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Abbvie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, Pfizer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Honoraria over past two years: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MediSix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Therapeutics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Stock ownership: None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Most therapies used in childhood ALL are </a:t>
            </a:r>
            <a:r>
              <a:rPr lang="en-US" altLang="en-US" b="1" i="1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off-label</a:t>
            </a:r>
            <a: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;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therefore, any therapeutic recommendations made may include off-label use of drugs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altLang="en-US" dirty="0">
              <a:latin typeface="+mj-lt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6672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>
            <a:extLst>
              <a:ext uri="{FF2B5EF4-FFF2-40B4-BE49-F238E27FC236}">
                <a16:creationId xmlns:a16="http://schemas.microsoft.com/office/drawing/2014/main" id="{C2102E19-7755-1C4A-B0BA-ED8750F7E7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0659" y="412845"/>
            <a:ext cx="9641541" cy="712694"/>
          </a:xfrm>
        </p:spPr>
        <p:txBody>
          <a:bodyPr anchor="t"/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ALL: Common Clinical Features at Diagnosis</a:t>
            </a:r>
          </a:p>
        </p:txBody>
      </p:sp>
      <p:sp>
        <p:nvSpPr>
          <p:cNvPr id="52226" name="Rectangle 3">
            <a:extLst>
              <a:ext uri="{FF2B5EF4-FFF2-40B4-BE49-F238E27FC236}">
                <a16:creationId xmlns:a16="http://schemas.microsoft.com/office/drawing/2014/main" id="{05962B32-7FF9-CE4E-8077-0F5C3106DC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40659" y="1353344"/>
            <a:ext cx="10094259" cy="4953000"/>
          </a:xfrm>
          <a:noFill/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en-US" altLang="en-US" sz="33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Bone pain due to expansion of marrow cavity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Manifested as general irritability in young children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Refusal to walk</a:t>
            </a:r>
          </a:p>
          <a:p>
            <a:pPr>
              <a:buFont typeface="Wingdings" pitchFamily="2" charset="2"/>
              <a:buChar char="§"/>
            </a:pPr>
            <a:r>
              <a:rPr lang="en-US" altLang="en-US" sz="3000" dirty="0">
                <a:latin typeface="+mj-lt"/>
                <a:ea typeface="ＭＳ Ｐゴシック" panose="020B0600070205080204" pitchFamily="34" charset="-128"/>
              </a:rPr>
              <a:t>Decreased energy, pallor, loss of appetite</a:t>
            </a:r>
          </a:p>
          <a:p>
            <a:pPr>
              <a:buFont typeface="Wingdings" pitchFamily="2" charset="2"/>
              <a:buChar char="§"/>
            </a:pPr>
            <a:r>
              <a:rPr lang="en-US" altLang="en-US" sz="3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Adenopathy +/- hepatosplenomegaly</a:t>
            </a:r>
          </a:p>
          <a:p>
            <a:pPr>
              <a:buFont typeface="Wingdings" pitchFamily="2" charset="2"/>
              <a:buChar char="§"/>
            </a:pPr>
            <a:r>
              <a:rPr lang="en-US" altLang="en-US" sz="3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Thymic expansion: mediastinal masses in T-ALL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Shortness of breath, dyspnea, unable to lie flat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High risk of Tumor Lysis Syndrome 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Abnormal INR </a:t>
            </a:r>
          </a:p>
          <a:p>
            <a:pPr>
              <a:buFont typeface="Wingdings" pitchFamily="2" charset="2"/>
              <a:buChar char="§"/>
            </a:pPr>
            <a:r>
              <a:rPr lang="en-US" altLang="en-US" sz="3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CNS leukemia: Headache, neck pain, seizures, cranial nerve palsies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sz="26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Consider ophthalmology consult to assess retinal involvement</a:t>
            </a:r>
          </a:p>
          <a:p>
            <a:pPr>
              <a:buFont typeface="Wingdings" pitchFamily="2" charset="2"/>
              <a:buChar char="§"/>
            </a:pPr>
            <a:r>
              <a:rPr lang="en-US" altLang="en-US" sz="3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Testicular involvement (always exam testes in boys!)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2600" dirty="0">
                <a:latin typeface="+mj-lt"/>
                <a:ea typeface="ＭＳ Ｐゴシック" panose="020B0600070205080204" pitchFamily="34" charset="-128"/>
              </a:rPr>
              <a:t>Painless, enlarged, usually </a:t>
            </a:r>
            <a:r>
              <a:rPr lang="ja-JP" altLang="en-US" sz="2600">
                <a:latin typeface="+mj-lt"/>
                <a:ea typeface="ＭＳ Ｐゴシック" panose="020B0600070205080204" pitchFamily="34" charset="-128"/>
              </a:rPr>
              <a:t>“</a:t>
            </a:r>
            <a:r>
              <a:rPr lang="en-US" altLang="ja-JP" sz="2600" dirty="0">
                <a:latin typeface="+mj-lt"/>
                <a:ea typeface="ＭＳ Ｐゴシック" panose="020B0600070205080204" pitchFamily="34" charset="-128"/>
              </a:rPr>
              <a:t>rock hard</a:t>
            </a:r>
            <a:r>
              <a:rPr lang="ja-JP" altLang="en-US" sz="2600">
                <a:latin typeface="+mj-lt"/>
                <a:ea typeface="ＭＳ Ｐゴシック" panose="020B0600070205080204" pitchFamily="34" charset="-128"/>
              </a:rPr>
              <a:t>”</a:t>
            </a:r>
            <a:r>
              <a:rPr lang="en-US" altLang="ja-JP" sz="2600" dirty="0">
                <a:latin typeface="+mj-lt"/>
                <a:ea typeface="ＭＳ Ｐゴシック" panose="020B0600070205080204" pitchFamily="34" charset="-128"/>
              </a:rPr>
              <a:t> testes—needs biopsy</a:t>
            </a:r>
          </a:p>
        </p:txBody>
      </p:sp>
    </p:spTree>
    <p:extLst>
      <p:ext uri="{BB962C8B-B14F-4D97-AF65-F5344CB8AC3E}">
        <p14:creationId xmlns:p14="http://schemas.microsoft.com/office/powerpoint/2010/main" val="21653677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id="{D6E57EEF-1EE2-3F4F-8463-B01D30F041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10058400" cy="1066800"/>
          </a:xfrm>
        </p:spPr>
        <p:txBody>
          <a:bodyPr anchor="t">
            <a:noAutofit/>
          </a:bodyPr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Clinical Complications Related to Abnormal Hematopoiesis in Acute Leukemia</a:t>
            </a:r>
          </a:p>
        </p:txBody>
      </p:sp>
      <p:sp>
        <p:nvSpPr>
          <p:cNvPr id="48130" name="Rectangle 3">
            <a:extLst>
              <a:ext uri="{FF2B5EF4-FFF2-40B4-BE49-F238E27FC236}">
                <a16:creationId xmlns:a16="http://schemas.microsoft.com/office/drawing/2014/main" id="{7BE110DF-ADA3-BA46-974F-ED2AEEB3C2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10058400" cy="5181600"/>
          </a:xfrm>
          <a:noFill/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Hematologic abnormalities are due to replacement of normal BM leading to signs/symptoms of BM failure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White blood count may be low, normal or high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Decreased absolute neutrophil # and function: infection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Risk of tumor lysis syndrome with high WBC (&gt;50k) or T-cell ALL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Hyperleukocytosis (WBC &gt;250-500k) may be associated with CNS and pulmonary symptoms</a:t>
            </a:r>
          </a:p>
          <a:p>
            <a:pPr lvl="2">
              <a:lnSpc>
                <a:spcPct val="90000"/>
              </a:lnSpc>
              <a:buFont typeface="Arial Narrow" panose="020B0604020202020204" pitchFamily="34" charset="0"/>
              <a:buChar char="-"/>
            </a:pPr>
            <a:r>
              <a:rPr lang="en-US" altLang="en-US" sz="2400" dirty="0">
                <a:latin typeface="+mj-lt"/>
                <a:ea typeface="ＭＳ Ｐゴシック" panose="020B0600070205080204" pitchFamily="34" charset="-128"/>
              </a:rPr>
              <a:t>Risk of CNS/pulmonary complications much lower than in AML</a:t>
            </a:r>
          </a:p>
          <a:p>
            <a:pPr lvl="2">
              <a:lnSpc>
                <a:spcPct val="90000"/>
              </a:lnSpc>
              <a:buFont typeface="Arial Narrow" panose="020B0604020202020204" pitchFamily="34" charset="0"/>
              <a:buChar char="-"/>
            </a:pPr>
            <a:r>
              <a:rPr lang="en-US" altLang="en-US" sz="2400" dirty="0">
                <a:latin typeface="+mj-lt"/>
                <a:ea typeface="ＭＳ Ｐゴシック" panose="020B0600070205080204" pitchFamily="34" charset="-128"/>
              </a:rPr>
              <a:t>Controversy over role of </a:t>
            </a:r>
            <a:r>
              <a:rPr lang="en-US" altLang="en-US" sz="2400" dirty="0" err="1">
                <a:latin typeface="+mj-lt"/>
                <a:ea typeface="ＭＳ Ｐゴシック" panose="020B0600070205080204" pitchFamily="34" charset="-128"/>
              </a:rPr>
              <a:t>leukopheresis</a:t>
            </a:r>
            <a:r>
              <a:rPr lang="en-US" altLang="en-US" sz="2400" dirty="0">
                <a:latin typeface="+mj-lt"/>
                <a:ea typeface="ＭＳ Ｐゴシック" panose="020B0600070205080204" pitchFamily="34" charset="-128"/>
              </a:rPr>
              <a:t> in ALL</a:t>
            </a:r>
          </a:p>
          <a:p>
            <a:pPr lvl="3">
              <a:buFont typeface="Arial Narrow" panose="020B0604020202020204" pitchFamily="34" charset="0"/>
              <a:buChar char="-"/>
            </a:pPr>
            <a:r>
              <a:rPr lang="en-US" altLang="en-US" sz="2200" dirty="0">
                <a:latin typeface="+mj-lt"/>
                <a:ea typeface="ＭＳ Ｐゴシック" panose="020B0600070205080204" pitchFamily="34" charset="-128"/>
              </a:rPr>
              <a:t>In general, prefer to start systemic treatment ASAP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Decreased platelets: bleeding, bruising and petechiae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Decreased red blood cells: pallor and fatigue</a:t>
            </a:r>
          </a:p>
        </p:txBody>
      </p:sp>
    </p:spTree>
    <p:extLst>
      <p:ext uri="{BB962C8B-B14F-4D97-AF65-F5344CB8AC3E}">
        <p14:creationId xmlns:p14="http://schemas.microsoft.com/office/powerpoint/2010/main" val="30402236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1D9F7-4B49-9048-A662-755A3D38E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388" y="428318"/>
            <a:ext cx="10515600" cy="1325563"/>
          </a:xfrm>
        </p:spPr>
        <p:txBody>
          <a:bodyPr/>
          <a:lstStyle/>
          <a:p>
            <a:r>
              <a:rPr lang="en-US" sz="3600" b="1" dirty="0"/>
              <a:t>General work up of a child with acute leukemia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8E81C-9E54-4340-A280-E75ABF18A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0536"/>
            <a:ext cx="10515600" cy="4351338"/>
          </a:xfrm>
        </p:spPr>
        <p:txBody>
          <a:bodyPr/>
          <a:lstStyle/>
          <a:p>
            <a:r>
              <a:rPr lang="en-US" dirty="0">
                <a:latin typeface="+mj-lt"/>
              </a:rPr>
              <a:t>Chest X-Ray to rule out mediastinal mass (?safe for anesthesia?)</a:t>
            </a:r>
          </a:p>
          <a:p>
            <a:r>
              <a:rPr lang="en-US" dirty="0">
                <a:latin typeface="+mj-lt"/>
              </a:rPr>
              <a:t>Bone marrow aspirate</a:t>
            </a:r>
          </a:p>
          <a:p>
            <a:pPr lvl="1"/>
            <a:r>
              <a:rPr lang="en-US" dirty="0">
                <a:latin typeface="+mj-lt"/>
              </a:rPr>
              <a:t>Morphology, flow cytometry, cytogenetics/FISH, molecular studies</a:t>
            </a:r>
          </a:p>
          <a:p>
            <a:r>
              <a:rPr lang="en-US" dirty="0">
                <a:latin typeface="+mj-lt"/>
              </a:rPr>
              <a:t>Bone marrow biopsy</a:t>
            </a:r>
          </a:p>
          <a:p>
            <a:pPr lvl="1"/>
            <a:r>
              <a:rPr lang="en-US" dirty="0">
                <a:latin typeface="+mj-lt"/>
              </a:rPr>
              <a:t>Strongly recommend to pursue at diagnosis unless peripheral blood is clearly leukemia</a:t>
            </a:r>
          </a:p>
          <a:p>
            <a:r>
              <a:rPr lang="en-US" dirty="0">
                <a:latin typeface="+mj-lt"/>
              </a:rPr>
              <a:t>Lumbar puncture by most experience clinician</a:t>
            </a:r>
          </a:p>
          <a:p>
            <a:pPr lvl="1"/>
            <a:r>
              <a:rPr lang="en-US" dirty="0">
                <a:latin typeface="+mj-lt"/>
              </a:rPr>
              <a:t>Support abnormal coagulation studies and thrombocytopenia per best institutional practices</a:t>
            </a: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134907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>
            <a:extLst>
              <a:ext uri="{FF2B5EF4-FFF2-40B4-BE49-F238E27FC236}">
                <a16:creationId xmlns:a16="http://schemas.microsoft.com/office/drawing/2014/main" id="{2F7E5DF4-8C36-3C43-B61E-E1D5F408C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616" y="228600"/>
            <a:ext cx="9626184" cy="808038"/>
          </a:xfrm>
        </p:spPr>
        <p:txBody>
          <a:bodyPr anchor="t">
            <a:noAutofit/>
          </a:bodyPr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Clinical and Laboratory Findings that Influence Prognosis</a:t>
            </a:r>
          </a:p>
        </p:txBody>
      </p:sp>
      <p:sp>
        <p:nvSpPr>
          <p:cNvPr id="101378" name="Rectangle 3">
            <a:extLst>
              <a:ext uri="{FF2B5EF4-FFF2-40B4-BE49-F238E27FC236}">
                <a16:creationId xmlns:a16="http://schemas.microsoft.com/office/drawing/2014/main" id="{4AEF7C8F-2800-2B44-9030-004D1BC4E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4616" y="1447800"/>
            <a:ext cx="9626184" cy="50292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Baseline characteristics</a:t>
            </a:r>
          </a:p>
          <a:p>
            <a:pPr lvl="2">
              <a:lnSpc>
                <a:spcPct val="80000"/>
              </a:lnSpc>
            </a:pPr>
            <a:r>
              <a:rPr lang="en-US" altLang="en-US" sz="2800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Age and WBC collectively define NCI risk group</a:t>
            </a:r>
          </a:p>
          <a:p>
            <a:pPr lvl="2">
              <a:lnSpc>
                <a:spcPct val="80000"/>
              </a:lnSpc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Presence/absence of extramedullary disease influences prognosis and dictates need for specific therapies</a:t>
            </a:r>
          </a:p>
          <a:p>
            <a:pPr lvl="2">
              <a:lnSpc>
                <a:spcPct val="80000"/>
              </a:lnSpc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Sex, race, ethnicity important but not used for current treatment stratification</a:t>
            </a:r>
          </a:p>
          <a:p>
            <a:pPr lvl="2">
              <a:lnSpc>
                <a:spcPct val="80000"/>
              </a:lnSpc>
            </a:pPr>
            <a:r>
              <a:rPr lang="en-US" altLang="en-US" sz="2800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ALL genotype strongly influences prognosis, treatment stratification and sometimes use of targeted therapies; e.g. TKI treatment for Ph+ ALL 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T-cell ALL outcome is not predicted by NCI Risk Group </a:t>
            </a:r>
          </a:p>
          <a:p>
            <a:pPr>
              <a:lnSpc>
                <a:spcPct val="80000"/>
              </a:lnSpc>
            </a:pPr>
            <a: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Responses to therapy are the strongest prognostic factor</a:t>
            </a:r>
          </a:p>
        </p:txBody>
      </p:sp>
    </p:spTree>
    <p:extLst>
      <p:ext uri="{BB962C8B-B14F-4D97-AF65-F5344CB8AC3E}">
        <p14:creationId xmlns:p14="http://schemas.microsoft.com/office/powerpoint/2010/main" val="9650530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2">
            <a:extLst>
              <a:ext uri="{FF2B5EF4-FFF2-40B4-BE49-F238E27FC236}">
                <a16:creationId xmlns:a16="http://schemas.microsoft.com/office/drawing/2014/main" id="{25E097BB-2B55-4F47-BB70-6B95A4794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15" y="381000"/>
            <a:ext cx="10579028" cy="1371600"/>
          </a:xfrm>
        </p:spPr>
        <p:txBody>
          <a:bodyPr anchor="t">
            <a:noAutofit/>
          </a:bodyPr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NCI/Rome Risk Groups in Childhood ALL </a:t>
            </a:r>
            <a:b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</a:br>
            <a:r>
              <a:rPr lang="en-US" altLang="en-US" sz="2800" b="1" i="1" dirty="0">
                <a:solidFill>
                  <a:srgbClr val="FF0000"/>
                </a:solidFill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Applies only to B-lineage ALL! WBC or Age is not prognostic in T-cell ALL!</a:t>
            </a:r>
          </a:p>
        </p:txBody>
      </p:sp>
      <p:sp>
        <p:nvSpPr>
          <p:cNvPr id="103426" name="Rectangle 3">
            <a:extLst>
              <a:ext uri="{FF2B5EF4-FFF2-40B4-BE49-F238E27FC236}">
                <a16:creationId xmlns:a16="http://schemas.microsoft.com/office/drawing/2014/main" id="{B2F66083-27CB-154C-B193-CC07F8C1A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4715" y="1657350"/>
            <a:ext cx="9864158" cy="4800600"/>
          </a:xfrm>
        </p:spPr>
        <p:txBody>
          <a:bodyPr/>
          <a:lstStyle/>
          <a:p>
            <a:pPr marL="0" indent="0">
              <a:buNone/>
            </a:pPr>
            <a:endParaRPr lang="en-US" altLang="en-US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Standard risk (~65%  B-ALL patients)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Age 1.00-9.99 years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Initial white blood count &lt;50,000/microliter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EFS ~90%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High risk (~34% B-ALL patients)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Age &gt;10 years OR WBC ≥50,000/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ul</a:t>
            </a:r>
            <a:endParaRPr lang="en-US" altLang="en-US" dirty="0">
              <a:latin typeface="+mj-lt"/>
              <a:ea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Current 5 year EFS 75-80% for non-infants</a:t>
            </a:r>
          </a:p>
          <a:p>
            <a:pPr lvl="2">
              <a:buFont typeface="Arial Narrow" panose="020B0604020202020204" pitchFamily="34" charset="0"/>
              <a:buChar char="-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Achieved with more intensive therapy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Infant </a:t>
            </a:r>
            <a:r>
              <a:rPr lang="en-US" altLang="en-US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(~1% B-ALL patients)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Outcome still poor for infants &lt; 1 year old </a:t>
            </a:r>
          </a:p>
          <a:p>
            <a:pPr marL="914400" lvl="2" indent="0">
              <a:buNone/>
            </a:pPr>
            <a:endParaRPr lang="en-US" altLang="en-US" dirty="0">
              <a:latin typeface="+mj-lt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771820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2">
            <a:extLst>
              <a:ext uri="{FF2B5EF4-FFF2-40B4-BE49-F238E27FC236}">
                <a16:creationId xmlns:a16="http://schemas.microsoft.com/office/drawing/2014/main" id="{B9D66EFE-669E-1045-A721-002314F39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ALL: Risk-Adapted Therapy—General Principles</a:t>
            </a:r>
          </a:p>
        </p:txBody>
      </p:sp>
      <p:sp>
        <p:nvSpPr>
          <p:cNvPr id="105474" name="Rectangle 3">
            <a:extLst>
              <a:ext uri="{FF2B5EF4-FFF2-40B4-BE49-F238E27FC236}">
                <a16:creationId xmlns:a16="http://schemas.microsoft.com/office/drawing/2014/main" id="{23E74396-83F5-A643-9D7D-9DB001778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9370" y="1524000"/>
            <a:ext cx="9327630" cy="4953000"/>
          </a:xfrm>
        </p:spPr>
        <p:txBody>
          <a:bodyPr/>
          <a:lstStyle/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High-risk subgroups fare poorly with less intensive therapies that have higher cure rates in lower risk subgroups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Outcome of high-risk subgroups can be improved with more intensive therapy that may not be needed for LR subgroups 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Prognostic factors disappear as therapy improves; e.g. t(1;19) translocation historically poor outcome but now quite good</a:t>
            </a:r>
          </a:p>
          <a:p>
            <a:pPr lvl="1"/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For example, COG uses a risk classification that integrates NCI risk, leukemia genetics, and response to therapy to determine post induction intensity.</a:t>
            </a:r>
          </a:p>
          <a:p>
            <a:pPr lvl="1"/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Another example: BFM uses a 7 day prophase of steroids with one IT MTX to determine initial risk, then refines based on MRD and some genetics</a:t>
            </a:r>
          </a:p>
          <a:p>
            <a:pPr lvl="1"/>
            <a:endParaRPr lang="en-US" altLang="en-US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32399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>
            <a:extLst>
              <a:ext uri="{FF2B5EF4-FFF2-40B4-BE49-F238E27FC236}">
                <a16:creationId xmlns:a16="http://schemas.microsoft.com/office/drawing/2014/main" id="{7AA418DC-77C7-FD4D-A35B-1B025AFE7A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76518" y="685800"/>
            <a:ext cx="9834282" cy="694765"/>
          </a:xfrm>
        </p:spPr>
        <p:txBody>
          <a:bodyPr anchor="t">
            <a:normAutofit/>
          </a:bodyPr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Flow Cytometric Features: B-Precursor ALL</a:t>
            </a:r>
          </a:p>
        </p:txBody>
      </p:sp>
      <p:sp>
        <p:nvSpPr>
          <p:cNvPr id="41986" name="Rectangle 3">
            <a:extLst>
              <a:ext uri="{FF2B5EF4-FFF2-40B4-BE49-F238E27FC236}">
                <a16:creationId xmlns:a16="http://schemas.microsoft.com/office/drawing/2014/main" id="{72A57B11-85F3-7D43-AF60-2FEA14C71A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52600" y="1676400"/>
            <a:ext cx="8305800" cy="46482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80-85% of ALL cases are B-precursor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CD45 positive (distinguishes lymphoid from myeloid)</a:t>
            </a:r>
          </a:p>
          <a:p>
            <a:pPr>
              <a:buFont typeface="Wingdings" pitchFamily="2" charset="2"/>
              <a:buChar char="§"/>
            </a:pPr>
            <a:r>
              <a:rPr lang="en-US" altLang="en-US" b="1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Almost all cases are CD19+, surface CD22+, CD79a+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Most cases are CD10+ (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cALLA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+),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TdT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+ and HLA-DR+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About half of </a:t>
            </a:r>
            <a:r>
              <a:rPr lang="en-US" altLang="en-US" i="1" dirty="0">
                <a:latin typeface="+mj-lt"/>
                <a:ea typeface="ＭＳ Ｐゴシック" panose="020B0600070205080204" pitchFamily="34" charset="-128"/>
              </a:rPr>
              <a:t>KMT2A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-R ALL lack CD10 expression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Early B-lineage ALLs are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cIg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-negative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Pre-B ALL is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cIg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+,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sIg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-neg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Co-expression of myeloid antigens is common (CD13/33)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This does NOT make it ALAL or MPAL!</a:t>
            </a:r>
          </a:p>
        </p:txBody>
      </p:sp>
    </p:spTree>
    <p:extLst>
      <p:ext uri="{BB962C8B-B14F-4D97-AF65-F5344CB8AC3E}">
        <p14:creationId xmlns:p14="http://schemas.microsoft.com/office/powerpoint/2010/main" val="41790770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id="{69ECB49A-1CAC-B148-8A7F-6A3FC0BCC8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21341" y="363070"/>
            <a:ext cx="8534400" cy="838200"/>
          </a:xfrm>
        </p:spPr>
        <p:txBody>
          <a:bodyPr anchor="t"/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Clinical and Laboratory Features: T-Cell ALL</a:t>
            </a:r>
          </a:p>
        </p:txBody>
      </p:sp>
      <p:sp>
        <p:nvSpPr>
          <p:cNvPr id="46082" name="Rectangle 3">
            <a:extLst>
              <a:ext uri="{FF2B5EF4-FFF2-40B4-BE49-F238E27FC236}">
                <a16:creationId xmlns:a16="http://schemas.microsoft.com/office/drawing/2014/main" id="{30A3AD05-ACE9-2846-8213-C38DDE4E0B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21341" y="1201270"/>
            <a:ext cx="9789459" cy="49530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~15% of ALL cases are T- cell ALL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Associated with high WBC and mediastinal masses</a:t>
            </a:r>
          </a:p>
          <a:p>
            <a:pPr lvl="1"/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Increased risk of tumor lysis syndrome</a:t>
            </a:r>
            <a:endParaRPr lang="en-US" altLang="en-US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Express cytoplasmic CD3 (cCD3+); most sCD3+ and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TdT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+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Often express CD2, 4, 7, 8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CD10 expression is variable; most are HLA-DR negative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ETP phenotype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cCD3+, CD7+, weak CD5 (&lt; 75% positive or 1 log dimmer than mature T cells), CD1a-, CD8-,  (CD117+, CD34, HLA-DR, CD13, CD33, CD11b, of which one or more are positive on at least 25%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lymphobblasts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T-cell ALL notoriously slower to clear MRD by end induction</a:t>
            </a:r>
          </a:p>
        </p:txBody>
      </p:sp>
    </p:spTree>
    <p:extLst>
      <p:ext uri="{BB962C8B-B14F-4D97-AF65-F5344CB8AC3E}">
        <p14:creationId xmlns:p14="http://schemas.microsoft.com/office/powerpoint/2010/main" val="23185027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60A04-13E0-A649-A492-A70D258D9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Classification of Mixed Phenotype Acute Leukemia (MPAL) (</a:t>
            </a:r>
            <a:r>
              <a:rPr lang="en-US" sz="3600" dirty="0"/>
              <a:t>subset of Acute Leukemia of Ambiguous Lineage, ALAL</a:t>
            </a:r>
            <a:r>
              <a:rPr lang="en-US" sz="3600" b="1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D3DD46-66BF-C542-967E-08450D7B68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Biphenotypic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leukemia: Myeloid and lymphoid features present on the same cell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Dual expression of MPO and B or T cell features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Biology follow predictors from pure B and T cell ALL  subtypes</a:t>
            </a:r>
          </a:p>
          <a:p>
            <a:pPr lvl="2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T-Myeloid MPAL overlaps with ETP ALL</a:t>
            </a:r>
          </a:p>
          <a:p>
            <a:pPr lvl="2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B-Myeloid MPAL has a high incidence of ZNf384-driven leukemia</a:t>
            </a:r>
          </a:p>
          <a:p>
            <a:pPr lvl="2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High occurrence of BCR/ABL1 in MPAL 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Bilineal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leukemia: Distinct populations of lymphoid and myeloid blasts (very poor prognosis)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Collective data supports initiating therapy with ALL for MPAL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Genetics demonstrate diverse lesions</a:t>
            </a:r>
          </a:p>
          <a:p>
            <a:pPr>
              <a:buFont typeface="Wingdings" pitchFamily="2" charset="2"/>
              <a:buChar char="§"/>
            </a:pPr>
            <a:endParaRPr lang="en-US" altLang="en-US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pPr>
              <a:buFont typeface="Wingdings" pitchFamily="2" charset="2"/>
              <a:buChar char="§"/>
            </a:pPr>
            <a:endParaRPr lang="en-US" altLang="en-US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BFE044-8627-DD44-BA3E-300E7759B77C}"/>
              </a:ext>
            </a:extLst>
          </p:cNvPr>
          <p:cNvSpPr txBox="1"/>
          <p:nvPr/>
        </p:nvSpPr>
        <p:spPr>
          <a:xfrm>
            <a:off x="6082145" y="5610919"/>
            <a:ext cx="47968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+mj-lt"/>
              </a:rPr>
              <a:t>O. </a:t>
            </a:r>
            <a:r>
              <a:rPr lang="en-US" sz="1600" i="1" dirty="0" err="1">
                <a:latin typeface="+mj-lt"/>
              </a:rPr>
              <a:t>Hrusak</a:t>
            </a:r>
            <a:r>
              <a:rPr lang="en-US" sz="1600" i="1" dirty="0">
                <a:latin typeface="+mj-lt"/>
              </a:rPr>
              <a:t>, Blood , 2018 (19); 132; 264-276</a:t>
            </a:r>
          </a:p>
          <a:p>
            <a:r>
              <a:rPr lang="en-US" sz="1600" i="1" dirty="0">
                <a:latin typeface="+mj-lt"/>
              </a:rPr>
              <a:t>M. </a:t>
            </a:r>
            <a:r>
              <a:rPr lang="en-US" sz="1600" i="1" dirty="0" err="1">
                <a:latin typeface="+mj-lt"/>
              </a:rPr>
              <a:t>Maruffic</a:t>
            </a:r>
            <a:r>
              <a:rPr lang="en-US" sz="1600" i="1" dirty="0">
                <a:latin typeface="+mj-lt"/>
              </a:rPr>
              <a:t>, Leukemia </a:t>
            </a:r>
            <a:r>
              <a:rPr lang="en-US" sz="1600" i="1" dirty="0" err="1">
                <a:latin typeface="+mj-lt"/>
              </a:rPr>
              <a:t>epub</a:t>
            </a:r>
            <a:r>
              <a:rPr lang="en-US" sz="1600" i="1" dirty="0">
                <a:latin typeface="+mj-lt"/>
              </a:rPr>
              <a:t> 2018</a:t>
            </a:r>
          </a:p>
          <a:p>
            <a:r>
              <a:rPr lang="en-US" sz="1600" i="1" dirty="0">
                <a:latin typeface="+mj-lt"/>
              </a:rPr>
              <a:t>T. Alexander, Nature 2018 (562)373-379</a:t>
            </a:r>
          </a:p>
          <a:p>
            <a:r>
              <a:rPr lang="en-US" sz="1600" i="1" dirty="0">
                <a:latin typeface="+mj-lt"/>
              </a:rPr>
              <a:t>E. Orgel, Cancer 2020  (3) 593-601 </a:t>
            </a:r>
          </a:p>
        </p:txBody>
      </p:sp>
    </p:spTree>
    <p:extLst>
      <p:ext uri="{BB962C8B-B14F-4D97-AF65-F5344CB8AC3E}">
        <p14:creationId xmlns:p14="http://schemas.microsoft.com/office/powerpoint/2010/main" val="21940326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7F1013-BD25-7843-8155-AC07E6233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MPAL has distinct flow cytometric and genetic profiles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AF0E59-3104-3141-B255-B7456BFBD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285" y="1772573"/>
            <a:ext cx="4834692" cy="34545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35336B-C472-0240-9128-581B796E60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4987" y="1704333"/>
            <a:ext cx="6822213" cy="29989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808D52C-8094-F848-959E-1ADF3624F12A}"/>
              </a:ext>
            </a:extLst>
          </p:cNvPr>
          <p:cNvSpPr txBox="1"/>
          <p:nvPr/>
        </p:nvSpPr>
        <p:spPr>
          <a:xfrm>
            <a:off x="5500047" y="4872249"/>
            <a:ext cx="6318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B/M MPAL</a:t>
            </a:r>
            <a:r>
              <a:rPr lang="en-US" dirty="0"/>
              <a:t>: </a:t>
            </a:r>
            <a:r>
              <a:rPr lang="en-US" i="1" dirty="0"/>
              <a:t>ZNF384</a:t>
            </a:r>
            <a:r>
              <a:rPr lang="en-US" dirty="0"/>
              <a:t> mutations are common</a:t>
            </a:r>
          </a:p>
          <a:p>
            <a:r>
              <a:rPr lang="en-US" b="1" dirty="0"/>
              <a:t>T/M MPAL</a:t>
            </a:r>
            <a:r>
              <a:rPr lang="en-US" dirty="0"/>
              <a:t>: bi-allelic </a:t>
            </a:r>
            <a:r>
              <a:rPr lang="en-US" i="1" dirty="0"/>
              <a:t>WT</a:t>
            </a:r>
            <a:r>
              <a:rPr lang="en-US" dirty="0"/>
              <a:t> mutations are common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8C2A968-2519-4700-A278-82A5ECF8171F}"/>
              </a:ext>
            </a:extLst>
          </p:cNvPr>
          <p:cNvSpPr/>
          <p:nvPr/>
        </p:nvSpPr>
        <p:spPr>
          <a:xfrm>
            <a:off x="124327" y="5413057"/>
            <a:ext cx="48346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Reproduced with permission from Arber DA, </a:t>
            </a:r>
            <a:r>
              <a:rPr lang="en-US" sz="1200" dirty="0" err="1">
                <a:solidFill>
                  <a:srgbClr val="000000"/>
                </a:solidFill>
              </a:rPr>
              <a:t>Orazi</a:t>
            </a:r>
            <a:r>
              <a:rPr lang="en-US" sz="1200" dirty="0">
                <a:solidFill>
                  <a:srgbClr val="000000"/>
                </a:solidFill>
              </a:rPr>
              <a:t> A, </a:t>
            </a:r>
            <a:r>
              <a:rPr lang="en-US" sz="1200" dirty="0" err="1">
                <a:solidFill>
                  <a:srgbClr val="000000"/>
                </a:solidFill>
              </a:rPr>
              <a:t>Hasserjian</a:t>
            </a:r>
            <a:r>
              <a:rPr lang="en-US" sz="1200" dirty="0">
                <a:solidFill>
                  <a:srgbClr val="000000"/>
                </a:solidFill>
              </a:rPr>
              <a:t> R, et al. The 2016 revision to the World Health Organization classification of myeloid neoplasms and acute leukemia. </a:t>
            </a:r>
            <a:r>
              <a:rPr lang="en-US" sz="1200" i="1" dirty="0">
                <a:solidFill>
                  <a:srgbClr val="000000"/>
                </a:solidFill>
              </a:rPr>
              <a:t>Blood.</a:t>
            </a:r>
            <a:r>
              <a:rPr lang="en-US" sz="1200" dirty="0">
                <a:solidFill>
                  <a:srgbClr val="000000"/>
                </a:solidFill>
              </a:rPr>
              <a:t> 2016 May 19;127(20):2391-405. ©2016 by the American Society of Hematology.</a:t>
            </a:r>
            <a:endParaRPr lang="en-US" sz="1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3BF769-1755-4830-AA18-EECB51275399}"/>
              </a:ext>
            </a:extLst>
          </p:cNvPr>
          <p:cNvSpPr/>
          <p:nvPr/>
        </p:nvSpPr>
        <p:spPr>
          <a:xfrm>
            <a:off x="5500047" y="559772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Reproduced with permission from Alexander TB, Gu Z, </a:t>
            </a:r>
            <a:r>
              <a:rPr lang="en-US" sz="1200" dirty="0" err="1">
                <a:solidFill>
                  <a:srgbClr val="000000"/>
                </a:solidFill>
              </a:rPr>
              <a:t>Iacobucci</a:t>
            </a:r>
            <a:r>
              <a:rPr lang="en-US" sz="1200" dirty="0">
                <a:solidFill>
                  <a:srgbClr val="000000"/>
                </a:solidFill>
              </a:rPr>
              <a:t> I, et al. The genetic basis and cell of origin of mixed phenotype acute </a:t>
            </a:r>
            <a:r>
              <a:rPr lang="en-US" sz="1200" dirty="0" err="1">
                <a:solidFill>
                  <a:srgbClr val="000000"/>
                </a:solidFill>
              </a:rPr>
              <a:t>leukaemia</a:t>
            </a:r>
            <a:r>
              <a:rPr lang="en-US" sz="1200" dirty="0">
                <a:solidFill>
                  <a:srgbClr val="000000"/>
                </a:solidFill>
              </a:rPr>
              <a:t>. Nature. 2018 Oct;562(7727):373-379. ©2018 by Springer Nature.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64185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This talk will follow the topical structure suggested by the ABP: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194" y="1806272"/>
            <a:ext cx="11575964" cy="423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488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049A2-DAA0-604A-8ADE-C767FE6C6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Outcome of MPAL Patients Favors ALL over AML Therapy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6B854A-170B-1049-A5EB-2E3BF5DEC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84" y="1799870"/>
            <a:ext cx="7069540" cy="38644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014DEF1-6DC6-B543-BE13-06CD754C9B79}"/>
              </a:ext>
            </a:extLst>
          </p:cNvPr>
          <p:cNvSpPr txBox="1"/>
          <p:nvPr/>
        </p:nvSpPr>
        <p:spPr>
          <a:xfrm>
            <a:off x="8079474" y="1878711"/>
            <a:ext cx="38077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Retrospective review not powered to determine a difference and small numbers preclude conclusions. However, burden of acute and late effects of ALL therapy are less than AML; therefore, very reasonable to start with ALL therapy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81C57C-0570-4156-8354-DCA053F1CAEA}"/>
              </a:ext>
            </a:extLst>
          </p:cNvPr>
          <p:cNvSpPr/>
          <p:nvPr/>
        </p:nvSpPr>
        <p:spPr>
          <a:xfrm>
            <a:off x="1779475" y="6058065"/>
            <a:ext cx="76653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</a:rPr>
              <a:t>Reproduced with permission from Orgel E, Alexander TB, Wood BL, et al. Mixed-phenotype acute leukemia: A cohort and consensus research strategy from the Children's Oncology Group Acute Leukemia of Ambiguous Lineage Task Force. Cancer. 2020 Feb 1;126(3):593-601. ©2020 by the American Cancer Society.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624284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327804" y="101600"/>
            <a:ext cx="9654396" cy="1143000"/>
          </a:xfrm>
        </p:spPr>
        <p:txBody>
          <a:bodyPr>
            <a:noAutofit/>
          </a:bodyPr>
          <a:lstStyle/>
          <a:p>
            <a:pPr defTabSz="829452">
              <a:lnSpc>
                <a:spcPct val="97000"/>
              </a:lnSpc>
              <a:buClr>
                <a:srgbClr val="FFFFFF"/>
              </a:buClr>
              <a:buSzPct val="45000"/>
              <a:tabLst>
                <a:tab pos="656582" algn="l"/>
                <a:tab pos="1313162" algn="l"/>
                <a:tab pos="1969745" algn="l"/>
                <a:tab pos="2626327" algn="l"/>
                <a:tab pos="3282907" algn="l"/>
                <a:tab pos="3939490" algn="l"/>
                <a:tab pos="4596072" algn="l"/>
                <a:tab pos="5252653" algn="l"/>
                <a:tab pos="5909234" algn="l"/>
                <a:tab pos="6565817" algn="l"/>
                <a:tab pos="7222398" algn="l"/>
                <a:tab pos="7878979" algn="l"/>
              </a:tabLst>
              <a:defRPr/>
            </a:pPr>
            <a:r>
              <a:rPr lang="en-US" sz="3600" b="1" dirty="0">
                <a:ea typeface="Geneva" pitchFamily="-112" charset="0"/>
                <a:cs typeface="Arial"/>
              </a:rPr>
              <a:t>Improved</a:t>
            </a:r>
            <a:r>
              <a:rPr lang="en-US" sz="3600" b="1" dirty="0">
                <a:solidFill>
                  <a:srgbClr val="FFFF00"/>
                </a:solidFill>
                <a:ea typeface="Geneva" pitchFamily="-112" charset="0"/>
                <a:cs typeface="Arial"/>
              </a:rPr>
              <a:t> </a:t>
            </a:r>
            <a:r>
              <a:rPr lang="en-US" sz="3600" b="1" dirty="0">
                <a:ea typeface="Geneva" pitchFamily="-112" charset="0"/>
                <a:cs typeface="Arial"/>
              </a:rPr>
              <a:t>Survival in Childhood ALL</a:t>
            </a:r>
            <a:br>
              <a:rPr lang="en-US" sz="3600" b="1" dirty="0">
                <a:ea typeface="Geneva" pitchFamily="-112" charset="0"/>
                <a:cs typeface="Arial"/>
              </a:rPr>
            </a:br>
            <a:r>
              <a:rPr lang="en-US" sz="3600" b="1" dirty="0">
                <a:ea typeface="Geneva" pitchFamily="-112" charset="0"/>
                <a:cs typeface="Arial"/>
              </a:rPr>
              <a:t>CCG/COG Trials 1968-2009 (n=39,697)</a:t>
            </a:r>
            <a:endParaRPr lang="en-GB" sz="3600" b="1" dirty="0">
              <a:ea typeface="Gothic"/>
              <a:cs typeface="Arial"/>
            </a:endParaRPr>
          </a:p>
        </p:txBody>
      </p:sp>
      <p:pic>
        <p:nvPicPr>
          <p:cNvPr id="30723" name="Picture 4" descr="Ima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732" y="1413294"/>
            <a:ext cx="8371431" cy="474596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0090484" y="3244225"/>
            <a:ext cx="1820779" cy="2507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en-GB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9pPr>
          </a:lstStyle>
          <a:p>
            <a:pPr eaLnBrk="1">
              <a:lnSpc>
                <a:spcPct val="97000"/>
              </a:lnSpc>
              <a:buClr>
                <a:srgbClr val="FFFFFF"/>
              </a:buClr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/>
            </a:pPr>
            <a:r>
              <a:rPr lang="en-US" sz="1400" dirty="0"/>
              <a:t>From The New England Journal of Medicine, Hunger, S, Mullighan, C, , Acute Lymphoblastic Leukemia in Children, Volume 373, Copyright © (2015) Massachusetts Medical Society. Reprinted with permission from Massachusetts Medical Society</a:t>
            </a:r>
            <a:endParaRPr lang="en-GB" sz="1400" dirty="0">
              <a:solidFill>
                <a:srgbClr val="00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479026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61226-D459-D54F-8A1B-37FA9E20A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tx1"/>
                </a:solidFill>
              </a:rPr>
              <a:t>Cytogenetic Aneuploidies with Prognostic Significance</a:t>
            </a:r>
          </a:p>
        </p:txBody>
      </p:sp>
      <p:graphicFrame>
        <p:nvGraphicFramePr>
          <p:cNvPr id="3" name="Group 84">
            <a:extLst>
              <a:ext uri="{FF2B5EF4-FFF2-40B4-BE49-F238E27FC236}">
                <a16:creationId xmlns:a16="http://schemas.microsoft.com/office/drawing/2014/main" id="{31DAE88F-A499-5648-9A9C-EA4B1C5870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5377058"/>
              </p:ext>
            </p:extLst>
          </p:nvPr>
        </p:nvGraphicFramePr>
        <p:xfrm>
          <a:off x="682120" y="1690688"/>
          <a:ext cx="10495396" cy="4234450"/>
        </p:xfrm>
        <a:graphic>
          <a:graphicData uri="http://schemas.openxmlformats.org/drawingml/2006/table">
            <a:tbl>
              <a:tblPr/>
              <a:tblGrid>
                <a:gridCol w="20904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7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57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7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641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0702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  <a:ea typeface="ＭＳ Ｐゴシック" charset="-128"/>
                        </a:rPr>
                        <a:t>Cytogenetics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  <a:ea typeface="ＭＳ Ｐゴシック" charset="-128"/>
                        </a:rPr>
                        <a:t>Specific gains/losses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  <a:ea typeface="ＭＳ Ｐゴシック" charset="-128"/>
                        </a:rPr>
                        <a:t>Incidence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  <a:ea typeface="ＭＳ Ｐゴシック" charset="-128"/>
                        </a:rPr>
                        <a:t>Outcome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  <a:ea typeface="ＭＳ Ｐゴシック" charset="-128"/>
                        </a:rPr>
                        <a:t>Comments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762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Hyperdiploidy</a:t>
                      </a: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Gain of 4 and 10 (“Double Trisomy)</a:t>
                      </a: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~25%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Most common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Excellent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Less common in pts &gt;15 </a:t>
                      </a:r>
                      <a:r>
                        <a:rPr kumimoji="1" lang="en-US" alt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yr</a:t>
                      </a: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675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Low Hypodiploidy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Modal number 32-39 chromosomes </a:t>
                      </a: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&lt;3%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Poor with modern chemotherapy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No benefit to Hematopoietic Stem Cell Transplant (</a:t>
                      </a:r>
                      <a:r>
                        <a:rPr kumimoji="1" lang="en-US" alt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McNeer</a:t>
                      </a: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et al,  JCO, 2019, </a:t>
                      </a:r>
                      <a:r>
                        <a:rPr kumimoji="1" lang="en-US" alt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Pui</a:t>
                      </a: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et al, JCO, 2019)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815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Haploidy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Modal number &lt; 32 chromosomes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5083153"/>
                  </a:ext>
                </a:extLst>
              </a:tr>
              <a:tr h="8344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Masked Hypodiploidy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Can masquerade as </a:t>
                      </a:r>
                      <a:r>
                        <a:rPr kumimoji="1" lang="en-US" altLang="en-US" sz="1400" b="0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hyperdiploidy</a:t>
                      </a:r>
                      <a:r>
                        <a:rPr kumimoji="1" lang="en-US" alt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–experienced cytogeneticist can identify using SNP arrays </a:t>
                      </a: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1400" b="0" i="1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38709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>
            <a:extLst>
              <a:ext uri="{FF2B5EF4-FFF2-40B4-BE49-F238E27FC236}">
                <a16:creationId xmlns:a16="http://schemas.microsoft.com/office/drawing/2014/main" id="{D6522C6E-E679-D644-B2BD-51AA104057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0306" y="304800"/>
            <a:ext cx="9856694" cy="762000"/>
          </a:xfrm>
        </p:spPr>
        <p:txBody>
          <a:bodyPr anchor="t"/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Sentinel Translocations in B-lineage ALL</a:t>
            </a:r>
          </a:p>
        </p:txBody>
      </p:sp>
      <p:graphicFrame>
        <p:nvGraphicFramePr>
          <p:cNvPr id="1368148" name="Group 84">
            <a:extLst>
              <a:ext uri="{FF2B5EF4-FFF2-40B4-BE49-F238E27FC236}">
                <a16:creationId xmlns:a16="http://schemas.microsoft.com/office/drawing/2014/main" id="{CCD4F5B2-88F1-9B4D-8F5D-AEEE1DB78F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7563929"/>
              </p:ext>
            </p:extLst>
          </p:nvPr>
        </p:nvGraphicFramePr>
        <p:xfrm>
          <a:off x="627530" y="1075765"/>
          <a:ext cx="10668000" cy="5272553"/>
        </p:xfrm>
        <a:graphic>
          <a:graphicData uri="http://schemas.openxmlformats.org/drawingml/2006/table">
            <a:tbl>
              <a:tblPr/>
              <a:tblGrid>
                <a:gridCol w="24602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23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25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046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941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  <a:ea typeface="ＭＳ Ｐゴシック" charset="-128"/>
                        </a:rPr>
                        <a:t>Translocation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  <a:ea typeface="ＭＳ Ｐゴシック" charset="-128"/>
                        </a:rPr>
                        <a:t>Molecular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  <a:ea typeface="ＭＳ Ｐゴシック" charset="-128"/>
                        </a:rPr>
                        <a:t>Incidence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  <a:ea typeface="ＭＳ Ｐゴシック" charset="-128"/>
                        </a:rPr>
                        <a:t>Outcome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  <a:ea typeface="ＭＳ Ｐゴシック" charset="-128"/>
                        </a:rPr>
                        <a:t>Comments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43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t(12;21)(p13;q22)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(cryptic)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ETV6</a:t>
                      </a: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-</a:t>
                      </a:r>
                      <a:r>
                        <a:rPr kumimoji="1" lang="en-US" alt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RUNX1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(aka TEL-AML1)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~28%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Most common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Excellent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Less common in pts &gt;15 </a:t>
                      </a:r>
                      <a:r>
                        <a:rPr kumimoji="1" lang="en-US" alt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yr</a:t>
                      </a: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470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t(1;19)(q23;p13)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TCF3</a:t>
                      </a:r>
                      <a:r>
                        <a:rPr kumimoji="1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-</a:t>
                      </a:r>
                      <a:r>
                        <a:rPr kumimoji="1" lang="en-US" altLang="en-US" sz="1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PBX1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(aka </a:t>
                      </a:r>
                      <a:r>
                        <a:rPr kumimoji="1" lang="en-US" altLang="en-US" sz="1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E2A</a:t>
                      </a:r>
                      <a:r>
                        <a:rPr kumimoji="1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-</a:t>
                      </a:r>
                      <a:r>
                        <a:rPr kumimoji="1" lang="en-US" altLang="en-US" sz="1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PBX1</a:t>
                      </a:r>
                      <a:r>
                        <a:rPr kumimoji="1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5%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(25% of pre-B ALL)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Neutral with modern therapy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Poor outcome in older studies; higher incidence CNS disease and CNS relapse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41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t(v;</a:t>
                      </a: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11</a:t>
                      </a: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)(v;</a:t>
                      </a: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q23</a:t>
                      </a: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)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t(</a:t>
                      </a: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11</a:t>
                      </a: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;v)(</a:t>
                      </a: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q23</a:t>
                      </a: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;v)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KMT2A</a:t>
                      </a: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-rearranged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&gt;50 partners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3%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Poor, but less significant than in past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75% of infants &lt;1 </a:t>
                      </a:r>
                      <a:r>
                        <a:rPr kumimoji="1" lang="en-US" alt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yr</a:t>
                      </a: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have </a:t>
                      </a:r>
                      <a:r>
                        <a:rPr kumimoji="1" lang="en-US" altLang="en-US" sz="14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KMT2A-R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117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t(9;22)(q34;q11)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BCR</a:t>
                      </a:r>
                      <a:r>
                        <a:rPr kumimoji="1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-</a:t>
                      </a:r>
                      <a:r>
                        <a:rPr kumimoji="1" lang="en-US" altLang="en-US" sz="14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ABL1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~4%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Poor with chemo alone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Rate increases w/ age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Treat with TKI + chemo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41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t(8;14)(q24;q32); t(2;8)(p11;q24); t(8;22)(q24;q11) 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Myc</a:t>
                      </a: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fused to </a:t>
                      </a:r>
                      <a:r>
                        <a:rPr kumimoji="1" lang="en-US" alt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IgH</a:t>
                      </a: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, </a:t>
                      </a:r>
                      <a:r>
                        <a:rPr kumimoji="1" lang="en-US" alt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Igl</a:t>
                      </a: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 or </a:t>
                      </a:r>
                      <a:r>
                        <a:rPr kumimoji="1" lang="en-US" alt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Igk</a:t>
                      </a:r>
                      <a:endParaRPr kumimoji="1" lang="en-US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ＭＳ Ｐゴシック" charset="-128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Rare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Treat like Burkitt NHL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charset="0"/>
                          <a:ea typeface="ＭＳ Ｐゴシック" charset="-128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-128"/>
                        </a:rPr>
                        <a:t>Burkitt Leukemia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A19F5703-FC17-4274-B77F-FB6C06F03CD1}"/>
              </a:ext>
            </a:extLst>
          </p:cNvPr>
          <p:cNvSpPr/>
          <p:nvPr/>
        </p:nvSpPr>
        <p:spPr>
          <a:xfrm>
            <a:off x="1734638" y="6368534"/>
            <a:ext cx="26573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i="1" dirty="0">
                <a:solidFill>
                  <a:srgbClr val="000000"/>
                </a:solidFill>
              </a:rPr>
              <a:t>Courtesy of Steve Hunger, MD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30206962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34EA68-614A-2148-B8F3-A7097EB90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827" y="185834"/>
            <a:ext cx="11174502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B-lineage </a:t>
            </a:r>
            <a:r>
              <a:rPr lang="en-US" sz="3600" dirty="0"/>
              <a:t>genetic </a:t>
            </a:r>
            <a:r>
              <a:rPr lang="en-US" sz="3600" b="1" dirty="0"/>
              <a:t>subsets differ by NCI RG-AALL03B1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D7B842-C58F-6F45-9A3B-714BF0FB9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620" y="1422660"/>
            <a:ext cx="9411722" cy="52560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3546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6CB57-40CE-6A4F-867F-89E57ED66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153" y="365125"/>
            <a:ext cx="11138647" cy="1325563"/>
          </a:xfrm>
        </p:spPr>
        <p:txBody>
          <a:bodyPr/>
          <a:lstStyle/>
          <a:p>
            <a:r>
              <a:rPr lang="en-US" sz="3600" b="1" dirty="0">
                <a:ea typeface="Calibri" charset="0"/>
                <a:cs typeface="Calibri" charset="0"/>
              </a:rPr>
              <a:t>Philadelphia Chromosome-like (Ph-like) ALL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8D972-36C5-154D-BE1B-C7D2E0512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011893"/>
              </a:buClr>
            </a:pPr>
            <a:r>
              <a:rPr lang="en-US" sz="2600" dirty="0"/>
              <a:t>Ph-like ALL comprises 15-20% of high-risk B-ALL occurring in children/adolescents and 20-40% of B-ALL in adults</a:t>
            </a:r>
          </a:p>
          <a:p>
            <a:pPr lvl="1">
              <a:buClr>
                <a:srgbClr val="011893"/>
              </a:buClr>
            </a:pPr>
            <a:r>
              <a:rPr lang="en-US" sz="2200" dirty="0"/>
              <a:t>Defined by an activated kinase gene expression signature similar to that of </a:t>
            </a:r>
            <a:r>
              <a:rPr lang="en-US" sz="2200" i="1" dirty="0"/>
              <a:t>BCR-ABL1</a:t>
            </a:r>
            <a:r>
              <a:rPr lang="en-US" sz="2200" dirty="0"/>
              <a:t>-rearranged (Ph+) ALL</a:t>
            </a:r>
          </a:p>
          <a:p>
            <a:pPr lvl="1">
              <a:buClr>
                <a:srgbClr val="011893"/>
              </a:buClr>
            </a:pPr>
            <a:r>
              <a:rPr lang="en-US" sz="2200" dirty="0"/>
              <a:t>Driven by cytogenetically-cryptic genetic alterations that activate constitutive kinase signaling</a:t>
            </a:r>
          </a:p>
          <a:p>
            <a:pPr lvl="1">
              <a:buClr>
                <a:srgbClr val="011893"/>
              </a:buClr>
            </a:pPr>
            <a:r>
              <a:rPr lang="en-US" sz="2200" dirty="0"/>
              <a:t>Frequently associated with deletions of </a:t>
            </a:r>
            <a:r>
              <a:rPr lang="en-US" sz="2200" i="1" dirty="0"/>
              <a:t>IKZF1</a:t>
            </a:r>
            <a:r>
              <a:rPr lang="en-US" sz="2200" dirty="0"/>
              <a:t> and other lymphoid transcription factors (overlap with </a:t>
            </a:r>
            <a:r>
              <a:rPr lang="en-US" sz="2200" i="1" dirty="0"/>
              <a:t>IKZF1</a:t>
            </a:r>
            <a:r>
              <a:rPr lang="en-US" sz="2200" i="1" baseline="30000" dirty="0"/>
              <a:t>plus</a:t>
            </a:r>
            <a:r>
              <a:rPr lang="en-US" sz="2200" i="1" dirty="0"/>
              <a:t> </a:t>
            </a:r>
            <a:r>
              <a:rPr lang="en-US" sz="2200" dirty="0"/>
              <a:t>subtype) </a:t>
            </a:r>
          </a:p>
          <a:p>
            <a:pPr>
              <a:buClr>
                <a:srgbClr val="011893"/>
              </a:buClr>
            </a:pPr>
            <a:r>
              <a:rPr lang="en-US" sz="2600" dirty="0"/>
              <a:t>Patients with Ph-like ALL often present with WBC </a:t>
            </a:r>
            <a:r>
              <a:rPr lang="en-US" sz="2600" u="sng" dirty="0"/>
              <a:t>&gt;</a:t>
            </a:r>
            <a:r>
              <a:rPr lang="en-US" sz="2600" dirty="0"/>
              <a:t>50,000/</a:t>
            </a:r>
            <a:r>
              <a:rPr lang="en-US" sz="2600" dirty="0" err="1"/>
              <a:t>ul</a:t>
            </a:r>
            <a:r>
              <a:rPr lang="en-US" sz="2600" dirty="0"/>
              <a:t> and have high rates of end-induction minimal residual disease (MRD) and relapse with conventional chemotherapy</a:t>
            </a:r>
            <a:endParaRPr lang="en-US" sz="1100" dirty="0"/>
          </a:p>
          <a:p>
            <a:pPr>
              <a:buClr>
                <a:srgbClr val="011893"/>
              </a:buClr>
            </a:pPr>
            <a:r>
              <a:rPr lang="en-US" sz="2600" dirty="0"/>
              <a:t>Addition of tyrosine kinase inhibitors (TKIs) to chemotherapy may improve event-free and overall survival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076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507086" y="2107249"/>
          <a:ext cx="3318935" cy="2894623"/>
        </p:xfrm>
        <a:graphic>
          <a:graphicData uri="http://schemas.openxmlformats.org/drawingml/2006/table">
            <a:tbl>
              <a:tblPr/>
              <a:tblGrid>
                <a:gridCol w="736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55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16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bg1"/>
                        </a:solidFill>
                        <a:latin typeface="Calibri"/>
                        <a:ea typeface="Tahoma" pitchFamily="34" charset="0"/>
                        <a:cs typeface="Calibri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Kinase</a:t>
                      </a:r>
                    </a:p>
                  </a:txBody>
                  <a:tcPr marL="62865" marR="62865" marT="33528" marB="33528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bg1"/>
                        </a:solidFill>
                        <a:latin typeface="Calibri"/>
                        <a:ea typeface="Tahoma" pitchFamily="34" charset="0"/>
                        <a:cs typeface="Calibri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TKIs</a:t>
                      </a:r>
                    </a:p>
                  </a:txBody>
                  <a:tcPr marL="62865" marR="62865" marT="33528" marB="3352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Number of partners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ABL1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dasatinib/imatinib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13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ABL2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+mn-lt"/>
                          <a:ea typeface="Tahoma" pitchFamily="34" charset="0"/>
                          <a:cs typeface="Calibri"/>
                        </a:rPr>
                        <a:t>dasatinib/</a:t>
                      </a: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imatinib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3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CSF1R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+mn-lt"/>
                          <a:ea typeface="Tahoma" pitchFamily="34" charset="0"/>
                          <a:cs typeface="Calibri"/>
                        </a:rPr>
                        <a:t>dasatinib/</a:t>
                      </a: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imatinib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3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PDGFRB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+mn-lt"/>
                          <a:ea typeface="Tahoma" pitchFamily="34" charset="0"/>
                          <a:cs typeface="Calibri"/>
                        </a:rPr>
                        <a:t>dasatinib/</a:t>
                      </a: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imatinib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8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CRLF2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ruxolitinib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2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JAK2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+mn-lt"/>
                          <a:ea typeface="Tahoma" pitchFamily="34" charset="0"/>
                          <a:cs typeface="Calibri"/>
                        </a:rPr>
                        <a:t>ruxolitinib</a:t>
                      </a:r>
                      <a:endParaRPr lang="en-US" sz="1200" i="0" u="none" dirty="0">
                        <a:solidFill>
                          <a:schemeClr val="tx1"/>
                        </a:solidFill>
                        <a:latin typeface="Calibri"/>
                        <a:ea typeface="Tahoma" pitchFamily="34" charset="0"/>
                        <a:cs typeface="Calibri"/>
                      </a:endParaRP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21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EPOR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+mn-lt"/>
                          <a:ea typeface="Tahoma" pitchFamily="34" charset="0"/>
                          <a:cs typeface="Calibri"/>
                        </a:rPr>
                        <a:t>ruxolitinib</a:t>
                      </a:r>
                      <a:endParaRPr lang="en-US" sz="1200" i="0" u="none" dirty="0">
                        <a:solidFill>
                          <a:schemeClr val="tx1"/>
                        </a:solidFill>
                        <a:latin typeface="Calibri"/>
                        <a:ea typeface="Tahoma" pitchFamily="34" charset="0"/>
                        <a:cs typeface="Calibri"/>
                      </a:endParaRP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4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41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Others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various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many n=1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40660" y="1111788"/>
            <a:ext cx="11152094" cy="949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20000"/>
              </a:lnSpc>
            </a:pPr>
            <a:r>
              <a:rPr lang="en-US" sz="2400" b="1" dirty="0">
                <a:solidFill>
                  <a:srgbClr val="000000"/>
                </a:solidFill>
                <a:latin typeface="+mj-lt"/>
                <a:ea typeface="Tahoma" pitchFamily="34" charset="0"/>
                <a:cs typeface="Calibri"/>
              </a:rPr>
              <a:t>&gt;70 different fusions involving 19 kinase, cytokine, or cytokine receptor genes</a:t>
            </a:r>
          </a:p>
          <a:p>
            <a:pPr algn="ctr" eaLnBrk="0" hangingPunct="0">
              <a:lnSpc>
                <a:spcPct val="120000"/>
              </a:lnSpc>
            </a:pPr>
            <a:r>
              <a:rPr lang="en-US" sz="2400" b="1" dirty="0">
                <a:solidFill>
                  <a:srgbClr val="000000"/>
                </a:solidFill>
                <a:latin typeface="+mj-lt"/>
                <a:ea typeface="Tahoma" pitchFamily="34" charset="0"/>
                <a:cs typeface="Calibri"/>
              </a:rPr>
              <a:t>Sequence mutation or structural alterations in </a:t>
            </a:r>
            <a:r>
              <a:rPr lang="en-US" sz="2400" b="1" i="1" dirty="0">
                <a:solidFill>
                  <a:srgbClr val="000000"/>
                </a:solidFill>
                <a:latin typeface="+mj-lt"/>
                <a:ea typeface="Tahoma" pitchFamily="34" charset="0"/>
                <a:cs typeface="Calibri"/>
              </a:rPr>
              <a:t>CRLF2</a:t>
            </a:r>
            <a:r>
              <a:rPr lang="en-US" sz="2400" b="1" dirty="0">
                <a:solidFill>
                  <a:srgbClr val="000000"/>
                </a:solidFill>
                <a:latin typeface="+mj-lt"/>
                <a:ea typeface="Tahoma" pitchFamily="34" charset="0"/>
                <a:cs typeface="Calibri"/>
              </a:rPr>
              <a:t>, </a:t>
            </a:r>
            <a:r>
              <a:rPr lang="en-US" sz="2400" b="1" i="1" dirty="0">
                <a:solidFill>
                  <a:srgbClr val="000000"/>
                </a:solidFill>
                <a:latin typeface="+mj-lt"/>
                <a:ea typeface="Tahoma" pitchFamily="34" charset="0"/>
                <a:cs typeface="Calibri"/>
              </a:rPr>
              <a:t>IL7R, FLT3, SH2B3, RAS</a:t>
            </a:r>
            <a:endParaRPr lang="en-US" sz="2400" b="1" dirty="0">
              <a:solidFill>
                <a:srgbClr val="000000"/>
              </a:solidFill>
              <a:latin typeface="+mj-lt"/>
              <a:ea typeface="Tahoma" pitchFamily="34" charset="0"/>
              <a:cs typeface="Calibri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1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78000" y="148948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79294" y="285462"/>
            <a:ext cx="10197254" cy="57943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ea typeface="Tahoma" pitchFamily="34" charset="0"/>
                <a:cs typeface="Calibri"/>
              </a:rPr>
              <a:t>Spectrum of Kinase Alterations in Ph-like ALL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816307" y="5106993"/>
            <a:ext cx="851339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spcAft>
                <a:spcPts val="600"/>
              </a:spcAft>
            </a:pP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50% with </a:t>
            </a:r>
            <a:r>
              <a:rPr lang="en-US" sz="2000" b="1" i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CRLF2</a:t>
            </a: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 rearrangements +/- </a:t>
            </a:r>
            <a:r>
              <a:rPr lang="en-US" sz="2000" b="1" i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JAK2</a:t>
            </a: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 or </a:t>
            </a:r>
            <a:r>
              <a:rPr lang="en-US" sz="2000" b="1" i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JAK1</a:t>
            </a: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 point mutations</a:t>
            </a:r>
          </a:p>
          <a:p>
            <a:pPr eaLnBrk="0" hangingPunct="0">
              <a:spcAft>
                <a:spcPts val="600"/>
              </a:spcAft>
            </a:pP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15-20% with </a:t>
            </a:r>
            <a:r>
              <a:rPr lang="en-US" sz="2000" b="1" i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JAK2</a:t>
            </a: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 or </a:t>
            </a:r>
            <a:r>
              <a:rPr lang="en-US" sz="2000" b="1" i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EPOR</a:t>
            </a: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 rearrangements </a:t>
            </a:r>
          </a:p>
          <a:p>
            <a:pPr eaLnBrk="0" hangingPunct="0">
              <a:spcAft>
                <a:spcPts val="600"/>
              </a:spcAft>
            </a:pP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10-15% with ‘ABL class’ alterations (</a:t>
            </a:r>
            <a:r>
              <a:rPr lang="en-US" sz="2000" b="1" i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ABL1</a:t>
            </a: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, </a:t>
            </a:r>
            <a:r>
              <a:rPr lang="en-US" sz="2000" b="1" i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ABL2</a:t>
            </a: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, </a:t>
            </a:r>
            <a:r>
              <a:rPr lang="en-US" sz="2000" b="1" i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CSF1R</a:t>
            </a: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, </a:t>
            </a:r>
            <a:r>
              <a:rPr lang="en-US" sz="2000" b="1" i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PDGFRB</a:t>
            </a:r>
            <a:r>
              <a:rPr lang="en-US" sz="2000" b="1" dirty="0">
                <a:solidFill>
                  <a:schemeClr val="accent2"/>
                </a:solidFill>
                <a:latin typeface="+mj-lt"/>
                <a:ea typeface="Tahoma" pitchFamily="34" charset="0"/>
                <a:cs typeface="Calibri"/>
              </a:rPr>
              <a:t> rearrangements)</a:t>
            </a: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6260687" y="2157012"/>
            <a:ext cx="3929655" cy="2926080"/>
            <a:chOff x="4478094" y="1973387"/>
            <a:chExt cx="3617265" cy="269347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5509" y="2592524"/>
              <a:ext cx="3329850" cy="2074333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478094" y="1973387"/>
              <a:ext cx="2670726" cy="538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latin typeface="+mj-lt"/>
                </a:rPr>
                <a:t>Relative frequency of Ph-like ALL </a:t>
              </a:r>
            </a:p>
            <a:p>
              <a:pPr algn="ctr"/>
              <a:r>
                <a:rPr lang="en-US" sz="1600" b="1" dirty="0">
                  <a:latin typeface="+mj-lt"/>
                </a:rPr>
                <a:t>alterations across age spectrum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B3CAAE8-F404-BD40-8212-8584DA6B24DF}"/>
              </a:ext>
            </a:extLst>
          </p:cNvPr>
          <p:cNvSpPr txBox="1"/>
          <p:nvPr/>
        </p:nvSpPr>
        <p:spPr>
          <a:xfrm>
            <a:off x="3975847" y="6369283"/>
            <a:ext cx="2604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Courtesy of S. </a:t>
            </a:r>
            <a:r>
              <a:rPr lang="en-US" sz="1600" i="1" dirty="0" err="1"/>
              <a:t>Tasian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38599425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507086" y="2107249"/>
          <a:ext cx="3318935" cy="2894623"/>
        </p:xfrm>
        <a:graphic>
          <a:graphicData uri="http://schemas.openxmlformats.org/drawingml/2006/table">
            <a:tbl>
              <a:tblPr/>
              <a:tblGrid>
                <a:gridCol w="736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55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68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16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bg1"/>
                        </a:solidFill>
                        <a:latin typeface="Calibri"/>
                        <a:ea typeface="Tahoma" pitchFamily="34" charset="0"/>
                        <a:cs typeface="Calibri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Kinase</a:t>
                      </a:r>
                    </a:p>
                  </a:txBody>
                  <a:tcPr marL="62865" marR="62865" marT="33528" marB="33528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dirty="0">
                        <a:solidFill>
                          <a:schemeClr val="bg1"/>
                        </a:solidFill>
                        <a:latin typeface="Calibri"/>
                        <a:ea typeface="Tahoma" pitchFamily="34" charset="0"/>
                        <a:cs typeface="Calibri"/>
                      </a:endParaRPr>
                    </a:p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TKIs</a:t>
                      </a:r>
                    </a:p>
                  </a:txBody>
                  <a:tcPr marL="62865" marR="62865" marT="33528" marB="3352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Number of partners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ABL1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dasatinib/imatinib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13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ABL2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+mn-lt"/>
                          <a:ea typeface="Tahoma" pitchFamily="34" charset="0"/>
                          <a:cs typeface="Calibri"/>
                        </a:rPr>
                        <a:t>dasatinib/</a:t>
                      </a: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imatinib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3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CSF1R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+mn-lt"/>
                          <a:ea typeface="Tahoma" pitchFamily="34" charset="0"/>
                          <a:cs typeface="Calibri"/>
                        </a:rPr>
                        <a:t>dasatinib/</a:t>
                      </a: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imatinib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3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PDGFRB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+mn-lt"/>
                          <a:ea typeface="Tahoma" pitchFamily="34" charset="0"/>
                          <a:cs typeface="Calibri"/>
                        </a:rPr>
                        <a:t>dasatinib/</a:t>
                      </a: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imatinib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8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CCFF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CRLF2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ruxolitinib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2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JAK2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+mn-lt"/>
                          <a:ea typeface="Tahoma" pitchFamily="34" charset="0"/>
                          <a:cs typeface="Calibri"/>
                        </a:rPr>
                        <a:t>ruxolitinib</a:t>
                      </a:r>
                      <a:endParaRPr lang="en-US" sz="1200" i="0" u="none" dirty="0">
                        <a:solidFill>
                          <a:schemeClr val="tx1"/>
                        </a:solidFill>
                        <a:latin typeface="Calibri"/>
                        <a:ea typeface="Tahoma" pitchFamily="34" charset="0"/>
                        <a:cs typeface="Calibri"/>
                      </a:endParaRP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21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51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1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EPOR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+mn-lt"/>
                          <a:ea typeface="Tahoma" pitchFamily="34" charset="0"/>
                          <a:cs typeface="Calibri"/>
                        </a:rPr>
                        <a:t>ruxolitinib</a:t>
                      </a:r>
                      <a:endParaRPr lang="en-US" sz="1200" i="0" u="none" dirty="0">
                        <a:solidFill>
                          <a:schemeClr val="tx1"/>
                        </a:solidFill>
                        <a:latin typeface="Calibri"/>
                        <a:ea typeface="Tahoma" pitchFamily="34" charset="0"/>
                        <a:cs typeface="Calibri"/>
                      </a:endParaRP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4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FF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41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Others</a:t>
                      </a:r>
                    </a:p>
                  </a:txBody>
                  <a:tcPr marL="62865" marR="62865" marT="33528" marB="33528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i="0" u="none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various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Calibri"/>
                          <a:ea typeface="Tahoma" pitchFamily="34" charset="0"/>
                          <a:cs typeface="Calibri"/>
                        </a:rPr>
                        <a:t>many n=1</a:t>
                      </a:r>
                    </a:p>
                  </a:txBody>
                  <a:tcPr marL="62865" marR="62865" marT="33528" marB="33528">
                    <a:lnL>
                      <a:noFill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40660" y="1111788"/>
            <a:ext cx="11152094" cy="949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120000"/>
              </a:lnSpc>
            </a:pPr>
            <a:r>
              <a:rPr lang="en-US" sz="2400" b="1" dirty="0">
                <a:solidFill>
                  <a:srgbClr val="000000"/>
                </a:solidFill>
                <a:latin typeface="+mj-lt"/>
                <a:ea typeface="Tahoma" pitchFamily="34" charset="0"/>
                <a:cs typeface="Calibri"/>
              </a:rPr>
              <a:t>&gt;70 different fusions involving 19 kinase, cytokine, or cytokine receptor genes</a:t>
            </a:r>
          </a:p>
          <a:p>
            <a:pPr algn="ctr" eaLnBrk="0" hangingPunct="0">
              <a:lnSpc>
                <a:spcPct val="120000"/>
              </a:lnSpc>
            </a:pPr>
            <a:r>
              <a:rPr lang="en-US" sz="2400" b="1" dirty="0">
                <a:solidFill>
                  <a:srgbClr val="000000"/>
                </a:solidFill>
                <a:latin typeface="+mj-lt"/>
                <a:ea typeface="Tahoma" pitchFamily="34" charset="0"/>
                <a:cs typeface="Calibri"/>
              </a:rPr>
              <a:t>Sequence mutation or structural alterations in </a:t>
            </a:r>
            <a:r>
              <a:rPr lang="en-US" sz="2400" b="1" i="1" dirty="0">
                <a:solidFill>
                  <a:srgbClr val="000000"/>
                </a:solidFill>
                <a:latin typeface="+mj-lt"/>
                <a:ea typeface="Tahoma" pitchFamily="34" charset="0"/>
                <a:cs typeface="Calibri"/>
              </a:rPr>
              <a:t>CRLF2</a:t>
            </a:r>
            <a:r>
              <a:rPr lang="en-US" sz="2400" b="1" dirty="0">
                <a:solidFill>
                  <a:srgbClr val="000000"/>
                </a:solidFill>
                <a:latin typeface="+mj-lt"/>
                <a:ea typeface="Tahoma" pitchFamily="34" charset="0"/>
                <a:cs typeface="Calibri"/>
              </a:rPr>
              <a:t>, </a:t>
            </a:r>
            <a:r>
              <a:rPr lang="en-US" sz="2400" b="1" i="1" dirty="0">
                <a:solidFill>
                  <a:srgbClr val="000000"/>
                </a:solidFill>
                <a:latin typeface="+mj-lt"/>
                <a:ea typeface="Tahoma" pitchFamily="34" charset="0"/>
                <a:cs typeface="Calibri"/>
              </a:rPr>
              <a:t>IL7R, FLT3, SH2B3, RAS</a:t>
            </a:r>
            <a:endParaRPr lang="en-US" sz="2400" b="1" dirty="0">
              <a:solidFill>
                <a:srgbClr val="000000"/>
              </a:solidFill>
              <a:latin typeface="+mj-lt"/>
              <a:ea typeface="Tahoma" pitchFamily="34" charset="0"/>
              <a:cs typeface="Calibri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1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78000" y="148948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79294" y="285462"/>
            <a:ext cx="10197254" cy="57943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ea typeface="Tahoma" pitchFamily="34" charset="0"/>
                <a:cs typeface="Calibri"/>
              </a:rPr>
              <a:t>Spectrum of Kinase Alterations in Ph-like ALL</a:t>
            </a:r>
          </a:p>
        </p:txBody>
      </p:sp>
      <p:grpSp>
        <p:nvGrpSpPr>
          <p:cNvPr id="5" name="Group 4"/>
          <p:cNvGrpSpPr>
            <a:grpSpLocks noChangeAspect="1"/>
          </p:cNvGrpSpPr>
          <p:nvPr/>
        </p:nvGrpSpPr>
        <p:grpSpPr>
          <a:xfrm>
            <a:off x="6260687" y="2157012"/>
            <a:ext cx="3929655" cy="2926080"/>
            <a:chOff x="4478094" y="1973387"/>
            <a:chExt cx="3617265" cy="269347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5509" y="2592524"/>
              <a:ext cx="3329850" cy="2074333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478094" y="1973387"/>
              <a:ext cx="2670726" cy="5382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>
                  <a:latin typeface="+mj-lt"/>
                </a:rPr>
                <a:t>Relative frequency of Ph-like ALL </a:t>
              </a:r>
            </a:p>
            <a:p>
              <a:pPr algn="ctr"/>
              <a:r>
                <a:rPr lang="en-US" sz="1600" b="1" dirty="0">
                  <a:latin typeface="+mj-lt"/>
                </a:rPr>
                <a:t>alterations across age spectrum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80ED4A2-DC24-6748-AF2C-B7A686C1FF5E}"/>
              </a:ext>
            </a:extLst>
          </p:cNvPr>
          <p:cNvSpPr txBox="1"/>
          <p:nvPr/>
        </p:nvSpPr>
        <p:spPr>
          <a:xfrm>
            <a:off x="4814485" y="6391979"/>
            <a:ext cx="2604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Courtesy of S. </a:t>
            </a:r>
            <a:r>
              <a:rPr lang="en-US" sz="1600" i="1" dirty="0" err="1"/>
              <a:t>Tasian</a:t>
            </a:r>
            <a:endParaRPr lang="en-US" sz="1600" i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07EF775-D0B0-A94F-AA2F-147D0645B1D5}"/>
              </a:ext>
            </a:extLst>
          </p:cNvPr>
          <p:cNvSpPr/>
          <p:nvPr/>
        </p:nvSpPr>
        <p:spPr>
          <a:xfrm>
            <a:off x="1954934" y="5345486"/>
            <a:ext cx="7998268" cy="884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Clr>
                <a:srgbClr val="004080"/>
              </a:buClr>
            </a:pPr>
            <a:r>
              <a:rPr lang="en-US" sz="2400" b="1" dirty="0">
                <a:solidFill>
                  <a:schemeClr val="accent2"/>
                </a:solidFill>
                <a:latin typeface="+mj-lt"/>
              </a:rPr>
              <a:t>All Ph-like ALL is associated with constitutive activation of kinase signaling.</a:t>
            </a:r>
          </a:p>
        </p:txBody>
      </p:sp>
    </p:spTree>
    <p:extLst>
      <p:ext uri="{BB962C8B-B14F-4D97-AF65-F5344CB8AC3E}">
        <p14:creationId xmlns:p14="http://schemas.microsoft.com/office/powerpoint/2010/main" val="37285975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484094" y="1282463"/>
            <a:ext cx="112596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Children with Ph-like ALL have high rates of relapse and inferior outcomes when treated with conventional chemotherapy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86871" y="375828"/>
            <a:ext cx="9923929" cy="668070"/>
          </a:xfrm>
        </p:spPr>
        <p:txBody>
          <a:bodyPr>
            <a:noAutofit/>
          </a:bodyPr>
          <a:lstStyle/>
          <a:p>
            <a:r>
              <a:rPr lang="en-US" sz="3600" b="1" dirty="0"/>
              <a:t>Poor Clinical Outcomes of Children with Ph-like ALL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201270" y="2291223"/>
            <a:ext cx="9291933" cy="4189843"/>
            <a:chOff x="117426" y="2717346"/>
            <a:chExt cx="8847484" cy="3608054"/>
          </a:xfrm>
        </p:grpSpPr>
        <p:grpSp>
          <p:nvGrpSpPr>
            <p:cNvPr id="23" name="Group 22"/>
            <p:cNvGrpSpPr/>
            <p:nvPr/>
          </p:nvGrpSpPr>
          <p:grpSpPr>
            <a:xfrm>
              <a:off x="6190659" y="2988236"/>
              <a:ext cx="2597627" cy="2501900"/>
              <a:chOff x="8607540" y="1324536"/>
              <a:chExt cx="2597627" cy="2501900"/>
            </a:xfrm>
          </p:grpSpPr>
          <p:pic>
            <p:nvPicPr>
              <p:cNvPr id="25" name="Picture 24" descr="efs_ph_like_mrd01.png"/>
              <p:cNvPicPr>
                <a:picLocks noChangeAspect="1"/>
              </p:cNvPicPr>
              <p:nvPr/>
            </p:nvPicPr>
            <p:blipFill rotWithShape="1">
              <a:blip r:embed="rId2" cstate="print"/>
              <a:srcRect l="5437" t="8796"/>
              <a:stretch/>
            </p:blipFill>
            <p:spPr>
              <a:xfrm>
                <a:off x="8607540" y="1324536"/>
                <a:ext cx="2597627" cy="2501900"/>
              </a:xfrm>
              <a:prstGeom prst="rect">
                <a:avLst/>
              </a:prstGeom>
            </p:spPr>
          </p:pic>
          <p:sp>
            <p:nvSpPr>
              <p:cNvPr id="26" name="TextBox 25"/>
              <p:cNvSpPr txBox="1"/>
              <p:nvPr/>
            </p:nvSpPr>
            <p:spPr>
              <a:xfrm>
                <a:off x="10370329" y="1371600"/>
                <a:ext cx="834837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solidFill>
                      <a:srgbClr val="008000"/>
                    </a:solidFill>
                  </a:rPr>
                  <a:t>94.7%</a:t>
                </a: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10367197" y="1658779"/>
                <a:ext cx="826352" cy="276999"/>
              </a:xfrm>
              <a:prstGeom prst="rect">
                <a:avLst/>
              </a:prstGeom>
              <a:noFill/>
              <a:ln>
                <a:solidFill>
                  <a:srgbClr val="FFFFFF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/>
                  <a:t>73.0%</a:t>
                </a: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10366967" y="2133600"/>
                <a:ext cx="825728" cy="276999"/>
              </a:xfrm>
              <a:prstGeom prst="rect">
                <a:avLst/>
              </a:prstGeom>
              <a:noFill/>
              <a:ln>
                <a:solidFill>
                  <a:srgbClr val="FFFFFF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solidFill>
                      <a:srgbClr val="0000FF"/>
                    </a:solidFill>
                  </a:rPr>
                  <a:t>65.0%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0366967" y="2496979"/>
                <a:ext cx="825728" cy="276999"/>
              </a:xfrm>
              <a:prstGeom prst="rect">
                <a:avLst/>
              </a:prstGeom>
              <a:noFill/>
              <a:ln>
                <a:solidFill>
                  <a:srgbClr val="FFFFFF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>
                    <a:solidFill>
                      <a:srgbClr val="FF0000"/>
                    </a:solidFill>
                  </a:rPr>
                  <a:t>55.0%</a:t>
                </a: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6901635" y="2717346"/>
              <a:ext cx="11489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5 year EFS</a:t>
              </a: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291986" y="2746936"/>
              <a:ext cx="5438897" cy="2743200"/>
              <a:chOff x="1219200" y="1997636"/>
              <a:chExt cx="5438897" cy="2743200"/>
            </a:xfrm>
          </p:grpSpPr>
          <p:pic>
            <p:nvPicPr>
              <p:cNvPr id="35" name="Picture 34" descr="efs_ph_like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219200" y="1997636"/>
                <a:ext cx="2759408" cy="2743200"/>
              </a:xfrm>
              <a:prstGeom prst="rect">
                <a:avLst/>
              </a:prstGeom>
            </p:spPr>
          </p:pic>
          <p:pic>
            <p:nvPicPr>
              <p:cNvPr id="36" name="Picture 35" descr="efs_ph_like.png"/>
              <p:cNvPicPr>
                <a:picLocks noChangeAspect="1"/>
              </p:cNvPicPr>
              <p:nvPr/>
            </p:nvPicPr>
            <p:blipFill rotWithShape="1">
              <a:blip r:embed="rId4" cstate="print"/>
              <a:srcRect l="5303"/>
              <a:stretch/>
            </p:blipFill>
            <p:spPr>
              <a:xfrm>
                <a:off x="3937000" y="1997636"/>
                <a:ext cx="2721097" cy="2743200"/>
              </a:xfrm>
              <a:prstGeom prst="rect">
                <a:avLst/>
              </a:prstGeom>
            </p:spPr>
          </p:pic>
        </p:grpSp>
        <p:sp>
          <p:nvSpPr>
            <p:cNvPr id="33" name="TextBox 32"/>
            <p:cNvSpPr txBox="1"/>
            <p:nvPr/>
          </p:nvSpPr>
          <p:spPr>
            <a:xfrm>
              <a:off x="1720375" y="3139608"/>
              <a:ext cx="10623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non-Ph-like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085108" y="4042340"/>
              <a:ext cx="69762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7F7F7F"/>
                  </a:solidFill>
                </a:rPr>
                <a:t>Ph-like</a:t>
              </a:r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>
              <a:off x="5597460" y="4042340"/>
              <a:ext cx="685800" cy="0"/>
            </a:xfrm>
            <a:prstGeom prst="straightConnector1">
              <a:avLst/>
            </a:prstGeom>
            <a:ln w="38100">
              <a:solidFill>
                <a:schemeClr val="accent2"/>
              </a:solidFill>
              <a:headEnd type="none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681565" y="4251680"/>
              <a:ext cx="1173655" cy="523220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~65% 3y EFS</a:t>
              </a:r>
            </a:p>
            <a:p>
              <a:r>
                <a:rPr lang="en-US" sz="1400" b="1" dirty="0"/>
                <a:t>in Ph-like ALL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378877" y="3674040"/>
              <a:ext cx="1125693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b="1" i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CRLF2</a:t>
              </a:r>
              <a:r>
                <a:rPr lang="en-US" sz="14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-R</a:t>
              </a:r>
            </a:p>
            <a:p>
              <a:pPr algn="r"/>
              <a:endParaRPr lang="en-US" sz="1400" b="1" dirty="0">
                <a:solidFill>
                  <a:srgbClr val="008000"/>
                </a:solidFill>
              </a:endParaRPr>
            </a:p>
            <a:p>
              <a:pPr algn="r"/>
              <a:r>
                <a:rPr lang="en-US" sz="1400" b="1" dirty="0"/>
                <a:t>non-</a:t>
              </a:r>
              <a:r>
                <a:rPr lang="en-US" sz="1400" b="1" i="1" dirty="0"/>
                <a:t>CRLF2</a:t>
              </a:r>
              <a:r>
                <a:rPr lang="en-US" sz="1400" b="1" dirty="0"/>
                <a:t>-R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157982" y="5402070"/>
              <a:ext cx="280692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accent2"/>
                  </a:solidFill>
                </a:rPr>
                <a:t>&gt;60% of children with Ph-like ALL have EOI MRD ≥0.01%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 rot="16200000">
              <a:off x="-375818" y="3944248"/>
              <a:ext cx="1294265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/>
                <a:t>Probability EFS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398007" y="5167625"/>
              <a:ext cx="575286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b="1"/>
                <a:t>Years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429906" y="5156050"/>
              <a:ext cx="575286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Years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194911" y="5156050"/>
              <a:ext cx="575286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Years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188445" y="5156050"/>
              <a:ext cx="575286" cy="3077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Years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3820096" y="2743909"/>
              <a:ext cx="1182556" cy="2483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222960" y="2759348"/>
              <a:ext cx="1182556" cy="2483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982160" y="5510145"/>
              <a:ext cx="1973238" cy="3975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accent2"/>
                  </a:solidFill>
                </a:rPr>
                <a:t>COG AALL0232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619516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2CD15-1FC9-7146-AE36-C3B2FDBD9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85" y="170278"/>
            <a:ext cx="10515600" cy="1325563"/>
          </a:xfrm>
        </p:spPr>
        <p:txBody>
          <a:bodyPr/>
          <a:lstStyle/>
          <a:p>
            <a:r>
              <a:rPr lang="en-US" sz="3600" b="1" dirty="0"/>
              <a:t>Infant 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23036C-053B-C84D-AB70-3C07A4B579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377" y="1495841"/>
            <a:ext cx="10515600" cy="485999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The presence of a </a:t>
            </a:r>
            <a:r>
              <a:rPr lang="en-US" i="1" dirty="0"/>
              <a:t>KTM2A</a:t>
            </a:r>
            <a:r>
              <a:rPr lang="en-US" dirty="0"/>
              <a:t>-R in infants less than 12 months of age is the most important prognostic factor</a:t>
            </a:r>
          </a:p>
          <a:p>
            <a:pPr lvl="1"/>
            <a:r>
              <a:rPr lang="en-US" dirty="0"/>
              <a:t>EFS for infants with </a:t>
            </a:r>
            <a:r>
              <a:rPr lang="en-US" i="1" dirty="0"/>
              <a:t>KMT2A-</a:t>
            </a:r>
            <a:r>
              <a:rPr lang="en-US" dirty="0"/>
              <a:t>R</a:t>
            </a:r>
            <a:r>
              <a:rPr lang="en-US" i="1" dirty="0"/>
              <a:t> </a:t>
            </a:r>
            <a:r>
              <a:rPr lang="en-US" dirty="0"/>
              <a:t>is </a:t>
            </a:r>
            <a:r>
              <a:rPr lang="en-US" b="1" dirty="0"/>
              <a:t>poor </a:t>
            </a:r>
            <a:r>
              <a:rPr lang="en-US" dirty="0"/>
              <a:t>and ranges from 37-49% vs. 69-95% for non </a:t>
            </a:r>
            <a:r>
              <a:rPr lang="en-US" i="1" dirty="0"/>
              <a:t>KMT2A</a:t>
            </a:r>
            <a:r>
              <a:rPr lang="en-US" dirty="0"/>
              <a:t>-R infants</a:t>
            </a:r>
          </a:p>
          <a:p>
            <a:r>
              <a:rPr lang="en-US" dirty="0"/>
              <a:t>Generally presents with high WBC, involvement of extramedullary sites (</a:t>
            </a:r>
            <a:r>
              <a:rPr lang="en-US" dirty="0" err="1"/>
              <a:t>chloromas</a:t>
            </a:r>
            <a:r>
              <a:rPr lang="en-US" dirty="0"/>
              <a:t>, CNS disease, skull based disease—low threshold for imaging)</a:t>
            </a:r>
          </a:p>
          <a:p>
            <a:pPr lvl="1"/>
            <a:r>
              <a:rPr lang="en-US" dirty="0"/>
              <a:t>CD10 negative, usually expresses some myeloid antigens</a:t>
            </a:r>
          </a:p>
          <a:p>
            <a:r>
              <a:rPr lang="en-US" dirty="0"/>
              <a:t>Risk classification </a:t>
            </a:r>
          </a:p>
          <a:p>
            <a:pPr lvl="1"/>
            <a:r>
              <a:rPr lang="en-US" dirty="0"/>
              <a:t>Age (</a:t>
            </a:r>
            <a:r>
              <a:rPr lang="en-US" i="1" dirty="0"/>
              <a:t>KMT2A-</a:t>
            </a:r>
            <a:r>
              <a:rPr lang="en-US" dirty="0"/>
              <a:t>R nearly always present in infants with ALL &lt; 100 days old)</a:t>
            </a:r>
          </a:p>
          <a:p>
            <a:pPr lvl="1"/>
            <a:r>
              <a:rPr lang="en-US" i="1" dirty="0"/>
              <a:t>KMT2A-</a:t>
            </a:r>
            <a:r>
              <a:rPr lang="en-US" dirty="0"/>
              <a:t>R status</a:t>
            </a:r>
          </a:p>
          <a:p>
            <a:r>
              <a:rPr lang="en-US" dirty="0"/>
              <a:t>Pathogenesis</a:t>
            </a:r>
          </a:p>
          <a:p>
            <a:pPr lvl="1"/>
            <a:r>
              <a:rPr lang="en-US" dirty="0"/>
              <a:t>High expression of FLT3</a:t>
            </a:r>
          </a:p>
          <a:p>
            <a:pPr lvl="1"/>
            <a:r>
              <a:rPr lang="en-US" dirty="0"/>
              <a:t>Global hypermethylation</a:t>
            </a:r>
          </a:p>
          <a:p>
            <a:pPr lvl="1"/>
            <a:r>
              <a:rPr lang="en-US" dirty="0"/>
              <a:t>Abnormal Histone modification</a:t>
            </a:r>
          </a:p>
          <a:p>
            <a:r>
              <a:rPr lang="en-US" dirty="0"/>
              <a:t>Intensive multi agent therapy requires maximizing supportive care (Foley placement during chemo,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04DCF8-EEEB-CA48-B969-86C3F89C7A52}"/>
              </a:ext>
            </a:extLst>
          </p:cNvPr>
          <p:cNvSpPr txBox="1"/>
          <p:nvPr/>
        </p:nvSpPr>
        <p:spPr>
          <a:xfrm>
            <a:off x="4473637" y="6355831"/>
            <a:ext cx="31929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latin typeface="+mj-lt"/>
              </a:rPr>
              <a:t>E. Guest, </a:t>
            </a:r>
            <a:r>
              <a:rPr lang="en-US" sz="1600" i="1" dirty="0" err="1">
                <a:latin typeface="+mj-lt"/>
              </a:rPr>
              <a:t>Curr</a:t>
            </a:r>
            <a:r>
              <a:rPr lang="en-US" sz="1600" i="1" dirty="0">
                <a:latin typeface="+mj-lt"/>
              </a:rPr>
              <a:t>. </a:t>
            </a:r>
            <a:r>
              <a:rPr lang="en-US" sz="1600" i="1" dirty="0" err="1">
                <a:latin typeface="+mj-lt"/>
              </a:rPr>
              <a:t>Opin</a:t>
            </a:r>
            <a:r>
              <a:rPr lang="en-US" sz="1600" i="1" dirty="0">
                <a:latin typeface="+mj-lt"/>
              </a:rPr>
              <a:t>. </a:t>
            </a:r>
            <a:r>
              <a:rPr lang="en-US" sz="1600" i="1" dirty="0" err="1">
                <a:latin typeface="+mj-lt"/>
              </a:rPr>
              <a:t>Peds</a:t>
            </a:r>
            <a:r>
              <a:rPr lang="en-US" sz="1600" i="1" dirty="0">
                <a:latin typeface="+mj-lt"/>
              </a:rPr>
              <a:t>, 2017</a:t>
            </a:r>
          </a:p>
        </p:txBody>
      </p:sp>
    </p:spTree>
    <p:extLst>
      <p:ext uri="{BB962C8B-B14F-4D97-AF65-F5344CB8AC3E}">
        <p14:creationId xmlns:p14="http://schemas.microsoft.com/office/powerpoint/2010/main" val="599055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Acute Lymphoblastic Leukemia (ALL)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Diagnosis and Prognostic Features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36612106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329CA-3969-2F48-9F71-344070DE9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843" y="284813"/>
            <a:ext cx="11113957" cy="1405875"/>
          </a:xfrm>
        </p:spPr>
        <p:txBody>
          <a:bodyPr>
            <a:normAutofit/>
          </a:bodyPr>
          <a:lstStyle/>
          <a:p>
            <a:r>
              <a:rPr lang="en-US" sz="3600" b="1" dirty="0"/>
              <a:t>T cell 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0E6D6-0460-A548-88E0-A74D5C9EF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495" y="1420890"/>
            <a:ext cx="10515600" cy="4351338"/>
          </a:xfrm>
        </p:spPr>
        <p:txBody>
          <a:bodyPr/>
          <a:lstStyle/>
          <a:p>
            <a:r>
              <a:rPr lang="en-US" dirty="0">
                <a:latin typeface="+mj-lt"/>
              </a:rPr>
              <a:t>Neither age nor white blood count are prognostic</a:t>
            </a:r>
          </a:p>
          <a:p>
            <a:r>
              <a:rPr lang="en-US" dirty="0">
                <a:latin typeface="+mj-lt"/>
              </a:rPr>
              <a:t>End induction MRD is not prognostic</a:t>
            </a:r>
          </a:p>
          <a:p>
            <a:pPr lvl="1"/>
            <a:r>
              <a:rPr lang="en-US" dirty="0">
                <a:latin typeface="+mj-lt"/>
              </a:rPr>
              <a:t>Many T cell ALL cases are positive at end induction</a:t>
            </a:r>
          </a:p>
          <a:p>
            <a:r>
              <a:rPr lang="en-US" dirty="0">
                <a:latin typeface="+mj-lt"/>
              </a:rPr>
              <a:t>End consolidation MRD appears to be most prognostic </a:t>
            </a:r>
          </a:p>
          <a:p>
            <a:r>
              <a:rPr lang="en-US" dirty="0">
                <a:latin typeface="+mj-lt"/>
              </a:rPr>
              <a:t>Presentation</a:t>
            </a:r>
          </a:p>
          <a:p>
            <a:pPr lvl="1"/>
            <a:r>
              <a:rPr lang="en-US" dirty="0">
                <a:latin typeface="+mj-lt"/>
              </a:rPr>
              <a:t>Always need to rule out mediastinal involvement, which can affect airway</a:t>
            </a:r>
          </a:p>
          <a:p>
            <a:pPr lvl="1"/>
            <a:r>
              <a:rPr lang="en-US" dirty="0">
                <a:latin typeface="+mj-lt"/>
              </a:rPr>
              <a:t>Can present with a coagulopathy, so correct INR</a:t>
            </a:r>
          </a:p>
          <a:p>
            <a:pPr lvl="1"/>
            <a:r>
              <a:rPr lang="en-US" dirty="0">
                <a:latin typeface="+mj-lt"/>
              </a:rPr>
              <a:t>Higher rate of tumor lysis syndrome</a:t>
            </a:r>
          </a:p>
          <a:p>
            <a:r>
              <a:rPr lang="en-US" dirty="0">
                <a:latin typeface="+mj-lt"/>
              </a:rPr>
              <a:t>No consistent genetic lesions associated with prognosis</a:t>
            </a:r>
          </a:p>
          <a:p>
            <a:pPr lvl="1"/>
            <a:endParaRPr lang="en-US" dirty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800218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55906F1-A9E8-9C40-97B0-E17857BDC41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1100" y="1066800"/>
            <a:ext cx="41910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AB802BB-F45C-A449-9A4C-4D7949B24AE7}"/>
              </a:ext>
            </a:extLst>
          </p:cNvPr>
          <p:cNvSpPr txBox="1">
            <a:spLocks/>
          </p:cNvSpPr>
          <p:nvPr/>
        </p:nvSpPr>
        <p:spPr>
          <a:xfrm>
            <a:off x="394447" y="228601"/>
            <a:ext cx="11438162" cy="78711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AALL0434 - Event-Free Survival for ETP T cell ALL is Excellent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4A5233-3045-344B-B576-CBB1FD17C5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871"/>
          <a:stretch/>
        </p:blipFill>
        <p:spPr>
          <a:xfrm>
            <a:off x="6037729" y="1524000"/>
            <a:ext cx="4114800" cy="3962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2EB125E-A3EF-2844-9537-43A6721AA436}"/>
              </a:ext>
            </a:extLst>
          </p:cNvPr>
          <p:cNvSpPr/>
          <p:nvPr/>
        </p:nvSpPr>
        <p:spPr>
          <a:xfrm>
            <a:off x="6160166" y="5582654"/>
            <a:ext cx="51510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Reprinted from The Lancet, Vol. 10, </a:t>
            </a:r>
            <a:r>
              <a:rPr lang="en-US" sz="1400" i="1" dirty="0" err="1">
                <a:solidFill>
                  <a:srgbClr val="000000"/>
                </a:solidFill>
              </a:rPr>
              <a:t>Coustan</a:t>
            </a:r>
            <a:r>
              <a:rPr lang="en-US" sz="1400" i="1" dirty="0">
                <a:solidFill>
                  <a:srgbClr val="000000"/>
                </a:solidFill>
              </a:rPr>
              <a:t>-Smith et al, </a:t>
            </a:r>
            <a:r>
              <a:rPr lang="en-US" sz="1400" dirty="0"/>
              <a:t>Early T-cell precursor </a:t>
            </a:r>
            <a:r>
              <a:rPr lang="en-US" sz="1400" dirty="0" err="1"/>
              <a:t>leukaemia</a:t>
            </a:r>
            <a:r>
              <a:rPr lang="en-US" sz="1400" dirty="0"/>
              <a:t>: a subtype of very high-risk acute lymphoblastic </a:t>
            </a:r>
            <a:r>
              <a:rPr lang="en-US" sz="1400" dirty="0" err="1"/>
              <a:t>leukaemia</a:t>
            </a:r>
            <a:r>
              <a:rPr lang="en-US" sz="1400" dirty="0"/>
              <a:t>, Pages 147-156, Copyright (2009), with permission from Elsevier.</a:t>
            </a:r>
            <a:endParaRPr lang="en-US" sz="1400" i="1" dirty="0">
              <a:solidFill>
                <a:srgbClr val="000000"/>
              </a:solidFill>
              <a:latin typeface="Calibri" pitchFamily="-11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90DA3C-0252-4C43-AA28-8185EE90E9DA}"/>
              </a:ext>
            </a:extLst>
          </p:cNvPr>
          <p:cNvSpPr txBox="1"/>
          <p:nvPr/>
        </p:nvSpPr>
        <p:spPr>
          <a:xfrm>
            <a:off x="9658602" y="3944203"/>
            <a:ext cx="7045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ETP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73280A-2EAC-2949-A4A4-62068D5A560A}"/>
              </a:ext>
            </a:extLst>
          </p:cNvPr>
          <p:cNvSpPr txBox="1"/>
          <p:nvPr/>
        </p:nvSpPr>
        <p:spPr>
          <a:xfrm>
            <a:off x="9658602" y="2301003"/>
            <a:ext cx="704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Non ETP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BF2715-A0CE-A94E-AEEF-29C18DA634FE}"/>
              </a:ext>
            </a:extLst>
          </p:cNvPr>
          <p:cNvSpPr txBox="1"/>
          <p:nvPr/>
        </p:nvSpPr>
        <p:spPr>
          <a:xfrm>
            <a:off x="119858" y="5244200"/>
            <a:ext cx="5811710" cy="160043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Reproduced with permission from Wood BL, Winter SS, Dunsmore KP, et al. T-Lymphoblastic Leukemia (T-ALL) Shows Excellent Outcome, Lack of Significance of the Early Thymic Precursor (ETP) Immunophenotype, and Validation of the Prognostic Value of End-Induction Minimal Residual Disease (MRD) in Children’s Oncology Group (COG) Study AALL0434. </a:t>
            </a:r>
            <a:r>
              <a:rPr lang="en-US" sz="1400" i="1" dirty="0"/>
              <a:t>Blood</a:t>
            </a:r>
            <a:r>
              <a:rPr lang="en-US" sz="1400" dirty="0"/>
              <a:t> 2014; 124 (21): 1. </a:t>
            </a:r>
            <a:r>
              <a:rPr lang="en-US" sz="1400" dirty="0" err="1"/>
              <a:t>doi</a:t>
            </a:r>
            <a:r>
              <a:rPr lang="en-US" sz="1400" dirty="0"/>
              <a:t>: </a:t>
            </a:r>
            <a:r>
              <a:rPr lang="en-US" sz="1400" dirty="0">
                <a:hlinkClick r:id="rId4"/>
              </a:rPr>
              <a:t>https://doi.org/10.1182/blood.V124.21.1.1</a:t>
            </a:r>
            <a:r>
              <a:rPr lang="en-US" sz="1400" dirty="0"/>
              <a:t>. ©2014 by the American Society of Hematology.</a:t>
            </a:r>
          </a:p>
        </p:txBody>
      </p:sp>
    </p:spTree>
    <p:extLst>
      <p:ext uri="{BB962C8B-B14F-4D97-AF65-F5344CB8AC3E}">
        <p14:creationId xmlns:p14="http://schemas.microsoft.com/office/powerpoint/2010/main" val="33778301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Acute Lymphoblastic Leukemia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41546875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/>
              <a:t>Initial management of ALL 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Stabilize patient</a:t>
            </a:r>
          </a:p>
          <a:p>
            <a:r>
              <a:rPr lang="en-US" dirty="0"/>
              <a:t>Assess for tumor lysis risk </a:t>
            </a:r>
          </a:p>
          <a:p>
            <a:pPr lvl="1"/>
            <a:r>
              <a:rPr lang="en-US" dirty="0"/>
              <a:t>T cell ALL higher risk than B-lineage: local dosing recommendations re allopurinol versus </a:t>
            </a:r>
            <a:r>
              <a:rPr lang="en-US" dirty="0" err="1"/>
              <a:t>rasburicase</a:t>
            </a:r>
            <a:endParaRPr lang="en-US" dirty="0"/>
          </a:p>
          <a:p>
            <a:pPr lvl="1"/>
            <a:r>
              <a:rPr lang="en-US" dirty="0"/>
              <a:t>High white blood count higher risk than lower white blood count</a:t>
            </a:r>
          </a:p>
          <a:p>
            <a:r>
              <a:rPr lang="en-US" dirty="0"/>
              <a:t>Rare to need to invoke </a:t>
            </a:r>
            <a:r>
              <a:rPr lang="en-US" dirty="0" err="1"/>
              <a:t>leukopheresis</a:t>
            </a:r>
            <a:r>
              <a:rPr lang="en-US" dirty="0"/>
              <a:t> (some cases of infants with exceedingly high white blood cell counts)</a:t>
            </a:r>
          </a:p>
          <a:p>
            <a:r>
              <a:rPr lang="en-US" dirty="0"/>
              <a:t>Initiate chemotherapy after enrolling on appropriate biology and clinical trials, if available.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41510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Content Placeholder 4">
            <a:extLst>
              <a:ext uri="{FF2B5EF4-FFF2-40B4-BE49-F238E27FC236}">
                <a16:creationId xmlns:a16="http://schemas.microsoft.com/office/drawing/2014/main" id="{DB0CF4C5-5BA1-7243-91D8-550191434D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6603" y="1598953"/>
            <a:ext cx="5673326" cy="4800600"/>
          </a:xfrm>
        </p:spPr>
        <p:txBody>
          <a:bodyPr/>
          <a:lstStyle/>
          <a:p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Standard Risk ALL</a:t>
            </a: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4-week 3-drug (</a:t>
            </a:r>
            <a:r>
              <a:rPr lang="en-US" altLang="en-US" dirty="0" err="1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Dex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) induction</a:t>
            </a:r>
          </a:p>
          <a:p>
            <a:pPr lvl="1"/>
            <a:r>
              <a:rPr lang="en-US" altLang="en-US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4-week oral consolidation with intensive (weekly) IT</a:t>
            </a: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8-week </a:t>
            </a:r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Int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Maint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 (IM) with escalating IV MTX w/o rescue</a:t>
            </a: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8-week DI phase with </a:t>
            </a:r>
            <a:r>
              <a:rPr lang="en-US" altLang="en-US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standard re-consolidation</a:t>
            </a:r>
          </a:p>
          <a:p>
            <a:pPr lvl="1"/>
            <a:r>
              <a:rPr lang="en-US" altLang="en-US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IM 2 with escalating IV MTX(sometimes)</a:t>
            </a:r>
          </a:p>
          <a:p>
            <a:pPr lvl="1"/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Maint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 with q 4 week steroid/VCR pulses (as of 2020, q 12 week pulses)</a:t>
            </a:r>
          </a:p>
        </p:txBody>
      </p:sp>
      <p:sp>
        <p:nvSpPr>
          <p:cNvPr id="140290" name="Content Placeholder 5">
            <a:extLst>
              <a:ext uri="{FF2B5EF4-FFF2-40B4-BE49-F238E27FC236}">
                <a16:creationId xmlns:a16="http://schemas.microsoft.com/office/drawing/2014/main" id="{D7BE4527-3FB8-CE41-9EE1-A23930BA5C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399" y="1598953"/>
            <a:ext cx="5215719" cy="4525963"/>
          </a:xfrm>
        </p:spPr>
        <p:txBody>
          <a:bodyPr/>
          <a:lstStyle/>
          <a:p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High Risk ALL (and T-ALL)</a:t>
            </a: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4-week 4-drug (</a:t>
            </a:r>
            <a:r>
              <a:rPr lang="en-US" altLang="en-US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Pred28 or Dex14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) induction</a:t>
            </a:r>
          </a:p>
          <a:p>
            <a:pPr lvl="1"/>
            <a:r>
              <a:rPr lang="en-US" altLang="en-US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8-week intensive IV consolidation with intensive (weekly) IT</a:t>
            </a: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8-week </a:t>
            </a:r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Int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Maint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 with HD MTX or Capizzi IV MTX + </a:t>
            </a:r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ASNase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 (T-ALL)</a:t>
            </a:r>
            <a:endParaRPr lang="en-US" altLang="en-US" dirty="0">
              <a:solidFill>
                <a:srgbClr val="FF0000"/>
              </a:solidFill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 8-week DI phase with </a:t>
            </a:r>
            <a:r>
              <a:rPr lang="en-US" altLang="en-US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intensive re-consolidation</a:t>
            </a:r>
          </a:p>
          <a:p>
            <a:pPr lvl="1"/>
            <a:r>
              <a:rPr lang="en-US" altLang="en-US" dirty="0">
                <a:solidFill>
                  <a:srgbClr val="FF0000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IM 2 Capizzi MTX (sometimes)</a:t>
            </a:r>
          </a:p>
          <a:p>
            <a:pPr lvl="1"/>
            <a:r>
              <a:rPr lang="en-US" altLang="en-US" dirty="0" err="1">
                <a:latin typeface="Arial Narrow" panose="020B0604020202020204" pitchFamily="34" charset="0"/>
                <a:ea typeface="ＭＳ Ｐゴシック" panose="020B0600070205080204" pitchFamily="34" charset="-128"/>
              </a:rPr>
              <a:t>Maint</a:t>
            </a: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 with q 4 week steroid/VCR pulses (as of 2020, q 12 week pulses)</a:t>
            </a:r>
          </a:p>
        </p:txBody>
      </p:sp>
      <p:sp>
        <p:nvSpPr>
          <p:cNvPr id="140291" name="Title 2">
            <a:extLst>
              <a:ext uri="{FF2B5EF4-FFF2-40B4-BE49-F238E27FC236}">
                <a16:creationId xmlns:a16="http://schemas.microsoft.com/office/drawing/2014/main" id="{DEEB7700-E45D-8A49-AE1B-E377500A1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"/>
            <a:ext cx="10668000" cy="1143000"/>
          </a:xfrm>
        </p:spPr>
        <p:txBody>
          <a:bodyPr anchor="t"/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Principles of Treatment for Different Risk Groups of ALL (COG Approach)</a:t>
            </a:r>
          </a:p>
        </p:txBody>
      </p:sp>
    </p:spTree>
    <p:extLst>
      <p:ext uri="{BB962C8B-B14F-4D97-AF65-F5344CB8AC3E}">
        <p14:creationId xmlns:p14="http://schemas.microsoft.com/office/powerpoint/2010/main" val="39563799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6316B8-5F78-484F-8FB5-900C1A0163D9}"/>
              </a:ext>
            </a:extLst>
          </p:cNvPr>
          <p:cNvSpPr/>
          <p:nvPr/>
        </p:nvSpPr>
        <p:spPr>
          <a:xfrm>
            <a:off x="2577198" y="2123656"/>
            <a:ext cx="400547" cy="328680"/>
          </a:xfrm>
          <a:prstGeom prst="rect">
            <a:avLst/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81C36F-9DA2-0441-AEB7-B4A20F5669B8}"/>
              </a:ext>
            </a:extLst>
          </p:cNvPr>
          <p:cNvSpPr txBox="1"/>
          <p:nvPr/>
        </p:nvSpPr>
        <p:spPr>
          <a:xfrm>
            <a:off x="2238243" y="1641211"/>
            <a:ext cx="1127233" cy="44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dirty="0"/>
              <a:t>3 drug</a:t>
            </a:r>
          </a:p>
          <a:p>
            <a:pPr algn="ctr">
              <a:lnSpc>
                <a:spcPct val="60000"/>
              </a:lnSpc>
            </a:pPr>
            <a:r>
              <a:rPr lang="en-US" dirty="0"/>
              <a:t>induction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05CBA3-D3AE-D94F-B040-E3C2284C33BA}"/>
              </a:ext>
            </a:extLst>
          </p:cNvPr>
          <p:cNvSpPr txBox="1"/>
          <p:nvPr/>
        </p:nvSpPr>
        <p:spPr>
          <a:xfrm>
            <a:off x="791620" y="1873583"/>
            <a:ext cx="1340047" cy="7597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 b="1" dirty="0"/>
              <a:t>Standard</a:t>
            </a:r>
          </a:p>
          <a:p>
            <a:pPr algn="ctr">
              <a:lnSpc>
                <a:spcPct val="80000"/>
              </a:lnSpc>
            </a:pPr>
            <a:r>
              <a:rPr lang="en-US" sz="2400" b="1" dirty="0"/>
              <a:t>Risk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94551BD-3278-7144-9740-AD0BBF5757A3}"/>
              </a:ext>
            </a:extLst>
          </p:cNvPr>
          <p:cNvSpPr/>
          <p:nvPr/>
        </p:nvSpPr>
        <p:spPr>
          <a:xfrm>
            <a:off x="3375302" y="2121300"/>
            <a:ext cx="380270" cy="316044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942C66-A8D1-164C-956C-F87C0ECC41CF}"/>
              </a:ext>
            </a:extLst>
          </p:cNvPr>
          <p:cNvSpPr txBox="1"/>
          <p:nvPr/>
        </p:nvSpPr>
        <p:spPr>
          <a:xfrm>
            <a:off x="3268466" y="1717900"/>
            <a:ext cx="813043" cy="34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/>
              <a:t>Cons.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F8C2EF5-DDC7-3340-A060-FE5EA50744FC}"/>
              </a:ext>
            </a:extLst>
          </p:cNvPr>
          <p:cNvSpPr/>
          <p:nvPr/>
        </p:nvSpPr>
        <p:spPr>
          <a:xfrm>
            <a:off x="4008183" y="2099685"/>
            <a:ext cx="861751" cy="305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371B70C-283A-514E-AF6A-53F9F29FA7E1}"/>
              </a:ext>
            </a:extLst>
          </p:cNvPr>
          <p:cNvSpPr/>
          <p:nvPr/>
        </p:nvSpPr>
        <p:spPr>
          <a:xfrm>
            <a:off x="5138158" y="2103627"/>
            <a:ext cx="470728" cy="3199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A4306E-BAA9-624A-82AF-29C21BFF0749}"/>
              </a:ext>
            </a:extLst>
          </p:cNvPr>
          <p:cNvSpPr/>
          <p:nvPr/>
        </p:nvSpPr>
        <p:spPr>
          <a:xfrm>
            <a:off x="7655786" y="2095405"/>
            <a:ext cx="3872990" cy="340602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FFDBBD2-5C06-B44E-826A-5D1CE2D70C14}"/>
              </a:ext>
            </a:extLst>
          </p:cNvPr>
          <p:cNvSpPr txBox="1"/>
          <p:nvPr/>
        </p:nvSpPr>
        <p:spPr>
          <a:xfrm>
            <a:off x="4070227" y="1503121"/>
            <a:ext cx="853311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/>
              <a:t>Esc IV-</a:t>
            </a:r>
          </a:p>
          <a:p>
            <a:pPr algn="ctr">
              <a:lnSpc>
                <a:spcPct val="80000"/>
              </a:lnSpc>
            </a:pPr>
            <a:r>
              <a:rPr lang="en-US" sz="2000" dirty="0"/>
              <a:t>MTX*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89DF43-B257-244D-AD84-729C1903AD81}"/>
              </a:ext>
            </a:extLst>
          </p:cNvPr>
          <p:cNvSpPr txBox="1"/>
          <p:nvPr/>
        </p:nvSpPr>
        <p:spPr>
          <a:xfrm>
            <a:off x="5189458" y="1526164"/>
            <a:ext cx="1044575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 err="1"/>
              <a:t>mBFM</a:t>
            </a:r>
            <a:r>
              <a:rPr lang="en-US" sz="2000" dirty="0"/>
              <a:t> DI^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3609652-FBEF-1C45-AC21-07F1E833967D}"/>
              </a:ext>
            </a:extLst>
          </p:cNvPr>
          <p:cNvSpPr txBox="1"/>
          <p:nvPr/>
        </p:nvSpPr>
        <p:spPr>
          <a:xfrm>
            <a:off x="6698954" y="1565105"/>
            <a:ext cx="853311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/>
              <a:t>Esc IV-</a:t>
            </a:r>
          </a:p>
          <a:p>
            <a:pPr algn="ctr">
              <a:lnSpc>
                <a:spcPct val="80000"/>
              </a:lnSpc>
            </a:pPr>
            <a:r>
              <a:rPr lang="en-US" sz="2000" dirty="0"/>
              <a:t>MTX*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92B7109-84D2-5549-AE3E-9500E5B7CCBC}"/>
              </a:ext>
            </a:extLst>
          </p:cNvPr>
          <p:cNvSpPr/>
          <p:nvPr/>
        </p:nvSpPr>
        <p:spPr>
          <a:xfrm>
            <a:off x="5744586" y="2102184"/>
            <a:ext cx="440457" cy="3174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CFD8026-2528-8348-888A-B5305BB13013}"/>
              </a:ext>
            </a:extLst>
          </p:cNvPr>
          <p:cNvSpPr/>
          <p:nvPr/>
        </p:nvSpPr>
        <p:spPr>
          <a:xfrm>
            <a:off x="6518586" y="2102184"/>
            <a:ext cx="983278" cy="3050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D8C50DA5-CABD-8147-95A1-92F60E990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755" y="185245"/>
            <a:ext cx="10919085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General Overview of COG/BFM Based B-ALL therapy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36E399-FD16-AA40-98A2-42A4D6AE57BF}"/>
              </a:ext>
            </a:extLst>
          </p:cNvPr>
          <p:cNvSpPr txBox="1"/>
          <p:nvPr/>
        </p:nvSpPr>
        <p:spPr>
          <a:xfrm>
            <a:off x="9066010" y="1716480"/>
            <a:ext cx="1619034" cy="34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/>
              <a:t>Maintenance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147BA80-D29E-9E41-9D46-161E481F4A34}"/>
              </a:ext>
            </a:extLst>
          </p:cNvPr>
          <p:cNvSpPr/>
          <p:nvPr/>
        </p:nvSpPr>
        <p:spPr>
          <a:xfrm>
            <a:off x="2594011" y="4074872"/>
            <a:ext cx="418058" cy="313688"/>
          </a:xfrm>
          <a:prstGeom prst="rect">
            <a:avLst/>
          </a:prstGeom>
          <a:noFill/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E253C21-C1C8-D34A-BD78-7A531DB81C8E}"/>
              </a:ext>
            </a:extLst>
          </p:cNvPr>
          <p:cNvSpPr txBox="1"/>
          <p:nvPr/>
        </p:nvSpPr>
        <p:spPr>
          <a:xfrm>
            <a:off x="2289730" y="3592426"/>
            <a:ext cx="1127233" cy="44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en-US" dirty="0"/>
              <a:t>4 drug</a:t>
            </a:r>
          </a:p>
          <a:p>
            <a:pPr algn="ctr">
              <a:lnSpc>
                <a:spcPct val="60000"/>
              </a:lnSpc>
            </a:pPr>
            <a:r>
              <a:rPr lang="en-US" dirty="0"/>
              <a:t>induction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85FD219-2BD8-2F4D-A2FE-43C4A3D2C853}"/>
              </a:ext>
            </a:extLst>
          </p:cNvPr>
          <p:cNvSpPr/>
          <p:nvPr/>
        </p:nvSpPr>
        <p:spPr>
          <a:xfrm>
            <a:off x="3377801" y="4072515"/>
            <a:ext cx="377771" cy="331036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3A6C361-B6B1-724A-A508-59A0821E5C9A}"/>
              </a:ext>
            </a:extLst>
          </p:cNvPr>
          <p:cNvSpPr txBox="1"/>
          <p:nvPr/>
        </p:nvSpPr>
        <p:spPr>
          <a:xfrm>
            <a:off x="3401598" y="3669115"/>
            <a:ext cx="813043" cy="34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/>
              <a:t>Cons.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72648DC-B667-C544-AE52-3A16B8FF2789}"/>
              </a:ext>
            </a:extLst>
          </p:cNvPr>
          <p:cNvSpPr/>
          <p:nvPr/>
        </p:nvSpPr>
        <p:spPr>
          <a:xfrm>
            <a:off x="4420247" y="4083558"/>
            <a:ext cx="823697" cy="305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AA6E046-B3C9-4741-8D0C-863F9F6EF167}"/>
              </a:ext>
            </a:extLst>
          </p:cNvPr>
          <p:cNvSpPr/>
          <p:nvPr/>
        </p:nvSpPr>
        <p:spPr>
          <a:xfrm>
            <a:off x="5477985" y="4083556"/>
            <a:ext cx="401795" cy="3050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7A54603-F8C5-E146-B5AC-DC5E56739DC4}"/>
              </a:ext>
            </a:extLst>
          </p:cNvPr>
          <p:cNvSpPr/>
          <p:nvPr/>
        </p:nvSpPr>
        <p:spPr>
          <a:xfrm>
            <a:off x="7965023" y="4062949"/>
            <a:ext cx="3549924" cy="340602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9DB7DB7-ED51-0A49-AD57-366860AD5590}"/>
              </a:ext>
            </a:extLst>
          </p:cNvPr>
          <p:cNvSpPr txBox="1"/>
          <p:nvPr/>
        </p:nvSpPr>
        <p:spPr>
          <a:xfrm>
            <a:off x="4280484" y="3619226"/>
            <a:ext cx="1058303" cy="34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/>
              <a:t>HD-MTX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CEA353-AE0E-9545-BD43-F87157E0C9AE}"/>
              </a:ext>
            </a:extLst>
          </p:cNvPr>
          <p:cNvSpPr txBox="1"/>
          <p:nvPr/>
        </p:nvSpPr>
        <p:spPr>
          <a:xfrm>
            <a:off x="5502205" y="3477379"/>
            <a:ext cx="1044575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 err="1"/>
              <a:t>maBFM</a:t>
            </a:r>
            <a:r>
              <a:rPr lang="en-US" sz="2000" dirty="0"/>
              <a:t> DI</a:t>
            </a:r>
            <a:r>
              <a:rPr lang="en-US" sz="2000" baseline="30000" dirty="0"/>
              <a:t> &amp;</a:t>
            </a:r>
            <a:endParaRPr lang="en-US" sz="20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3492EF5-1581-5D4B-9769-0118D2790535}"/>
              </a:ext>
            </a:extLst>
          </p:cNvPr>
          <p:cNvSpPr txBox="1"/>
          <p:nvPr/>
        </p:nvSpPr>
        <p:spPr>
          <a:xfrm>
            <a:off x="6537323" y="3651230"/>
            <a:ext cx="1540806" cy="34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aseline="30000" dirty="0"/>
              <a:t>#</a:t>
            </a:r>
            <a:r>
              <a:rPr lang="en-US" sz="2000" dirty="0"/>
              <a:t>Capizzi-MTX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14617C8-CB8C-664C-992A-F7D4F819F3D9}"/>
              </a:ext>
            </a:extLst>
          </p:cNvPr>
          <p:cNvSpPr/>
          <p:nvPr/>
        </p:nvSpPr>
        <p:spPr>
          <a:xfrm>
            <a:off x="6039664" y="4086057"/>
            <a:ext cx="422967" cy="302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B584D2A-3CB3-D543-BFB4-90DADA775133}"/>
              </a:ext>
            </a:extLst>
          </p:cNvPr>
          <p:cNvSpPr/>
          <p:nvPr/>
        </p:nvSpPr>
        <p:spPr>
          <a:xfrm>
            <a:off x="6782344" y="4086057"/>
            <a:ext cx="983278" cy="3050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16041F4-27AF-B145-8388-364E5D431AEA}"/>
              </a:ext>
            </a:extLst>
          </p:cNvPr>
          <p:cNvSpPr txBox="1"/>
          <p:nvPr/>
        </p:nvSpPr>
        <p:spPr>
          <a:xfrm>
            <a:off x="856971" y="3897095"/>
            <a:ext cx="841897" cy="6906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400" b="1" dirty="0"/>
              <a:t>High </a:t>
            </a:r>
          </a:p>
          <a:p>
            <a:pPr algn="ctr">
              <a:lnSpc>
                <a:spcPct val="80000"/>
              </a:lnSpc>
            </a:pPr>
            <a:r>
              <a:rPr lang="en-US" sz="2400" b="1" dirty="0"/>
              <a:t>Risk 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690C951-487E-7549-B1C5-A2FE5A2D0164}"/>
              </a:ext>
            </a:extLst>
          </p:cNvPr>
          <p:cNvSpPr txBox="1"/>
          <p:nvPr/>
        </p:nvSpPr>
        <p:spPr>
          <a:xfrm>
            <a:off x="9083500" y="3697675"/>
            <a:ext cx="1619034" cy="34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/>
              <a:t>Maintenance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977370F-067B-584F-9877-E1421395A7B3}"/>
              </a:ext>
            </a:extLst>
          </p:cNvPr>
          <p:cNvSpPr txBox="1"/>
          <p:nvPr/>
        </p:nvSpPr>
        <p:spPr>
          <a:xfrm>
            <a:off x="3356820" y="5162830"/>
            <a:ext cx="52156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/>
              <a:t>*</a:t>
            </a:r>
            <a:r>
              <a:rPr lang="en-US" dirty="0"/>
              <a:t>Esc IV MTX does not contain Asp</a:t>
            </a:r>
          </a:p>
          <a:p>
            <a:r>
              <a:rPr lang="en-US" baseline="30000" dirty="0"/>
              <a:t>^</a:t>
            </a:r>
            <a:r>
              <a:rPr lang="en-US" dirty="0" err="1"/>
              <a:t>mBFM</a:t>
            </a:r>
            <a:r>
              <a:rPr lang="en-US" dirty="0"/>
              <a:t> includes Asp only on day 4 </a:t>
            </a:r>
          </a:p>
          <a:p>
            <a:r>
              <a:rPr lang="en-US" baseline="30000" dirty="0"/>
              <a:t>&amp;</a:t>
            </a:r>
            <a:r>
              <a:rPr lang="en-US" dirty="0"/>
              <a:t>ma (modified hemi-augmented)BFM also includes additional </a:t>
            </a:r>
            <a:r>
              <a:rPr lang="en-US" dirty="0" err="1"/>
              <a:t>Vcr</a:t>
            </a:r>
            <a:r>
              <a:rPr lang="en-US" dirty="0"/>
              <a:t>, Asp on day 43 and </a:t>
            </a:r>
            <a:r>
              <a:rPr lang="en-US" dirty="0" err="1"/>
              <a:t>Vcr</a:t>
            </a:r>
            <a:r>
              <a:rPr lang="en-US" dirty="0"/>
              <a:t> on day 50</a:t>
            </a:r>
            <a:br>
              <a:rPr lang="en-US" dirty="0"/>
            </a:br>
            <a:r>
              <a:rPr lang="en-US" baseline="30000" dirty="0"/>
              <a:t>#</a:t>
            </a:r>
            <a:r>
              <a:rPr lang="en-US" dirty="0"/>
              <a:t>Capizzi-MTX includes Asp on day 2 and 22</a:t>
            </a:r>
            <a:endParaRPr lang="en-US" baseline="30000" dirty="0"/>
          </a:p>
          <a:p>
            <a:r>
              <a:rPr lang="en-US" dirty="0"/>
              <a:t>  </a:t>
            </a:r>
            <a:endParaRPr lang="en-US" baseline="300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F1473BB-2E9E-604D-9CBD-DE0C25880F4E}"/>
              </a:ext>
            </a:extLst>
          </p:cNvPr>
          <p:cNvSpPr/>
          <p:nvPr/>
        </p:nvSpPr>
        <p:spPr>
          <a:xfrm>
            <a:off x="3889431" y="4061625"/>
            <a:ext cx="391053" cy="341926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3606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2">
            <a:extLst>
              <a:ext uri="{FF2B5EF4-FFF2-40B4-BE49-F238E27FC236}">
                <a16:creationId xmlns:a16="http://schemas.microsoft.com/office/drawing/2014/main" id="{EC30CC15-49B6-714C-9CA1-F8CAEDDD9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862" y="377250"/>
            <a:ext cx="9985948" cy="821961"/>
          </a:xfrm>
        </p:spPr>
        <p:txBody>
          <a:bodyPr anchor="t">
            <a:normAutofit/>
          </a:bodyPr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ALL:  Measures of Early Treatment Response</a:t>
            </a:r>
          </a:p>
        </p:txBody>
      </p:sp>
      <p:sp>
        <p:nvSpPr>
          <p:cNvPr id="111618" name="Rectangle 3">
            <a:extLst>
              <a:ext uri="{FF2B5EF4-FFF2-40B4-BE49-F238E27FC236}">
                <a16:creationId xmlns:a16="http://schemas.microsoft.com/office/drawing/2014/main" id="{CE93CCB7-4B09-0F4F-B2EB-BED06FF05D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4852" y="1600200"/>
            <a:ext cx="9985948" cy="487680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BFM: PB (absolute blast count) response to 7 days of steroids + 1 dose IT MTX (prophase or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prephase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Good (PGR): &lt;1000 blasts/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ul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in PB [90% of pts with EFS 80%]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Poor (PPR): </a:t>
            </a:r>
            <a:r>
              <a:rPr lang="en-US" altLang="en-US" u="sng" dirty="0">
                <a:latin typeface="+mj-lt"/>
                <a:ea typeface="ＭＳ Ｐゴシック" panose="020B0600070205080204" pitchFamily="34" charset="-128"/>
              </a:rPr>
              <a:t>&gt;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1000 blasts/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ul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in PB [10% of pts with EFS 30%]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CCG: day 8 (HR) or day 15 (SR) BM response</a:t>
            </a:r>
          </a:p>
          <a:p>
            <a:pPr lvl="2">
              <a:buFont typeface="Arial Narrow" panose="020B0604020202020204" pitchFamily="34" charset="0"/>
              <a:buChar char="-"/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M1: &lt;5% blasts, M2: 5-25% blasts, M3: &gt;25% blasts</a:t>
            </a:r>
          </a:p>
          <a:p>
            <a:pPr lvl="2">
              <a:buFont typeface="Arial Narrow" panose="020B0604020202020204" pitchFamily="34" charset="0"/>
              <a:buChar char="-"/>
            </a:pPr>
            <a:r>
              <a:rPr lang="en-US" altLang="en-US" sz="2800" dirty="0">
                <a:latin typeface="+mj-lt"/>
                <a:ea typeface="ＭＳ Ｐゴシック" panose="020B0600070205080204" pitchFamily="34" charset="-128"/>
              </a:rPr>
              <a:t>Outcome: M1&gt; M2 &gt; M3</a:t>
            </a:r>
          </a:p>
          <a:p>
            <a:pPr>
              <a:buFont typeface="Arial Narrow" panose="020B0604020202020204" pitchFamily="34" charset="0"/>
              <a:buChar char="-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COG: day 8 PB MRD  and day 29 BM MRD</a:t>
            </a:r>
          </a:p>
          <a:p>
            <a:pPr>
              <a:buFont typeface="Arial Narrow" panose="020B0604020202020204" pitchFamily="34" charset="0"/>
              <a:buChar char="-"/>
            </a:pPr>
            <a:endParaRPr lang="en-US" altLang="en-US" dirty="0">
              <a:latin typeface="+mj-lt"/>
              <a:ea typeface="ＭＳ Ｐゴシック" panose="020B0600070205080204" pitchFamily="34" charset="-128"/>
            </a:endParaRPr>
          </a:p>
          <a:p>
            <a:pPr marL="0" indent="0" algn="ctr">
              <a:buNone/>
            </a:pPr>
            <a:r>
              <a:rPr lang="en-US" altLang="en-US" b="1" i="1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Bone marrow MRD at day 29 is the most significant predictor of outcome</a:t>
            </a:r>
          </a:p>
        </p:txBody>
      </p:sp>
    </p:spTree>
    <p:extLst>
      <p:ext uri="{BB962C8B-B14F-4D97-AF65-F5344CB8AC3E}">
        <p14:creationId xmlns:p14="http://schemas.microsoft.com/office/powerpoint/2010/main" val="31314497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2">
            <a:extLst>
              <a:ext uri="{FF2B5EF4-FFF2-40B4-BE49-F238E27FC236}">
                <a16:creationId xmlns:a16="http://schemas.microsoft.com/office/drawing/2014/main" id="{A90642B1-D8DC-6643-8D06-1894CC64C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764" y="304800"/>
            <a:ext cx="10003436" cy="838200"/>
          </a:xfrm>
        </p:spPr>
        <p:txBody>
          <a:bodyPr anchor="t"/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Minimal Residual Disease (MRD)</a:t>
            </a:r>
          </a:p>
        </p:txBody>
      </p:sp>
      <p:sp>
        <p:nvSpPr>
          <p:cNvPr id="113666" name="Rectangle 3">
            <a:extLst>
              <a:ext uri="{FF2B5EF4-FFF2-40B4-BE49-F238E27FC236}">
                <a16:creationId xmlns:a16="http://schemas.microsoft.com/office/drawing/2014/main" id="{885B3657-9F3C-DB4B-8980-E9F5809FD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764" y="1295400"/>
            <a:ext cx="11049764" cy="4953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Morphologic assessment is a crude, but accurate and reproducible way to identify patients likely to have good or bad outcomes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MRD is the presence of cells following chemotherapy below the level of morphologic detection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Techniques to assess MRD should achieve a sensitivity of at least 1/10,000 (0.01%)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End of induction  MRD using flow cytometry is most powerful predictor of outcome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More sensitive measures should be a more accurate way to identify groups for risk-adapted therapy and will be tested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MRD response is most powerful prognostic factor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Day 8/15 BM morphology not significant in context of MRD</a:t>
            </a:r>
          </a:p>
        </p:txBody>
      </p:sp>
    </p:spTree>
    <p:extLst>
      <p:ext uri="{BB962C8B-B14F-4D97-AF65-F5344CB8AC3E}">
        <p14:creationId xmlns:p14="http://schemas.microsoft.com/office/powerpoint/2010/main" val="17365466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2">
            <a:extLst>
              <a:ext uri="{FF2B5EF4-FFF2-40B4-BE49-F238E27FC236}">
                <a16:creationId xmlns:a16="http://schemas.microsoft.com/office/drawing/2014/main" id="{E59BE836-E291-5241-B3F9-5D6FEFA29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813" y="424721"/>
            <a:ext cx="10002187" cy="990600"/>
          </a:xfrm>
        </p:spPr>
        <p:txBody>
          <a:bodyPr anchor="t"/>
          <a:lstStyle/>
          <a:p>
            <a:r>
              <a:rPr lang="en-US" altLang="en-US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MRD: Technologies</a:t>
            </a:r>
          </a:p>
        </p:txBody>
      </p:sp>
      <p:sp>
        <p:nvSpPr>
          <p:cNvPr id="115714" name="Rectangle 3">
            <a:extLst>
              <a:ext uri="{FF2B5EF4-FFF2-40B4-BE49-F238E27FC236}">
                <a16:creationId xmlns:a16="http://schemas.microsoft.com/office/drawing/2014/main" id="{F5B51398-52DF-6146-B7CD-C184FAC9A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635" y="1524000"/>
            <a:ext cx="11168791" cy="48768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Detection of leukemia associated phenotypes via flow cytometry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Applicable in almost all cases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Fast, relatively inexpensive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Less sensitive than molecular methods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PCR amplification of antigen receptor loci (Ig or TCR)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Applicable to ~85-90% of cases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Laborious and expensive (10x flow), but very sensitive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Now assessing next generation sequencing (NGS) in COG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Parallel studies of flow and PCR show very similar results at 1/10,000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PCR of translocation-derived fusion transcripts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Controversial in pediatric ALL</a:t>
            </a:r>
          </a:p>
        </p:txBody>
      </p:sp>
    </p:spTree>
    <p:extLst>
      <p:ext uri="{BB962C8B-B14F-4D97-AF65-F5344CB8AC3E}">
        <p14:creationId xmlns:p14="http://schemas.microsoft.com/office/powerpoint/2010/main" val="24544803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2">
            <a:extLst>
              <a:ext uri="{FF2B5EF4-FFF2-40B4-BE49-F238E27FC236}">
                <a16:creationId xmlns:a16="http://schemas.microsoft.com/office/drawing/2014/main" id="{24849D61-725A-3644-B10E-3A8A12BDC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84" y="228600"/>
            <a:ext cx="9881016" cy="1143000"/>
          </a:xfrm>
        </p:spPr>
        <p:txBody>
          <a:bodyPr anchor="t">
            <a:normAutofit fontScale="90000"/>
          </a:bodyPr>
          <a:lstStyle/>
          <a:p>
            <a:r>
              <a:rPr lang="en-US" altLang="en-US" sz="40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Ig/TCR Rearrangements are Unique Clonotypic Markers and MRD Targets (NGS)</a:t>
            </a:r>
          </a:p>
        </p:txBody>
      </p:sp>
      <p:pic>
        <p:nvPicPr>
          <p:cNvPr id="117762" name="Picture 3">
            <a:extLst>
              <a:ext uri="{FF2B5EF4-FFF2-40B4-BE49-F238E27FC236}">
                <a16:creationId xmlns:a16="http://schemas.microsoft.com/office/drawing/2014/main" id="{854CED07-3120-9742-86FC-B89C21797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1981200"/>
            <a:ext cx="8001000" cy="3773488"/>
          </a:xfrm>
          <a:prstGeom prst="rect">
            <a:avLst/>
          </a:prstGeom>
          <a:solidFill>
            <a:schemeClr val="tx1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</p:spPr>
      </p:pic>
      <p:sp>
        <p:nvSpPr>
          <p:cNvPr id="117763" name="Line 4">
            <a:extLst>
              <a:ext uri="{FF2B5EF4-FFF2-40B4-BE49-F238E27FC236}">
                <a16:creationId xmlns:a16="http://schemas.microsoft.com/office/drawing/2014/main" id="{94D25FBD-B739-1342-9475-BB80C15DBA36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5562600"/>
            <a:ext cx="457200" cy="304800"/>
          </a:xfrm>
          <a:prstGeom prst="line">
            <a:avLst/>
          </a:prstGeom>
          <a:noFill/>
          <a:ln w="31750" cap="sq">
            <a:solidFill>
              <a:srgbClr val="FF0066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4" name="Text Box 5">
            <a:extLst>
              <a:ext uri="{FF2B5EF4-FFF2-40B4-BE49-F238E27FC236}">
                <a16:creationId xmlns:a16="http://schemas.microsoft.com/office/drawing/2014/main" id="{625EC6B1-6461-8A46-94BE-B279431C6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1" y="5867401"/>
            <a:ext cx="39020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Unique marker of each B cell and its clonal progeny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AB60AE-07E0-A741-B8DD-9A004DD8F0A7}"/>
              </a:ext>
            </a:extLst>
          </p:cNvPr>
          <p:cNvSpPr txBox="1"/>
          <p:nvPr/>
        </p:nvSpPr>
        <p:spPr>
          <a:xfrm>
            <a:off x="4180815" y="6441779"/>
            <a:ext cx="3134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+mj-lt"/>
              </a:rPr>
              <a:t>Courtesy of Steve Hunger, MD</a:t>
            </a:r>
          </a:p>
        </p:txBody>
      </p:sp>
    </p:spTree>
    <p:extLst>
      <p:ext uri="{BB962C8B-B14F-4D97-AF65-F5344CB8AC3E}">
        <p14:creationId xmlns:p14="http://schemas.microsoft.com/office/powerpoint/2010/main" val="527400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ALL: Basic Science and Pathophysiology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Basic Science and Pathophysiology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Epidemiology and Risk Assessment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Diagnosis and Prognostic Features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Management and Treatment</a:t>
            </a:r>
          </a:p>
        </p:txBody>
      </p:sp>
    </p:spTree>
    <p:extLst>
      <p:ext uri="{BB962C8B-B14F-4D97-AF65-F5344CB8AC3E}">
        <p14:creationId xmlns:p14="http://schemas.microsoft.com/office/powerpoint/2010/main" val="430237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2">
            <a:extLst>
              <a:ext uri="{FF2B5EF4-FFF2-40B4-BE49-F238E27FC236}">
                <a16:creationId xmlns:a16="http://schemas.microsoft.com/office/drawing/2014/main" id="{4B5E9742-F5C3-8E4D-875C-B2DF3F68F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833" y="365125"/>
            <a:ext cx="11098967" cy="1325563"/>
          </a:xfrm>
        </p:spPr>
        <p:txBody>
          <a:bodyPr anchor="t">
            <a:normAutofit/>
          </a:bodyPr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Prevention of CNS Leukemia Dramatically Improved ALL Outcome</a:t>
            </a:r>
          </a:p>
        </p:txBody>
      </p:sp>
      <p:sp>
        <p:nvSpPr>
          <p:cNvPr id="141314" name="Rectangle 3">
            <a:extLst>
              <a:ext uri="{FF2B5EF4-FFF2-40B4-BE49-F238E27FC236}">
                <a16:creationId xmlns:a16="http://schemas.microsoft.com/office/drawing/2014/main" id="{D69E23E7-7DE1-1C47-A47B-23F698A8C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715" y="1690688"/>
            <a:ext cx="9578716" cy="505488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1960s: chemotherapy induced remissions in most patients, but very high rate of early CNS relapses</a:t>
            </a:r>
            <a:endParaRPr lang="en-US" altLang="en-US" sz="4000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50-75% had CNS relapse within 6-12 months</a:t>
            </a:r>
            <a:r>
              <a:rPr lang="en-US" altLang="en-US" sz="3600" dirty="0">
                <a:latin typeface="+mj-lt"/>
                <a:ea typeface="ＭＳ Ｐゴシック" panose="020B0600070205080204" pitchFamily="34" charset="-128"/>
              </a:rPr>
              <a:t> </a:t>
            </a:r>
          </a:p>
          <a:p>
            <a:pPr>
              <a:lnSpc>
                <a:spcPct val="100000"/>
              </a:lnSpc>
              <a:spcBef>
                <a:spcPts val="400"/>
              </a:spcBef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Most chemo agents have poor CNS penetration and prophylactic CNS treatment is essential</a:t>
            </a:r>
            <a:r>
              <a:rPr lang="en-US" altLang="en-US" sz="4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Dramatic increase in cure rates in early 70s with universal use of cranial (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cXRT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) or craniospinal irradiation (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csXRT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CNS disease definitions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CNS1 (0-5 white cells/chamber, 0 blasts, no clinical signs of CNS leukemia)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CNS2 (&lt; 5 white blood cells/chamber, presence of blasts) or negative by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Steinherz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-Bleyer algorithm if traumatic tap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CNS3 (</a:t>
            </a:r>
            <a:r>
              <a:rPr lang="en-US" altLang="en-US" u="sng" dirty="0">
                <a:latin typeface="+mj-lt"/>
                <a:ea typeface="ＭＳ Ｐゴシック" panose="020B0600070205080204" pitchFamily="34" charset="-128"/>
              </a:rPr>
              <a:t>&gt;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5 white blood cells/chamber, presence of blasts), signs of clinical leukemia, positive by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Steinherz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-Bleyer algorithm if traumatic tap</a:t>
            </a:r>
          </a:p>
          <a:p>
            <a:pPr lvl="1">
              <a:buFont typeface="Wingdings" pitchFamily="2" charset="2"/>
              <a:buChar char="§"/>
            </a:pPr>
            <a:endParaRPr lang="en-US" altLang="en-US" dirty="0">
              <a:latin typeface="+mj-lt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69058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Rectangle 2">
            <a:extLst>
              <a:ext uri="{FF2B5EF4-FFF2-40B4-BE49-F238E27FC236}">
                <a16:creationId xmlns:a16="http://schemas.microsoft.com/office/drawing/2014/main" id="{1AD774AF-A003-0740-8E6E-C9299B4CE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852" y="228600"/>
            <a:ext cx="10214548" cy="745761"/>
          </a:xfrm>
        </p:spPr>
        <p:txBody>
          <a:bodyPr anchor="t"/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ALL: Prophylactic Treatment of the CNS</a:t>
            </a:r>
          </a:p>
        </p:txBody>
      </p:sp>
      <p:sp>
        <p:nvSpPr>
          <p:cNvPr id="143362" name="Rectangle 3">
            <a:extLst>
              <a:ext uri="{FF2B5EF4-FFF2-40B4-BE49-F238E27FC236}">
                <a16:creationId xmlns:a16="http://schemas.microsoft.com/office/drawing/2014/main" id="{78262A4A-CA36-F64A-A62C-16DB88D42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4774" y="1199212"/>
            <a:ext cx="9578715" cy="5396459"/>
          </a:xfrm>
        </p:spPr>
        <p:txBody>
          <a:bodyPr>
            <a:normAutofit/>
          </a:bodyPr>
          <a:lstStyle/>
          <a:p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Greatly decreased use of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cXRT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over time; some groups use only for CNS3 or not at all (SJCRH)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Other groups still use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cXRT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for some patient subsets (COG, DFCI, BFM, others)</a:t>
            </a:r>
          </a:p>
          <a:p>
            <a:pPr lvl="2">
              <a:lnSpc>
                <a:spcPct val="90000"/>
              </a:lnSpc>
              <a:buFont typeface="Arial Narrow" panose="020B0604020202020204" pitchFamily="34" charset="0"/>
              <a:buChar char="-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Typically includes all CNS3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Current prophylactic dose usually 1200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cGy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cXRT</a:t>
            </a:r>
            <a:endParaRPr lang="en-US" altLang="en-US" dirty="0">
              <a:latin typeface="+mj-lt"/>
              <a:ea typeface="ＭＳ Ｐゴシック" panose="020B0600070205080204" pitchFamily="34" charset="-128"/>
            </a:endParaRP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Current treatment dose (CNS3) usually 1800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cGy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cXRT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, </a:t>
            </a:r>
            <a: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includes posterior halves of globes of eyes</a:t>
            </a:r>
          </a:p>
          <a:p>
            <a:pPr lvl="2"/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Many groups treat with HR backbone therapy (including HDM)</a:t>
            </a:r>
          </a:p>
          <a:p>
            <a:pPr lvl="1"/>
            <a: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Spinal irradiation </a:t>
            </a:r>
            <a:r>
              <a:rPr lang="en-US" altLang="en-US" b="1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rarely</a:t>
            </a:r>
            <a: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 used any more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CNS2</a:t>
            </a:r>
          </a:p>
          <a:p>
            <a:pPr lvl="1"/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Most groups treat with extra IT during induction to abrogate poor prognosis</a:t>
            </a:r>
          </a:p>
          <a:p>
            <a:pPr marL="0" indent="0">
              <a:buNone/>
            </a:pPr>
            <a:endParaRPr lang="en-US" altLang="en-US" dirty="0">
              <a:latin typeface="+mj-lt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12074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Rectangle 2">
            <a:extLst>
              <a:ext uri="{FF2B5EF4-FFF2-40B4-BE49-F238E27FC236}">
                <a16:creationId xmlns:a16="http://schemas.microsoft.com/office/drawing/2014/main" id="{67CB5C3C-5206-C044-AA6B-A47BEEA8A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525" y="350135"/>
            <a:ext cx="10515600" cy="594245"/>
          </a:xfrm>
        </p:spPr>
        <p:txBody>
          <a:bodyPr anchor="t"/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CNS-Directed Therapy: Acute Complications</a:t>
            </a:r>
          </a:p>
        </p:txBody>
      </p:sp>
      <p:sp>
        <p:nvSpPr>
          <p:cNvPr id="149506" name="Rectangle 3">
            <a:extLst>
              <a:ext uri="{FF2B5EF4-FFF2-40B4-BE49-F238E27FC236}">
                <a16:creationId xmlns:a16="http://schemas.microsoft.com/office/drawing/2014/main" id="{6C63F367-27C5-6843-80D9-C832DBEFE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9666" y="1295400"/>
            <a:ext cx="9624934" cy="4876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Intrathecal chemotherapy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Arachnoiditis (headache, nausea, vomiting,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meningismus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)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Seizures (occur in 1-2%, particularly with repeats ITs)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Transient stroke-like symptoms</a:t>
            </a:r>
          </a:p>
          <a:p>
            <a:pPr lvl="2">
              <a:lnSpc>
                <a:spcPct val="80000"/>
              </a:lnSpc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Typically occur 7-11 days post IT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Rare occurrence of subacute encephalopathy, myelopathy, and weakness/paraplegia linked to IT MTX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Irradiation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Somnolence syndrome 5-7 weeks post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cXRT</a:t>
            </a:r>
            <a:endParaRPr lang="en-US" altLang="en-US" dirty="0">
              <a:latin typeface="+mj-lt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Administration of high dose IV MTX after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cXRT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is associated with increased CNS toxicity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b="1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Give High Dose MTX phase before </a:t>
            </a:r>
            <a:r>
              <a:rPr lang="en-US" altLang="en-US" b="1" dirty="0" err="1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cXRT</a:t>
            </a:r>
            <a:r>
              <a:rPr lang="en-US" altLang="en-US" b="1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60822278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2">
            <a:extLst>
              <a:ext uri="{FF2B5EF4-FFF2-40B4-BE49-F238E27FC236}">
                <a16:creationId xmlns:a16="http://schemas.microsoft.com/office/drawing/2014/main" id="{3E0E75BA-8D3E-5642-A306-6E9138F09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813" y="365126"/>
            <a:ext cx="11068987" cy="684186"/>
          </a:xfrm>
        </p:spPr>
        <p:txBody>
          <a:bodyPr anchor="t"/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CNS-Directed Therapy: Late Complications</a:t>
            </a:r>
          </a:p>
        </p:txBody>
      </p:sp>
      <p:sp>
        <p:nvSpPr>
          <p:cNvPr id="151554" name="Rectangle 3">
            <a:extLst>
              <a:ext uri="{FF2B5EF4-FFF2-40B4-BE49-F238E27FC236}">
                <a16:creationId xmlns:a16="http://schemas.microsoft.com/office/drawing/2014/main" id="{D69485C0-A3B3-9948-B090-EACF98642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646" y="1371600"/>
            <a:ext cx="9594954" cy="48768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Changes on neuroimaging studies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Cortical atrophy, necrotizing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leukocencephalopathy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, subacute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leukocencephalopathy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, mineralizing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leukocencephalopathy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</a:t>
            </a:r>
            <a:r>
              <a:rPr lang="en-US" altLang="en-US" sz="2000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(HD MTX may increase risk; uncertain)</a:t>
            </a:r>
            <a:endParaRPr lang="en-US" altLang="en-US" dirty="0">
              <a:solidFill>
                <a:srgbClr val="FF0000"/>
              </a:solidFill>
              <a:latin typeface="+mj-lt"/>
              <a:ea typeface="ＭＳ Ｐゴシック" panose="020B0600070205080204" pitchFamily="34" charset="-128"/>
            </a:endParaRPr>
          </a:p>
          <a:p>
            <a:pPr lvl="2">
              <a:lnSpc>
                <a:spcPct val="80000"/>
              </a:lnSpc>
              <a:buFont typeface="Arial Narrow" panose="020B0604020202020204" pitchFamily="34" charset="0"/>
              <a:buChar char="-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Calcifications may be most significant finding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Impaired intellectual function and school performance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Linked to dose and age at time of </a:t>
            </a:r>
            <a:r>
              <a:rPr lang="en-US" altLang="en-US" dirty="0" err="1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cXRT</a:t>
            </a:r>
            <a: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 (younger is worse)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Development of secondary brain tumors </a:t>
            </a:r>
            <a:r>
              <a:rPr lang="en-US" altLang="en-US" sz="18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(10+ </a:t>
            </a:r>
            <a:r>
              <a:rPr lang="en-US" altLang="en-US" sz="1800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yrs</a:t>
            </a:r>
            <a:r>
              <a:rPr lang="en-US" altLang="en-US" sz="18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post XRT)</a:t>
            </a:r>
          </a:p>
          <a:p>
            <a:pPr lvl="1"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Meningioma (15-20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yrs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post XRT) highly curable; others not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Neuroendocrine changes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Impaired growth and GH responses; much lower risk if &lt;2400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cGy</a:t>
            </a:r>
            <a:endParaRPr lang="en-US" altLang="en-US" dirty="0">
              <a:latin typeface="+mj-lt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Increased risk of obesity</a:t>
            </a:r>
          </a:p>
        </p:txBody>
      </p:sp>
    </p:spTree>
    <p:extLst>
      <p:ext uri="{BB962C8B-B14F-4D97-AF65-F5344CB8AC3E}">
        <p14:creationId xmlns:p14="http://schemas.microsoft.com/office/powerpoint/2010/main" val="4449157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882" y="304800"/>
            <a:ext cx="10030918" cy="8382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b="1" dirty="0"/>
              <a:t>New Immunotherapies/antibodies for ALL</a:t>
            </a:r>
            <a:endParaRPr lang="en-US" altLang="en-US" sz="3600" b="1" dirty="0">
              <a:solidFill>
                <a:srgbClr val="FFFF00"/>
              </a:solidFill>
            </a:endParaRP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A538AE2D-A5CE-3946-BED5-D79DA0B6B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806" y="959476"/>
            <a:ext cx="5211170" cy="575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" name="Text Box 1">
            <a:extLst>
              <a:ext uri="{FF2B5EF4-FFF2-40B4-BE49-F238E27FC236}">
                <a16:creationId xmlns:a16="http://schemas.microsoft.com/office/drawing/2014/main" id="{A27559E3-0DB7-9F40-93B8-584E38C53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675" y="2779594"/>
            <a:ext cx="2687637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2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2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2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2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1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1" i="1" baseline="-25000" dirty="0"/>
              <a:t>Abbreviations: B-ALL, B-cell acute lymphoblastic leukemia; </a:t>
            </a:r>
            <a:r>
              <a:rPr lang="en-US" altLang="en-US" sz="1800" b="1" i="1" baseline="-25000" dirty="0" err="1"/>
              <a:t>scFV</a:t>
            </a:r>
            <a:r>
              <a:rPr lang="en-US" altLang="en-US" sz="1800" b="1" i="1" baseline="-25000" dirty="0"/>
              <a:t>, single-chain fragment variable; VH, heavy-chain variable domain; VL, light-chain variable domain.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CA1D38-4B5C-BF44-8461-1F3B07023D76}"/>
              </a:ext>
            </a:extLst>
          </p:cNvPr>
          <p:cNvSpPr txBox="1"/>
          <p:nvPr/>
        </p:nvSpPr>
        <p:spPr>
          <a:xfrm>
            <a:off x="9437427" y="5508180"/>
            <a:ext cx="21972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contributed by </a:t>
            </a:r>
            <a:r>
              <a:rPr lang="en-US" sz="1600" i="1" dirty="0" err="1"/>
              <a:t>Wung</a:t>
            </a:r>
            <a:r>
              <a:rPr lang="en-US" sz="1600" i="1" dirty="0"/>
              <a:t>, 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36418A-072F-408C-877A-6AEB6318C044}"/>
              </a:ext>
            </a:extLst>
          </p:cNvPr>
          <p:cNvSpPr/>
          <p:nvPr/>
        </p:nvSpPr>
        <p:spPr>
          <a:xfrm>
            <a:off x="243678" y="4625047"/>
            <a:ext cx="30954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12121"/>
                </a:solidFill>
                <a:latin typeface="BlinkMacSystemFont"/>
              </a:rPr>
              <a:t>Reproduced with permission from </a:t>
            </a:r>
            <a:r>
              <a:rPr lang="en-US" sz="1200" dirty="0" err="1">
                <a:solidFill>
                  <a:srgbClr val="212121"/>
                </a:solidFill>
                <a:latin typeface="BlinkMacSystemFont"/>
              </a:rPr>
              <a:t>McNeer</a:t>
            </a:r>
            <a:r>
              <a:rPr lang="en-US" sz="1200" dirty="0">
                <a:solidFill>
                  <a:srgbClr val="212121"/>
                </a:solidFill>
                <a:latin typeface="BlinkMacSystemFont"/>
              </a:rPr>
              <a:t> JL, Rau RE, Gupta S, Maude SL, O'Brien MM. Cutting to the Front of the Line: Immunotherapy for Childhood Acute Lymphoblastic Leukemia. </a:t>
            </a:r>
            <a:r>
              <a:rPr lang="en-US" sz="1200" i="1" dirty="0">
                <a:solidFill>
                  <a:srgbClr val="212121"/>
                </a:solidFill>
                <a:latin typeface="BlinkMacSystemFont"/>
              </a:rPr>
              <a:t>Am Soc Clin Oncol Educ Book.</a:t>
            </a:r>
            <a:r>
              <a:rPr lang="en-US" sz="1200" dirty="0">
                <a:solidFill>
                  <a:srgbClr val="212121"/>
                </a:solidFill>
                <a:latin typeface="BlinkMacSystemFont"/>
              </a:rPr>
              <a:t> 2020 Mar;40:1-12. ©2020 by the American Society of Clinical Oncology.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31295975"/>
      </p:ext>
    </p:extLst>
  </p:cSld>
  <p:clrMapOvr>
    <a:masterClrMapping/>
  </p:clrMapOvr>
  <p:transition spd="slow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91">
            <a:extLst>
              <a:ext uri="{FF2B5EF4-FFF2-40B4-BE49-F238E27FC236}">
                <a16:creationId xmlns:a16="http://schemas.microsoft.com/office/drawing/2014/main" id="{9A065A9E-3A3A-F34D-B198-9893CC75FDA9}"/>
              </a:ext>
            </a:extLst>
          </p:cNvPr>
          <p:cNvGraphicFramePr>
            <a:graphicFrameLocks noGrp="1"/>
          </p:cNvGraphicFramePr>
          <p:nvPr/>
        </p:nvGraphicFramePr>
        <p:xfrm>
          <a:off x="689549" y="1466011"/>
          <a:ext cx="10664250" cy="451205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362068">
                  <a:extLst>
                    <a:ext uri="{9D8B030D-6E8A-4147-A177-3AD203B41FA5}">
                      <a16:colId xmlns:a16="http://schemas.microsoft.com/office/drawing/2014/main" val="81400456"/>
                    </a:ext>
                  </a:extLst>
                </a:gridCol>
                <a:gridCol w="2767394">
                  <a:extLst>
                    <a:ext uri="{9D8B030D-6E8A-4147-A177-3AD203B41FA5}">
                      <a16:colId xmlns:a16="http://schemas.microsoft.com/office/drawing/2014/main" val="146683704"/>
                    </a:ext>
                  </a:extLst>
                </a:gridCol>
                <a:gridCol w="2767394">
                  <a:extLst>
                    <a:ext uri="{9D8B030D-6E8A-4147-A177-3AD203B41FA5}">
                      <a16:colId xmlns:a16="http://schemas.microsoft.com/office/drawing/2014/main" val="214167922"/>
                    </a:ext>
                  </a:extLst>
                </a:gridCol>
                <a:gridCol w="2767394">
                  <a:extLst>
                    <a:ext uri="{9D8B030D-6E8A-4147-A177-3AD203B41FA5}">
                      <a16:colId xmlns:a16="http://schemas.microsoft.com/office/drawing/2014/main" val="632005104"/>
                    </a:ext>
                  </a:extLst>
                </a:gridCol>
              </a:tblGrid>
              <a:tr h="5190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Immune Therapy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Mechanism of Action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Patient Population Studied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Outcome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79507388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l" defTabSz="4571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Inotuzumab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1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CD22-directed humanized moAB conjugated to calicheamicin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1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Adults with CD22+ R/R B-ALL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178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80.7% CR/CRi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1339719"/>
                  </a:ext>
                </a:extLst>
              </a:tr>
              <a:tr h="32407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Blinatumomab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Bispecific T cell receptor engager (BiTE) that redirects CD3+ T cells to CD19+ blasts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Adults with R/R Ph- B-ALL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Children with R/R B-ALL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39% CR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39% CR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198092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CAR T cells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 cells transduced ex-vivo with chimeric anti-CD19 receptor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Children with CD19+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R/R B-ALL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83% CR/CRi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310026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B1A3CED-682B-3641-ABCA-1732CC0746E8}"/>
              </a:ext>
            </a:extLst>
          </p:cNvPr>
          <p:cNvSpPr txBox="1"/>
          <p:nvPr/>
        </p:nvSpPr>
        <p:spPr>
          <a:xfrm>
            <a:off x="2203883" y="6051932"/>
            <a:ext cx="85491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sz="1400" i="1" dirty="0">
                <a:solidFill>
                  <a:srgbClr val="000000"/>
                </a:solidFill>
                <a:latin typeface="+mj-lt"/>
              </a:rPr>
              <a:t>Kantarjian et al. N Engl J Med. 2016;375:740-753, Maury S et al. N Engl J Med. 2016;375:1044-1053, </a:t>
            </a:r>
          </a:p>
          <a:p>
            <a:pPr defTabSz="457200">
              <a:defRPr/>
            </a:pPr>
            <a:r>
              <a:rPr lang="en-US" sz="1400" i="1" dirty="0">
                <a:solidFill>
                  <a:srgbClr val="000000"/>
                </a:solidFill>
                <a:latin typeface="+mj-lt"/>
              </a:rPr>
              <a:t>Topp M et al. EHA. 2016;149, von Stackelberg A et al. Blood. 2016;128:222, Grupp SA et al. Blood. </a:t>
            </a:r>
          </a:p>
          <a:p>
            <a:pPr defTabSz="457200">
              <a:defRPr/>
            </a:pPr>
            <a:r>
              <a:rPr lang="en-US" sz="1400" i="1" dirty="0">
                <a:solidFill>
                  <a:srgbClr val="000000"/>
                </a:solidFill>
                <a:latin typeface="+mj-lt"/>
              </a:rPr>
              <a:t>2016;128:221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9DAAF3D4-B31B-3341-BD99-E66285FB32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9549" y="14044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cs typeface="Calibri" panose="020F0502020204030204" pitchFamily="34" charset="0"/>
              </a:rPr>
              <a:t>Promising New Immunotherapies for B-ALL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6568" y="6051932"/>
            <a:ext cx="16849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sz="1200" i="1" dirty="0">
                <a:solidFill>
                  <a:srgbClr val="000000"/>
                </a:solidFill>
              </a:rPr>
              <a:t>Courtesy, S. </a:t>
            </a:r>
            <a:r>
              <a:rPr lang="en-US" sz="1200" i="1" dirty="0" err="1">
                <a:solidFill>
                  <a:srgbClr val="000000"/>
                </a:solidFill>
              </a:rPr>
              <a:t>Tasian</a:t>
            </a:r>
            <a:r>
              <a:rPr lang="en-US" sz="1200" i="1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22153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E12F0452-286B-F143-863E-419D470635BE}"/>
              </a:ext>
            </a:extLst>
          </p:cNvPr>
          <p:cNvSpPr txBox="1">
            <a:spLocks/>
          </p:cNvSpPr>
          <p:nvPr/>
        </p:nvSpPr>
        <p:spPr>
          <a:xfrm>
            <a:off x="449705" y="2417163"/>
            <a:ext cx="9875603" cy="3285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sz="2800" dirty="0">
              <a:latin typeface="+mj-lt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D040C0B-EF10-7143-8536-5CFF6F7A9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833" y="365125"/>
            <a:ext cx="11098967" cy="1325563"/>
          </a:xfrm>
        </p:spPr>
        <p:txBody>
          <a:bodyPr/>
          <a:lstStyle/>
          <a:p>
            <a:r>
              <a:rPr lang="en-US" sz="3600" b="1" dirty="0"/>
              <a:t>Immune Toxicities</a:t>
            </a:r>
            <a:endParaRPr lang="en-US" sz="36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2F22A1-1029-014C-89E2-5F0A2A875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705" y="1547447"/>
            <a:ext cx="10515600" cy="4647101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en-US" sz="3200" dirty="0"/>
              <a:t>Immunotherapies have toxicities distinct from chemotherapy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US" sz="2800" dirty="0"/>
              <a:t>Collaboration between oncology and ICU teams important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US" dirty="0"/>
              <a:t>Several toxicities shared amongst immunotherapies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US" sz="2600" dirty="0"/>
              <a:t>Cytokine release syndrome</a:t>
            </a:r>
          </a:p>
          <a:p>
            <a:pPr marL="1371600" lvl="2" indent="-457200">
              <a:buFont typeface="Wingdings" pitchFamily="2" charset="2"/>
              <a:buChar char="§"/>
            </a:pPr>
            <a:r>
              <a:rPr lang="en-US" sz="2600" dirty="0"/>
              <a:t>Associated with higher disease burden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US" sz="2600" dirty="0"/>
              <a:t>Neurologic side effects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US" dirty="0"/>
              <a:t>Sinusoidal obstruction syndrome (associated with </a:t>
            </a:r>
            <a:r>
              <a:rPr lang="en-US" dirty="0" err="1"/>
              <a:t>inotuzumab</a:t>
            </a:r>
            <a:r>
              <a:rPr lang="en-US" dirty="0"/>
              <a:t>)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US" dirty="0"/>
              <a:t>Elevated risk in the post-</a:t>
            </a:r>
            <a:r>
              <a:rPr lang="en-US" dirty="0" err="1"/>
              <a:t>inotuzumab</a:t>
            </a:r>
            <a:r>
              <a:rPr lang="en-US" dirty="0"/>
              <a:t> HSCT setting</a:t>
            </a:r>
          </a:p>
          <a:p>
            <a:pPr marL="914400" lvl="1" indent="-457200">
              <a:buFont typeface="Wingdings" pitchFamily="2" charset="2"/>
              <a:buChar char="§"/>
            </a:pPr>
            <a:r>
              <a:rPr lang="en-US" dirty="0"/>
              <a:t>Higher rates in children compared to adults*</a:t>
            </a:r>
          </a:p>
          <a:p>
            <a:r>
              <a:rPr lang="en-US" dirty="0"/>
              <a:t>Toxicities related to mechanism of action</a:t>
            </a:r>
          </a:p>
          <a:p>
            <a:r>
              <a:rPr lang="en-US" dirty="0"/>
              <a:t>Toxicity management could impact efficacy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7CD0C7-2BE3-FD4D-B233-081735EDBA38}"/>
              </a:ext>
            </a:extLst>
          </p:cNvPr>
          <p:cNvSpPr txBox="1"/>
          <p:nvPr/>
        </p:nvSpPr>
        <p:spPr>
          <a:xfrm>
            <a:off x="3655242" y="6255834"/>
            <a:ext cx="3770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*D. </a:t>
            </a:r>
            <a:r>
              <a:rPr lang="en-US" i="1" dirty="0" err="1"/>
              <a:t>Bhojwani</a:t>
            </a:r>
            <a:r>
              <a:rPr lang="en-US" i="1" dirty="0"/>
              <a:t>, Leukemia, 2018</a:t>
            </a:r>
          </a:p>
        </p:txBody>
      </p:sp>
    </p:spTree>
    <p:extLst>
      <p:ext uri="{BB962C8B-B14F-4D97-AF65-F5344CB8AC3E}">
        <p14:creationId xmlns:p14="http://schemas.microsoft.com/office/powerpoint/2010/main" val="154469297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98133D0-8D25-3844-9DFF-C8683515D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515" y="284208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Cytokine Release Syndrome (CRS)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04A770-6268-A042-876E-381051FDCB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8399" y="1390914"/>
            <a:ext cx="6489492" cy="474006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+mj-lt"/>
              </a:rPr>
              <a:t>Severe CRS correlates with disease burden</a:t>
            </a:r>
          </a:p>
          <a:p>
            <a:pPr lvl="1"/>
            <a:r>
              <a:rPr lang="en-US" dirty="0">
                <a:latin typeface="+mj-lt"/>
              </a:rPr>
              <a:t>Patients in morphologic remission likely to be at lower risk of severe CRS</a:t>
            </a:r>
          </a:p>
          <a:p>
            <a:pPr lvl="1"/>
            <a:r>
              <a:rPr lang="en-US" dirty="0"/>
              <a:t>Severity scales with disease burden</a:t>
            </a:r>
            <a:endParaRPr lang="en-US" dirty="0">
              <a:latin typeface="+mj-lt"/>
            </a:endParaRPr>
          </a:p>
          <a:p>
            <a:pPr lvl="1"/>
            <a:r>
              <a:rPr lang="en-US" dirty="0">
                <a:latin typeface="+mj-lt"/>
              </a:rPr>
              <a:t>Treatment includes supportive care, </a:t>
            </a:r>
            <a:r>
              <a:rPr lang="en-US" dirty="0" err="1">
                <a:latin typeface="+mj-lt"/>
              </a:rPr>
              <a:t>pressors</a:t>
            </a:r>
            <a:r>
              <a:rPr lang="en-US" dirty="0">
                <a:latin typeface="+mj-lt"/>
              </a:rPr>
              <a:t>, and </a:t>
            </a:r>
            <a:r>
              <a:rPr lang="en-US" dirty="0" err="1">
                <a:latin typeface="+mj-lt"/>
              </a:rPr>
              <a:t>tociluzumab</a:t>
            </a:r>
            <a:r>
              <a:rPr lang="en-US" dirty="0">
                <a:latin typeface="+mj-lt"/>
              </a:rPr>
              <a:t> when indicated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1D9F45-773B-424F-AD4E-094EFBFAD9DC}"/>
              </a:ext>
            </a:extLst>
          </p:cNvPr>
          <p:cNvGrpSpPr/>
          <p:nvPr/>
        </p:nvGrpSpPr>
        <p:grpSpPr>
          <a:xfrm>
            <a:off x="7327691" y="1963712"/>
            <a:ext cx="3240374" cy="3769636"/>
            <a:chOff x="201613" y="1726650"/>
            <a:chExt cx="4370387" cy="445293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071BB63-849F-E240-9D62-725FF79C9D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297" t="2308" r="8981" b="76"/>
            <a:stretch/>
          </p:blipFill>
          <p:spPr>
            <a:xfrm>
              <a:off x="490728" y="2077170"/>
              <a:ext cx="4005072" cy="3867912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CA25DE4A-1392-5B4F-A2E3-8746AB5233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7400" y="5841450"/>
              <a:ext cx="1219200" cy="338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600" b="1" dirty="0"/>
                <a:t>Severe CRS</a:t>
              </a:r>
            </a:p>
          </p:txBody>
        </p:sp>
        <p:sp>
          <p:nvSpPr>
            <p:cNvPr id="10" name="TextBox 6">
              <a:extLst>
                <a:ext uri="{FF2B5EF4-FFF2-40B4-BE49-F238E27FC236}">
                  <a16:creationId xmlns:a16="http://schemas.microsoft.com/office/drawing/2014/main" id="{982EFDA5-607C-D249-B0D6-A828F8FD018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2600" y="1726650"/>
              <a:ext cx="17526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800" b="1" dirty="0"/>
                <a:t>Disease Burden</a:t>
              </a: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B3999E6E-AE6C-614E-915F-FB3F3B5A3F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-5400000">
              <a:off x="-429418" y="3729281"/>
              <a:ext cx="1600200" cy="338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600" b="1"/>
                <a:t>BM Blasts (%)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111C7B9-B90D-9141-9495-A53F0019A9DA}"/>
                </a:ext>
              </a:extLst>
            </p:cNvPr>
            <p:cNvSpPr txBox="1"/>
            <p:nvPr/>
          </p:nvSpPr>
          <p:spPr>
            <a:xfrm>
              <a:off x="3657600" y="4740896"/>
              <a:ext cx="914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/>
                <a:t>p&lt;0.01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F1689E1-628B-264A-8619-9CA01528B150}"/>
              </a:ext>
            </a:extLst>
          </p:cNvPr>
          <p:cNvSpPr txBox="1"/>
          <p:nvPr/>
        </p:nvSpPr>
        <p:spPr>
          <a:xfrm>
            <a:off x="667772" y="4422557"/>
            <a:ext cx="227895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Fever</a:t>
            </a:r>
          </a:p>
          <a:p>
            <a:pPr algn="ctr"/>
            <a:r>
              <a:rPr lang="en-US" dirty="0" err="1">
                <a:latin typeface="+mj-lt"/>
              </a:rPr>
              <a:t>Myalgias</a:t>
            </a:r>
            <a:endParaRPr lang="en-US" dirty="0">
              <a:latin typeface="+mj-lt"/>
            </a:endParaRPr>
          </a:p>
          <a:p>
            <a:pPr algn="ctr"/>
            <a:r>
              <a:rPr lang="en-US" dirty="0">
                <a:latin typeface="+mj-lt"/>
              </a:rPr>
              <a:t>Nausea/Vomiting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3B7EE7-56A2-044A-95FA-AC986E7E6256}"/>
              </a:ext>
            </a:extLst>
          </p:cNvPr>
          <p:cNvSpPr txBox="1"/>
          <p:nvPr/>
        </p:nvSpPr>
        <p:spPr>
          <a:xfrm>
            <a:off x="3944466" y="4299955"/>
            <a:ext cx="2667000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Hypotension</a:t>
            </a:r>
          </a:p>
          <a:p>
            <a:pPr algn="ctr"/>
            <a:r>
              <a:rPr lang="en-US" dirty="0">
                <a:latin typeface="+mj-lt"/>
              </a:rPr>
              <a:t>Respiratory insufficiency</a:t>
            </a:r>
          </a:p>
          <a:p>
            <a:pPr algn="ctr"/>
            <a:r>
              <a:rPr lang="en-US" dirty="0">
                <a:latin typeface="+mj-lt"/>
              </a:rPr>
              <a:t>Renal insufficiency</a:t>
            </a:r>
          </a:p>
          <a:p>
            <a:pPr algn="ctr"/>
            <a:r>
              <a:rPr lang="en-US" dirty="0">
                <a:latin typeface="+mj-lt"/>
              </a:rPr>
              <a:t>Coagulopathy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8E80DBB-BBBA-AE45-92E4-AB87DCF9DD4E}"/>
              </a:ext>
            </a:extLst>
          </p:cNvPr>
          <p:cNvCxnSpPr>
            <a:cxnSpLocks/>
          </p:cNvCxnSpPr>
          <p:nvPr/>
        </p:nvCxnSpPr>
        <p:spPr>
          <a:xfrm>
            <a:off x="3013024" y="4918493"/>
            <a:ext cx="85649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60003DF8-074D-5741-B719-9C8CE8759174}"/>
              </a:ext>
            </a:extLst>
          </p:cNvPr>
          <p:cNvSpPr txBox="1">
            <a:spLocks/>
          </p:cNvSpPr>
          <p:nvPr/>
        </p:nvSpPr>
        <p:spPr>
          <a:xfrm>
            <a:off x="3272274" y="6412428"/>
            <a:ext cx="4688082" cy="2462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i="1" dirty="0">
                <a:solidFill>
                  <a:schemeClr val="tx1"/>
                </a:solidFill>
              </a:rPr>
              <a:t>Maude et al., ASPHO/EHA 2015, data as of 4/26/15</a:t>
            </a:r>
          </a:p>
        </p:txBody>
      </p:sp>
    </p:spTree>
    <p:extLst>
      <p:ext uri="{BB962C8B-B14F-4D97-AF65-F5344CB8AC3E}">
        <p14:creationId xmlns:p14="http://schemas.microsoft.com/office/powerpoint/2010/main" val="239139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10CE4-CD8C-D84B-BF38-A140E8DE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773" y="365125"/>
            <a:ext cx="8859829" cy="1325563"/>
          </a:xfrm>
        </p:spPr>
        <p:txBody>
          <a:bodyPr/>
          <a:lstStyle/>
          <a:p>
            <a:r>
              <a:rPr lang="en-US" sz="3600" b="1" dirty="0"/>
              <a:t>Neurotoxicity after CAR-T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A7BC4-0491-614E-932D-D3A8B1F5C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465" y="1554920"/>
            <a:ext cx="10515600" cy="2702287"/>
          </a:xfrm>
        </p:spPr>
        <p:txBody>
          <a:bodyPr/>
          <a:lstStyle/>
          <a:p>
            <a:r>
              <a:rPr lang="en-US" dirty="0"/>
              <a:t>CAR-T cell Related Encephalopathy Syndrome (CRES)</a:t>
            </a:r>
          </a:p>
          <a:p>
            <a:r>
              <a:rPr lang="en-US" dirty="0"/>
              <a:t>Similar neurotoxicity seen with Blinatumomab (CD19 </a:t>
            </a:r>
            <a:r>
              <a:rPr lang="en-US" dirty="0" err="1"/>
              <a:t>BiTE</a:t>
            </a:r>
            <a:r>
              <a:rPr lang="en-US" dirty="0"/>
              <a:t>)</a:t>
            </a:r>
          </a:p>
          <a:p>
            <a:r>
              <a:rPr lang="en-US" dirty="0"/>
              <a:t>Seen with multiple CD19 CAR T cell products used in multiple diseases</a:t>
            </a:r>
          </a:p>
          <a:p>
            <a:r>
              <a:rPr lang="en-US" dirty="0"/>
              <a:t>Seen with CD22 CAR T cell products in ALL patients</a:t>
            </a:r>
          </a:p>
          <a:p>
            <a:r>
              <a:rPr lang="en-US" dirty="0"/>
              <a:t>Seen in preclinical models of anti-GD2 CAR T cells for NBL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F97814-8B81-094C-9AB9-4BC0D3768841}"/>
              </a:ext>
            </a:extLst>
          </p:cNvPr>
          <p:cNvSpPr txBox="1"/>
          <p:nvPr/>
        </p:nvSpPr>
        <p:spPr>
          <a:xfrm>
            <a:off x="570773" y="4384161"/>
            <a:ext cx="1827653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Headache</a:t>
            </a:r>
          </a:p>
          <a:p>
            <a:pPr algn="ctr"/>
            <a:r>
              <a:rPr lang="en-US" dirty="0">
                <a:latin typeface="+mj-lt"/>
              </a:rPr>
              <a:t>Dysgraphia</a:t>
            </a:r>
          </a:p>
          <a:p>
            <a:pPr algn="ctr"/>
            <a:r>
              <a:rPr lang="en-US" dirty="0">
                <a:latin typeface="+mj-lt"/>
              </a:rPr>
              <a:t>Tremor</a:t>
            </a:r>
          </a:p>
          <a:p>
            <a:pPr algn="ctr"/>
            <a:r>
              <a:rPr lang="en-US" dirty="0">
                <a:latin typeface="+mj-lt"/>
              </a:rPr>
              <a:t>Delirium</a:t>
            </a:r>
          </a:p>
          <a:p>
            <a:pPr algn="ctr"/>
            <a:r>
              <a:rPr lang="en-US" dirty="0">
                <a:latin typeface="+mj-lt"/>
              </a:rPr>
              <a:t>Anxiety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C1820C7-2A37-554A-912F-ED5F0F933C32}"/>
              </a:ext>
            </a:extLst>
          </p:cNvPr>
          <p:cNvCxnSpPr>
            <a:cxnSpLocks/>
          </p:cNvCxnSpPr>
          <p:nvPr/>
        </p:nvCxnSpPr>
        <p:spPr>
          <a:xfrm>
            <a:off x="2623178" y="5103160"/>
            <a:ext cx="798581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42985B8-FC8B-324C-9F58-F4153DAA89D5}"/>
              </a:ext>
            </a:extLst>
          </p:cNvPr>
          <p:cNvSpPr txBox="1"/>
          <p:nvPr/>
        </p:nvSpPr>
        <p:spPr>
          <a:xfrm>
            <a:off x="3646511" y="4522660"/>
            <a:ext cx="2004682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Seizure</a:t>
            </a:r>
          </a:p>
          <a:p>
            <a:pPr algn="ctr"/>
            <a:r>
              <a:rPr lang="en-US" dirty="0"/>
              <a:t>Coma </a:t>
            </a:r>
          </a:p>
          <a:p>
            <a:pPr algn="ctr"/>
            <a:r>
              <a:rPr lang="en-US" dirty="0"/>
              <a:t>Cerebral Edema</a:t>
            </a:r>
          </a:p>
          <a:p>
            <a:pPr algn="ctr"/>
            <a:r>
              <a:rPr lang="en-US" dirty="0"/>
              <a:t>Death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4A5E7B-8B45-6C40-8F0E-949D9B9CE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081" y="4522660"/>
            <a:ext cx="2353575" cy="146169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940FA15-220D-C246-AD36-79855D8138DF}"/>
              </a:ext>
            </a:extLst>
          </p:cNvPr>
          <p:cNvSpPr txBox="1"/>
          <p:nvPr/>
        </p:nvSpPr>
        <p:spPr>
          <a:xfrm>
            <a:off x="7362282" y="6260919"/>
            <a:ext cx="2277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Courtesy, D. </a:t>
            </a:r>
            <a:r>
              <a:rPr lang="en-US" i="1" dirty="0" err="1"/>
              <a:t>Teachey</a:t>
            </a:r>
            <a:endParaRPr lang="en-US" i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823677-1593-8142-8766-4766E00EC9F8}"/>
              </a:ext>
            </a:extLst>
          </p:cNvPr>
          <p:cNvSpPr txBox="1"/>
          <p:nvPr/>
        </p:nvSpPr>
        <p:spPr>
          <a:xfrm>
            <a:off x="3174714" y="6168586"/>
            <a:ext cx="37789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+mj-lt"/>
              </a:rPr>
              <a:t>Gust, et. al. Cancer Discovery 2017; </a:t>
            </a:r>
          </a:p>
          <a:p>
            <a:r>
              <a:rPr lang="en-US" i="1" dirty="0" err="1">
                <a:latin typeface="+mj-lt"/>
              </a:rPr>
              <a:t>Mackall</a:t>
            </a:r>
            <a:r>
              <a:rPr lang="en-US" i="1" dirty="0">
                <a:latin typeface="+mj-lt"/>
              </a:rPr>
              <a:t>, et. al., Cancer Discovery 2018</a:t>
            </a:r>
          </a:p>
          <a:p>
            <a:endParaRPr lang="en-US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5302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Rectangle 2">
            <a:extLst>
              <a:ext uri="{FF2B5EF4-FFF2-40B4-BE49-F238E27FC236}">
                <a16:creationId xmlns:a16="http://schemas.microsoft.com/office/drawing/2014/main" id="{69F16D72-5297-2349-B459-46717E28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754" y="304800"/>
            <a:ext cx="10140846" cy="914400"/>
          </a:xfrm>
        </p:spPr>
        <p:txBody>
          <a:bodyPr anchor="t">
            <a:normAutofit/>
          </a:bodyPr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Prognostic Factors Following ALL Relapse</a:t>
            </a:r>
          </a:p>
        </p:txBody>
      </p:sp>
      <p:sp>
        <p:nvSpPr>
          <p:cNvPr id="164866" name="Rectangle 3">
            <a:extLst>
              <a:ext uri="{FF2B5EF4-FFF2-40B4-BE49-F238E27FC236}">
                <a16:creationId xmlns:a16="http://schemas.microsoft.com/office/drawing/2014/main" id="{6BB8A415-E1CC-234C-BBE1-5776D1B6A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4754" y="1219200"/>
            <a:ext cx="9528898" cy="48768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32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Site of relapse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+mj-lt"/>
                <a:ea typeface="ＭＳ Ｐゴシック" panose="020B0600070205080204" pitchFamily="34" charset="-128"/>
              </a:rPr>
              <a:t>Bone marrow worse than extramedullary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32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Time to relapse 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+mj-lt"/>
                <a:ea typeface="ＭＳ Ｐゴシック" panose="020B0600070205080204" pitchFamily="34" charset="-128"/>
              </a:rPr>
              <a:t>Earlier much worse than later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32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Age at initial diagnosis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+mj-lt"/>
                <a:ea typeface="ＭＳ Ｐゴシック" panose="020B0600070205080204" pitchFamily="34" charset="-128"/>
              </a:rPr>
              <a:t>Very poor outcome for teenagers that relapse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32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Immunophenotypic and genetic features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3200" dirty="0">
                <a:latin typeface="+mj-lt"/>
                <a:ea typeface="ＭＳ Ｐゴシック" panose="020B0600070205080204" pitchFamily="34" charset="-128"/>
              </a:rPr>
              <a:t>BM relapse of T-ALL has very poor outcome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altLang="en-US" sz="3200" dirty="0">
              <a:latin typeface="+mj-lt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51605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55BD2-9E0E-3D4A-A86C-4CCD48FD7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247" y="347196"/>
            <a:ext cx="10515600" cy="1325563"/>
          </a:xfrm>
        </p:spPr>
        <p:txBody>
          <a:bodyPr/>
          <a:lstStyle/>
          <a:p>
            <a:r>
              <a:rPr lang="en-US" sz="3600" b="1" dirty="0"/>
              <a:t>Acute lymphoblastic leukemia (ALL)  is a heterogeneous disease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40F0D-79CA-2841-A6CE-92E2FECEF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B-lineage and T-lineage varieties</a:t>
            </a:r>
          </a:p>
          <a:p>
            <a:r>
              <a:rPr lang="en-US" dirty="0"/>
              <a:t>Arrested development with abnormal proliferation</a:t>
            </a:r>
          </a:p>
          <a:p>
            <a:r>
              <a:rPr lang="en-US" dirty="0"/>
              <a:t>Sentinel somatic mutations arise with secondary events leading to full transformation</a:t>
            </a:r>
          </a:p>
          <a:p>
            <a:pPr lvl="1"/>
            <a:r>
              <a:rPr lang="en-US" i="1" dirty="0"/>
              <a:t>KMT2A (formerly known as MLL) </a:t>
            </a:r>
            <a:r>
              <a:rPr lang="en-US" dirty="0"/>
              <a:t>rearrangements</a:t>
            </a:r>
            <a:r>
              <a:rPr lang="en-US" i="1" dirty="0"/>
              <a:t> </a:t>
            </a:r>
            <a:r>
              <a:rPr lang="en-US" dirty="0"/>
              <a:t>arise in utero (Ford, Nature 1993)</a:t>
            </a:r>
            <a:endParaRPr lang="en-US" i="1" dirty="0"/>
          </a:p>
          <a:p>
            <a:pPr lvl="1"/>
            <a:r>
              <a:rPr lang="en-US" dirty="0"/>
              <a:t>1% of infants are born with </a:t>
            </a:r>
            <a:r>
              <a:rPr lang="en-US" i="1" dirty="0"/>
              <a:t>ETV6/RUNX1 </a:t>
            </a:r>
            <a:r>
              <a:rPr lang="en-US" dirty="0"/>
              <a:t>detectable on cord blood</a:t>
            </a:r>
          </a:p>
          <a:p>
            <a:pPr lvl="2"/>
            <a:r>
              <a:rPr lang="en-US" dirty="0"/>
              <a:t>Only 1/100 of </a:t>
            </a:r>
            <a:r>
              <a:rPr lang="en-US" i="1" dirty="0"/>
              <a:t>ETV6/RUNX1 </a:t>
            </a:r>
            <a:r>
              <a:rPr lang="en-US" dirty="0"/>
              <a:t>positive infants develop ALL (Mori, PNAS, 2002)</a:t>
            </a:r>
          </a:p>
          <a:p>
            <a:pPr lvl="1"/>
            <a:r>
              <a:rPr lang="en-US" dirty="0"/>
              <a:t>Also some evidence that some </a:t>
            </a:r>
            <a:r>
              <a:rPr lang="en-US" dirty="0" err="1"/>
              <a:t>hyperdiploid</a:t>
            </a:r>
            <a:r>
              <a:rPr lang="en-US" dirty="0"/>
              <a:t> ALL arise in utero (Bateman, Leukemia 2015)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21619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Rectangle 2">
            <a:extLst>
              <a:ext uri="{FF2B5EF4-FFF2-40B4-BE49-F238E27FC236}">
                <a16:creationId xmlns:a16="http://schemas.microsoft.com/office/drawing/2014/main" id="{3F76512B-915C-C046-BC07-D1CFB013779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4833" y="609600"/>
            <a:ext cx="9803567" cy="990600"/>
          </a:xfrm>
        </p:spPr>
        <p:txBody>
          <a:bodyPr>
            <a:noAutofit/>
          </a:bodyPr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 Bone Marrow Relapse: Prognostic Importance of Time to Relapse </a:t>
            </a:r>
            <a:r>
              <a:rPr lang="en-US" altLang="en-US" sz="1800" b="1" dirty="0">
                <a:latin typeface="+mn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(COG trials 1996-2014)</a:t>
            </a:r>
            <a:b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</a:br>
            <a:endParaRPr lang="en-US" altLang="en-US" sz="3600" dirty="0"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CD5D6F-DFC1-2F43-B4D2-BF8D365A8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928" y="1763305"/>
            <a:ext cx="8158102" cy="393785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B7CDEA9-4E23-46A0-A926-6C374F6266FA}"/>
              </a:ext>
            </a:extLst>
          </p:cNvPr>
          <p:cNvSpPr/>
          <p:nvPr/>
        </p:nvSpPr>
        <p:spPr>
          <a:xfrm>
            <a:off x="2052325" y="5879068"/>
            <a:ext cx="750770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Reproduced with permission from Rheingold SR, Ji L, Xu X, et al. ASCO 2019 Prognostic factors for survival after relapsed acute lymphoblastic leukemia (ALL): A Children’s Oncology Group (COG) study. </a:t>
            </a:r>
            <a:r>
              <a:rPr lang="en-US" sz="1400" i="1" dirty="0">
                <a:solidFill>
                  <a:srgbClr val="000000"/>
                </a:solidFill>
              </a:rPr>
              <a:t>J Clin Oncol.</a:t>
            </a:r>
            <a:r>
              <a:rPr lang="en-US" sz="1400" dirty="0">
                <a:solidFill>
                  <a:srgbClr val="000000"/>
                </a:solidFill>
              </a:rPr>
              <a:t> 2019;37(15 suppl):10008-10008. ©American Society of Clinical Oncology.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319626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Rectangle 2">
            <a:extLst>
              <a:ext uri="{FF2B5EF4-FFF2-40B4-BE49-F238E27FC236}">
                <a16:creationId xmlns:a16="http://schemas.microsoft.com/office/drawing/2014/main" id="{441AFE0B-9ADA-BF41-9265-67D705CBA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167"/>
          </a:xfrm>
        </p:spPr>
        <p:txBody>
          <a:bodyPr anchor="t"/>
          <a:lstStyle/>
          <a:p>
            <a:r>
              <a:rPr lang="en-US" altLang="en-US" sz="36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ALL: CNS and Testicular Relapse</a:t>
            </a:r>
          </a:p>
        </p:txBody>
      </p:sp>
      <p:sp>
        <p:nvSpPr>
          <p:cNvPr id="168962" name="Rectangle 3">
            <a:extLst>
              <a:ext uri="{FF2B5EF4-FFF2-40B4-BE49-F238E27FC236}">
                <a16:creationId xmlns:a16="http://schemas.microsoft.com/office/drawing/2014/main" id="{A7227440-E088-AD4E-863B-129E4674B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47866"/>
            <a:ext cx="10515600" cy="4800600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CNS relapse </a:t>
            </a:r>
          </a:p>
          <a:p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Time to relapse is a strong predictor of outcome (&lt;18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mos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&lt; 18-36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</a:rPr>
              <a:t>mos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 &lt; 36+ months</a:t>
            </a:r>
          </a:p>
          <a:p>
            <a:pPr lvl="1"/>
            <a:r>
              <a:rPr lang="en-US" altLang="en-US" dirty="0">
                <a:solidFill>
                  <a:srgbClr val="FF0000"/>
                </a:solidFill>
                <a:latin typeface="+mj-lt"/>
                <a:ea typeface="ＭＳ Ｐゴシック" panose="020B0600070205080204" pitchFamily="34" charset="-128"/>
              </a:rPr>
              <a:t>Effective systemic therapy is critical as the biggest risk is subsequent BM relapse</a:t>
            </a:r>
            <a:endParaRPr lang="en-US" altLang="en-US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About 2% of boys will have an isolated testicular relapse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104/5374 boys treated on CCG trials 1988-2002 (Nguyen et al, Leukemia 2008)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Standard treatment includes intensive systemic therapy plus 2400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cGy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bilateral testicular irradiation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Risk of contralateral testicular relapse high without irradiation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Leads to sterility and need for hormone replacement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Other studies suggest orchiectomy can obviate need for testicular XRT, or that those that have a complete response to induction chemotherapy may not need irradiation</a:t>
            </a:r>
          </a:p>
          <a:p>
            <a:endParaRPr lang="en-US" altLang="en-US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  <a:p>
            <a:endParaRPr lang="en-US" altLang="en-US" dirty="0">
              <a:latin typeface="+mj-lt"/>
              <a:ea typeface="ＭＳ Ｐゴシック" panose="020B0600070205080204" pitchFamily="34" charset="-128"/>
              <a:cs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022332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2">
            <a:extLst>
              <a:ext uri="{FF2B5EF4-FFF2-40B4-BE49-F238E27FC236}">
                <a16:creationId xmlns:a16="http://schemas.microsoft.com/office/drawing/2014/main" id="{C551F149-66AB-F347-A311-152091C5A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865" y="226101"/>
            <a:ext cx="9716125" cy="1143000"/>
          </a:xfrm>
        </p:spPr>
        <p:txBody>
          <a:bodyPr anchor="t">
            <a:normAutofit fontScale="90000"/>
          </a:bodyPr>
          <a:lstStyle/>
          <a:p>
            <a:r>
              <a:rPr lang="en-US" altLang="en-US" sz="4000" b="1" dirty="0"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Relapsed ALL: Role of Allogeneic Stem Cell Transplantation (SCT)</a:t>
            </a:r>
          </a:p>
        </p:txBody>
      </p:sp>
      <p:sp>
        <p:nvSpPr>
          <p:cNvPr id="171010" name="Rectangle 3">
            <a:extLst>
              <a:ext uri="{FF2B5EF4-FFF2-40B4-BE49-F238E27FC236}">
                <a16:creationId xmlns:a16="http://schemas.microsoft.com/office/drawing/2014/main" id="{26AD7B4F-A000-034F-9362-56CC63A8C8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654" y="1447800"/>
            <a:ext cx="10165946" cy="48006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Outcomes now equivalent for matched sib and unrelated donor SCT; use same indications for both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</a:rPr>
              <a:t>No role of autologous SCT in ALL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SCT indicated for ALL with early (&lt;3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yrs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) 1</a:t>
            </a:r>
            <a:r>
              <a:rPr lang="en-US" altLang="en-US" baseline="30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st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marrow relapse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This may also be evolving but is current standard of care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Increasing use of SCT for late marrow relapse with high MRD at end of 1</a:t>
            </a:r>
            <a:r>
              <a:rPr lang="en-US" altLang="en-US" baseline="30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st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course of reinduction therapy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Some believe (disagreement) that SCT indicated for early CNS relapse (&lt;18 </a:t>
            </a:r>
            <a:r>
              <a:rPr lang="en-US" altLang="en-US" dirty="0" err="1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mos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)</a:t>
            </a:r>
          </a:p>
          <a:p>
            <a:pPr>
              <a:buFont typeface="Wingdings" pitchFamily="2" charset="2"/>
              <a:buChar char="§"/>
            </a:pP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SCT indicated for any ALL with 2</a:t>
            </a:r>
            <a:r>
              <a:rPr lang="en-US" altLang="en-US" baseline="30000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nd</a:t>
            </a:r>
            <a:r>
              <a:rPr lang="en-US" altLang="en-US" dirty="0">
                <a:latin typeface="+mj-lt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relapse, or any T-ALL BM relapse</a:t>
            </a:r>
          </a:p>
        </p:txBody>
      </p:sp>
    </p:spTree>
    <p:extLst>
      <p:ext uri="{BB962C8B-B14F-4D97-AF65-F5344CB8AC3E}">
        <p14:creationId xmlns:p14="http://schemas.microsoft.com/office/powerpoint/2010/main" val="134701271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E42F6-3FD5-B04F-8BDB-AE80731A6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852" y="122832"/>
            <a:ext cx="11128948" cy="1325563"/>
          </a:xfrm>
        </p:spPr>
        <p:txBody>
          <a:bodyPr/>
          <a:lstStyle/>
          <a:p>
            <a:r>
              <a:rPr lang="en-US" sz="3600" b="1" dirty="0"/>
              <a:t>Relapsed ALL: Role of CAR-T cells in a rapidly evolving field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EC263-69EA-0F48-B8F9-7596AB1F7E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774" y="1825625"/>
            <a:ext cx="11009026" cy="4351338"/>
          </a:xfrm>
        </p:spPr>
        <p:txBody>
          <a:bodyPr/>
          <a:lstStyle/>
          <a:p>
            <a:r>
              <a:rPr lang="en-US" dirty="0">
                <a:latin typeface="+mj-lt"/>
              </a:rPr>
              <a:t>Genetically engineered receptors the pair an anti-CD19 single chain </a:t>
            </a:r>
            <a:r>
              <a:rPr lang="en-US" dirty="0" err="1">
                <a:latin typeface="+mj-lt"/>
              </a:rPr>
              <a:t>Fv</a:t>
            </a:r>
            <a:r>
              <a:rPr lang="en-US" dirty="0">
                <a:latin typeface="+mj-lt"/>
              </a:rPr>
              <a:t> domain to intracellular T cell signaling domains that result in redirection of the T lymphocytes to recognize B ALL cells that express CD19.</a:t>
            </a:r>
          </a:p>
          <a:p>
            <a:r>
              <a:rPr lang="en-US" dirty="0">
                <a:latin typeface="+mj-lt"/>
              </a:rPr>
              <a:t>Different co-stimulatory domains provide different half lives for length of therapy—4-1BB last longer than CD28</a:t>
            </a:r>
          </a:p>
          <a:p>
            <a:pPr lvl="1"/>
            <a:r>
              <a:rPr lang="en-US" dirty="0">
                <a:latin typeface="+mj-lt"/>
              </a:rPr>
              <a:t>Role of transplant is uncertain after infusion</a:t>
            </a:r>
          </a:p>
          <a:p>
            <a:r>
              <a:rPr lang="en-US" dirty="0">
                <a:latin typeface="+mj-lt"/>
              </a:rPr>
              <a:t>When using CTL-019 (with 4-1BB), CR rate for relapsed/Refractory ALL was 90% with a 6 month EFS of 78% (95% CI 51-88%) and an OS of 78% (95% CI 65-95%)</a:t>
            </a:r>
          </a:p>
          <a:p>
            <a:r>
              <a:rPr lang="en-US" dirty="0">
                <a:latin typeface="+mj-lt"/>
              </a:rPr>
              <a:t>Durable remissions were seen as far as 24 months out.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CC3CA2-B1B5-3049-8B41-247DC05459D4}"/>
              </a:ext>
            </a:extLst>
          </p:cNvPr>
          <p:cNvSpPr txBox="1"/>
          <p:nvPr/>
        </p:nvSpPr>
        <p:spPr>
          <a:xfrm>
            <a:off x="4575123" y="6338471"/>
            <a:ext cx="2548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Maude, NEJM 2018</a:t>
            </a:r>
          </a:p>
        </p:txBody>
      </p:sp>
    </p:spTree>
    <p:extLst>
      <p:ext uri="{BB962C8B-B14F-4D97-AF65-F5344CB8AC3E}">
        <p14:creationId xmlns:p14="http://schemas.microsoft.com/office/powerpoint/2010/main" val="131039951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1DB28-66B4-8A40-9C78-6EEA2DD9A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Survivorship Issues for Leukemia Survivors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8972D-8F61-E04F-849B-373956169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ALL Survivors are at risk for</a:t>
            </a:r>
          </a:p>
          <a:p>
            <a:pPr lvl="1"/>
            <a:r>
              <a:rPr lang="en-US" dirty="0"/>
              <a:t>Osteonecrosis</a:t>
            </a:r>
          </a:p>
          <a:p>
            <a:pPr lvl="1"/>
            <a:r>
              <a:rPr lang="en-US" dirty="0"/>
              <a:t>Cardiac toxicity</a:t>
            </a:r>
          </a:p>
          <a:p>
            <a:pPr lvl="1"/>
            <a:r>
              <a:rPr lang="en-US" dirty="0"/>
              <a:t>Obesity</a:t>
            </a:r>
          </a:p>
          <a:p>
            <a:pPr lvl="1"/>
            <a:r>
              <a:rPr lang="en-US" dirty="0"/>
              <a:t>Neurocognitive Impairment</a:t>
            </a:r>
          </a:p>
          <a:p>
            <a:pPr lvl="1"/>
            <a:r>
              <a:rPr lang="en-US" dirty="0"/>
              <a:t>Growth hormone deficiency (if treated with higher dose cranial radiation)</a:t>
            </a:r>
          </a:p>
          <a:p>
            <a:pPr lvl="1"/>
            <a:r>
              <a:rPr lang="en-US" dirty="0"/>
              <a:t>Insulin resistance</a:t>
            </a:r>
          </a:p>
          <a:p>
            <a:pPr lvl="1"/>
            <a:r>
              <a:rPr lang="en-US" dirty="0"/>
              <a:t>Muscle weakness</a:t>
            </a:r>
          </a:p>
          <a:p>
            <a:pPr lvl="1"/>
            <a:r>
              <a:rPr lang="en-US" dirty="0"/>
              <a:t>Peripheral neuropathy</a:t>
            </a:r>
          </a:p>
          <a:p>
            <a:pPr lvl="1"/>
            <a:r>
              <a:rPr lang="en-US" dirty="0"/>
              <a:t>Liver toxicity (previously seen with 6-TG used instead of 6-MP)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Reviewed in Ness, Exp. Rev. </a:t>
            </a:r>
            <a:r>
              <a:rPr lang="en-US" dirty="0" err="1"/>
              <a:t>Heme</a:t>
            </a:r>
            <a:r>
              <a:rPr lang="en-US" dirty="0"/>
              <a:t>, 2011, 4:2, 185-197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67C7519-573D-AD4D-87EE-77EFCE8E80A9}"/>
              </a:ext>
            </a:extLst>
          </p:cNvPr>
          <p:cNvSpPr/>
          <p:nvPr/>
        </p:nvSpPr>
        <p:spPr>
          <a:xfrm>
            <a:off x="1392105" y="6127234"/>
            <a:ext cx="8259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http://www.survivorshipguidelines.org/pdf/2018/COG_LTFU_Guidelines_v5.pdf</a:t>
            </a:r>
          </a:p>
        </p:txBody>
      </p:sp>
    </p:spTree>
    <p:extLst>
      <p:ext uri="{BB962C8B-B14F-4D97-AF65-F5344CB8AC3E}">
        <p14:creationId xmlns:p14="http://schemas.microsoft.com/office/powerpoint/2010/main" val="353811240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029061-A11F-0B48-A1BA-4BB973C7D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5761" y="2793532"/>
            <a:ext cx="3254115" cy="1325563"/>
          </a:xfrm>
        </p:spPr>
        <p:txBody>
          <a:bodyPr/>
          <a:lstStyle/>
          <a:p>
            <a:r>
              <a:rPr lang="en-US" b="1" dirty="0">
                <a:solidFill>
                  <a:schemeClr val="accent2"/>
                </a:solidFill>
              </a:rPr>
              <a:t>Good luck!</a:t>
            </a:r>
          </a:p>
        </p:txBody>
      </p:sp>
    </p:spTree>
    <p:extLst>
      <p:ext uri="{BB962C8B-B14F-4D97-AF65-F5344CB8AC3E}">
        <p14:creationId xmlns:p14="http://schemas.microsoft.com/office/powerpoint/2010/main" val="1724618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>
            <a:extLst>
              <a:ext uri="{FF2B5EF4-FFF2-40B4-BE49-F238E27FC236}">
                <a16:creationId xmlns:a16="http://schemas.microsoft.com/office/drawing/2014/main" id="{036DBD3E-8968-5841-B584-C34E7ACD7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9495"/>
            <a:ext cx="11222428" cy="1229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GB" altLang="en-US" sz="3600" b="1" dirty="0">
                <a:latin typeface="+mj-lt"/>
              </a:rPr>
              <a:t>Developmental arrest as the first step in </a:t>
            </a:r>
            <a:r>
              <a:rPr lang="en-GB" altLang="en-US" sz="3600" b="1" dirty="0" err="1">
                <a:latin typeface="+mj-lt"/>
              </a:rPr>
              <a:t>leukemogenesis</a:t>
            </a:r>
            <a:endParaRPr lang="en-GB" altLang="en-US" sz="3600" b="1" dirty="0">
              <a:latin typeface="+mj-lt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AB8CCC4-C178-1441-8BF3-FBF5D5D58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790" y="4541177"/>
            <a:ext cx="1401268" cy="613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81BB5E71-EE1F-9F48-AC01-32491F59B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131" y="994294"/>
            <a:ext cx="6436762" cy="5751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Text Box 4">
            <a:extLst>
              <a:ext uri="{FF2B5EF4-FFF2-40B4-BE49-F238E27FC236}">
                <a16:creationId xmlns:a16="http://schemas.microsoft.com/office/drawing/2014/main" id="{A1A3DFAA-4A4F-374C-9F1D-E1119F9256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4597" y="5784323"/>
            <a:ext cx="5089023" cy="961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itchFamily="2" charset="0"/>
                <a:ea typeface="msgothic" charset="0"/>
                <a:cs typeface="msgothic" charset="0"/>
              </a:defRPr>
            </a:lvl9pPr>
          </a:lstStyle>
          <a:p>
            <a:r>
              <a:rPr lang="en-US" sz="1400" dirty="0"/>
              <a:t>Reproduced with permission from Dangerous fusions: a path to cancer for arrested lymphoid progenitors, by A. </a:t>
            </a:r>
            <a:r>
              <a:rPr lang="en-US" sz="1400" dirty="0" err="1"/>
              <a:t>Alsadeq</a:t>
            </a:r>
            <a:r>
              <a:rPr lang="en-US" sz="1400" dirty="0"/>
              <a:t>, and H. </a:t>
            </a:r>
            <a:r>
              <a:rPr lang="en-US" sz="1400" dirty="0" err="1"/>
              <a:t>Jumaa</a:t>
            </a:r>
            <a:r>
              <a:rPr lang="en-US" sz="1400" dirty="0"/>
              <a:t>, 2017, EMBO J, 36:705-706. https://doi.org/10.15252/embj.201796686. ©2017 by John Wiley &amp; Sons.</a:t>
            </a:r>
            <a:endParaRPr lang="en-GB" altLang="en-US" sz="105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493331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36224" y="323865"/>
            <a:ext cx="9144000" cy="644525"/>
          </a:xfrm>
          <a:prstGeom prst="rect">
            <a:avLst/>
          </a:prstGeom>
          <a:noFill/>
        </p:spPr>
        <p:txBody>
          <a:bodyPr vert="horz" lIns="91301" tIns="45653" rIns="91301" bIns="45653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3600" b="1" dirty="0">
                <a:solidFill>
                  <a:prstClr val="black"/>
                </a:solidFill>
                <a:latin typeface="+mj-lt"/>
              </a:rPr>
              <a:t>Children with ALL: Host </a:t>
            </a:r>
            <a:r>
              <a:rPr lang="en-US" altLang="zh-CN" sz="3600" b="1" dirty="0">
                <a:solidFill>
                  <a:prstClr val="black"/>
                </a:solidFill>
                <a:latin typeface="+mj-lt"/>
                <a:ea typeface="宋体"/>
              </a:rPr>
              <a:t>and ALL Tumor Genome</a:t>
            </a:r>
            <a:r>
              <a:rPr lang="en-US" altLang="zh-CN" sz="3600" b="1" dirty="0">
                <a:latin typeface="+mj-lt"/>
                <a:ea typeface="宋体"/>
              </a:rPr>
              <a:t>s</a:t>
            </a:r>
            <a:endParaRPr lang="en-US" sz="36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156" y="1738085"/>
            <a:ext cx="3552055" cy="43795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5614" y="2055280"/>
            <a:ext cx="3373829" cy="2185078"/>
          </a:xfrm>
          <a:prstGeom prst="rect">
            <a:avLst/>
          </a:prstGeom>
          <a:noFill/>
        </p:spPr>
        <p:txBody>
          <a:bodyPr wrap="square" lIns="91301" tIns="45653" rIns="91301" bIns="45653" rtlCol="0">
            <a:spAutoFit/>
          </a:bodyPr>
          <a:lstStyle/>
          <a:p>
            <a:r>
              <a:rPr lang="en-US" sz="2400" b="1" u="sng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Host genome</a:t>
            </a:r>
          </a:p>
          <a:p>
            <a:pPr marL="342402" indent="-342402"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Inherited from parents</a:t>
            </a:r>
          </a:p>
          <a:p>
            <a:pPr marL="342402" indent="-342402"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polymorphisms (</a:t>
            </a:r>
            <a:r>
              <a:rPr lang="en-US" sz="2200" b="1" u="sng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SNPs</a:t>
            </a:r>
            <a:r>
              <a:rPr lang="en-US" sz="22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) and copy number variation (CNVs)</a:t>
            </a:r>
          </a:p>
          <a:p>
            <a:pPr marL="342402" indent="-342402">
              <a:buFont typeface="Arial" panose="020B0604020202020204" pitchFamily="34" charset="0"/>
              <a:buChar char="•"/>
            </a:pPr>
            <a:endParaRPr lang="en-US" sz="24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28817" y="2055280"/>
            <a:ext cx="3563007" cy="2185214"/>
          </a:xfrm>
          <a:prstGeom prst="rect">
            <a:avLst/>
          </a:prstGeom>
          <a:noFill/>
        </p:spPr>
        <p:txBody>
          <a:bodyPr wrap="square" lIns="91301" tIns="45653" rIns="91301" bIns="45653" rtlCol="0">
            <a:spAutoFit/>
          </a:bodyPr>
          <a:lstStyle/>
          <a:p>
            <a:r>
              <a:rPr lang="en-US" sz="2400" b="1" u="sng" dirty="0">
                <a:solidFill>
                  <a:srgbClr val="C00000"/>
                </a:solidFill>
                <a:latin typeface="+mj-lt"/>
              </a:rPr>
              <a:t>ALL blast genome</a:t>
            </a:r>
          </a:p>
          <a:p>
            <a:pPr marL="342402" indent="-342402"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C00000"/>
                </a:solidFill>
                <a:latin typeface="+mj-lt"/>
              </a:rPr>
              <a:t>Somatic changes</a:t>
            </a:r>
          </a:p>
          <a:p>
            <a:pPr marL="342402" indent="-342402"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rgbClr val="C00000"/>
                </a:solidFill>
                <a:latin typeface="+mj-lt"/>
              </a:rPr>
              <a:t>Translocations, aneuploidy,  copy number alterations,  point mutations, etc.</a:t>
            </a:r>
          </a:p>
          <a:p>
            <a:pPr marL="342402" indent="-342402"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35F5AA-F4A2-AB4C-BAE3-F0E5B49ACDF3}"/>
              </a:ext>
            </a:extLst>
          </p:cNvPr>
          <p:cNvSpPr txBox="1"/>
          <p:nvPr/>
        </p:nvSpPr>
        <p:spPr>
          <a:xfrm>
            <a:off x="4908224" y="6302586"/>
            <a:ext cx="4090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Courtesy of J. Yang</a:t>
            </a:r>
          </a:p>
        </p:txBody>
      </p:sp>
    </p:spTree>
    <p:extLst>
      <p:ext uri="{BB962C8B-B14F-4D97-AF65-F5344CB8AC3E}">
        <p14:creationId xmlns:p14="http://schemas.microsoft.com/office/powerpoint/2010/main" val="1634722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8D425E-1EA4-C042-AEC0-C3AB466505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746" y="706300"/>
            <a:ext cx="8591909" cy="34483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DE6449A-4E02-2149-BD57-04A342623497}"/>
              </a:ext>
            </a:extLst>
          </p:cNvPr>
          <p:cNvSpPr txBox="1"/>
          <p:nvPr/>
        </p:nvSpPr>
        <p:spPr>
          <a:xfrm>
            <a:off x="2095500" y="4272677"/>
            <a:ext cx="152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ARID5B</a:t>
            </a:r>
          </a:p>
          <a:p>
            <a:r>
              <a:rPr lang="en-US" i="1" dirty="0"/>
              <a:t>IKZF1</a:t>
            </a:r>
          </a:p>
          <a:p>
            <a:r>
              <a:rPr lang="en-US" i="1" dirty="0"/>
              <a:t>CDKN2A</a:t>
            </a:r>
          </a:p>
          <a:p>
            <a:r>
              <a:rPr lang="en-US" i="1" dirty="0"/>
              <a:t>CEBPE</a:t>
            </a:r>
          </a:p>
          <a:p>
            <a:r>
              <a:rPr lang="en-US" i="1" dirty="0"/>
              <a:t>PIP4K2A-BM1</a:t>
            </a:r>
          </a:p>
          <a:p>
            <a:r>
              <a:rPr lang="en-US" i="1" dirty="0"/>
              <a:t>GATA3</a:t>
            </a:r>
          </a:p>
          <a:p>
            <a:r>
              <a:rPr lang="en-US" i="1" dirty="0"/>
              <a:t>PAX5</a:t>
            </a:r>
          </a:p>
          <a:p>
            <a:r>
              <a:rPr lang="en-US" i="1" dirty="0"/>
              <a:t>TP53</a:t>
            </a:r>
          </a:p>
          <a:p>
            <a:r>
              <a:rPr lang="en-US" i="1" dirty="0"/>
              <a:t>TP63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B2AB3F-81DA-BE49-B908-7FA90D2C996A}"/>
              </a:ext>
            </a:extLst>
          </p:cNvPr>
          <p:cNvSpPr txBox="1"/>
          <p:nvPr/>
        </p:nvSpPr>
        <p:spPr>
          <a:xfrm>
            <a:off x="4400550" y="4272677"/>
            <a:ext cx="16954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ETV6-RUNX1</a:t>
            </a:r>
          </a:p>
          <a:p>
            <a:r>
              <a:rPr lang="en-US" i="1" dirty="0"/>
              <a:t>BCR-ABL1</a:t>
            </a:r>
          </a:p>
          <a:p>
            <a:r>
              <a:rPr lang="en-US" i="1" dirty="0"/>
              <a:t>TCF3-PBX1</a:t>
            </a:r>
          </a:p>
          <a:p>
            <a:r>
              <a:rPr lang="en-US" i="1" dirty="0"/>
              <a:t>KMT2Ar</a:t>
            </a:r>
          </a:p>
          <a:p>
            <a:endParaRPr lang="en-US" i="1" dirty="0"/>
          </a:p>
          <a:p>
            <a:r>
              <a:rPr lang="en-US" b="1" dirty="0"/>
              <a:t>Ph-like</a:t>
            </a:r>
          </a:p>
          <a:p>
            <a:r>
              <a:rPr lang="en-US" i="1" dirty="0"/>
              <a:t>CRLF2R</a:t>
            </a:r>
          </a:p>
          <a:p>
            <a:r>
              <a:rPr lang="en-US" i="1" dirty="0"/>
              <a:t>EBF-PDGFRB</a:t>
            </a:r>
          </a:p>
          <a:p>
            <a:r>
              <a:rPr lang="en-US" i="1" dirty="0"/>
              <a:t>etc.</a:t>
            </a:r>
          </a:p>
          <a:p>
            <a:endParaRPr lang="en-US" i="1" dirty="0"/>
          </a:p>
          <a:p>
            <a:endParaRPr lang="en-US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99CD26-2B9B-DF47-823C-9CE90DD560ED}"/>
              </a:ext>
            </a:extLst>
          </p:cNvPr>
          <p:cNvSpPr txBox="1"/>
          <p:nvPr/>
        </p:nvSpPr>
        <p:spPr>
          <a:xfrm>
            <a:off x="7239000" y="4307097"/>
            <a:ext cx="1219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PAX5</a:t>
            </a:r>
          </a:p>
          <a:p>
            <a:r>
              <a:rPr lang="en-US" i="1" dirty="0"/>
              <a:t>IKZF1</a:t>
            </a:r>
          </a:p>
          <a:p>
            <a:r>
              <a:rPr lang="en-US" i="1" dirty="0"/>
              <a:t>EBF1</a:t>
            </a:r>
          </a:p>
          <a:p>
            <a:r>
              <a:rPr lang="en-US" i="1" dirty="0"/>
              <a:t>CDKN2A</a:t>
            </a:r>
          </a:p>
          <a:p>
            <a:r>
              <a:rPr lang="en-US" i="1" dirty="0"/>
              <a:t>TP53</a:t>
            </a:r>
          </a:p>
          <a:p>
            <a:r>
              <a:rPr lang="en-US" i="1" dirty="0"/>
              <a:t>JAK</a:t>
            </a:r>
          </a:p>
          <a:p>
            <a:r>
              <a:rPr lang="en-US" i="1" dirty="0"/>
              <a:t>RAS</a:t>
            </a:r>
          </a:p>
          <a:p>
            <a:r>
              <a:rPr lang="en-US" i="1" dirty="0"/>
              <a:t>ERG </a:t>
            </a:r>
          </a:p>
          <a:p>
            <a:r>
              <a:rPr lang="en-US" i="1" dirty="0"/>
              <a:t>NT5C2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F74DE0-6FCC-C343-8EA8-CBB3B8EA92C9}"/>
              </a:ext>
            </a:extLst>
          </p:cNvPr>
          <p:cNvSpPr txBox="1"/>
          <p:nvPr/>
        </p:nvSpPr>
        <p:spPr>
          <a:xfrm>
            <a:off x="1971675" y="218988"/>
            <a:ext cx="6438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    HOST	       SENTINEL                 SECONDARY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BAFEEA-1C1D-8949-8057-E0515D29EF2E}"/>
              </a:ext>
            </a:extLst>
          </p:cNvPr>
          <p:cNvSpPr txBox="1"/>
          <p:nvPr/>
        </p:nvSpPr>
        <p:spPr>
          <a:xfrm>
            <a:off x="9501704" y="4457342"/>
            <a:ext cx="2495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Reprinted from The Lancet, Vol. 62, </a:t>
            </a:r>
            <a:r>
              <a:rPr lang="en-US" sz="1400" dirty="0" err="1"/>
              <a:t>Bhojwani</a:t>
            </a:r>
            <a:r>
              <a:rPr lang="en-US" sz="1400" dirty="0"/>
              <a:t>, D, et al, Biology of Childhood Acute Lymphoblastic Leukemia, Pages 47-60, ©2015, with permission from Elsevier.</a:t>
            </a:r>
            <a:endParaRPr lang="en-US" sz="1400" i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E472264-CF4A-4D4E-961B-9F80A87D4A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0263" y="211527"/>
            <a:ext cx="2396991" cy="15482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979D01-FF06-7348-8778-642FA9DB635D}"/>
              </a:ext>
            </a:extLst>
          </p:cNvPr>
          <p:cNvSpPr txBox="1"/>
          <p:nvPr/>
        </p:nvSpPr>
        <p:spPr>
          <a:xfrm>
            <a:off x="10223292" y="1873770"/>
            <a:ext cx="15877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+mj-lt"/>
              </a:rPr>
              <a:t>C. Darwin, 1868</a:t>
            </a:r>
          </a:p>
        </p:txBody>
      </p:sp>
    </p:spTree>
    <p:extLst>
      <p:ext uri="{BB962C8B-B14F-4D97-AF65-F5344CB8AC3E}">
        <p14:creationId xmlns:p14="http://schemas.microsoft.com/office/powerpoint/2010/main" val="298540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DCB0BC3-3D82-459F-9E2C-8331C011FAE3}"/>
</file>

<file path=customXml/itemProps2.xml><?xml version="1.0" encoding="utf-8"?>
<ds:datastoreItem xmlns:ds="http://schemas.openxmlformats.org/officeDocument/2006/customXml" ds:itemID="{0318B091-88BC-4B85-9ECE-45FD602EB7A5}"/>
</file>

<file path=customXml/itemProps3.xml><?xml version="1.0" encoding="utf-8"?>
<ds:datastoreItem xmlns:ds="http://schemas.openxmlformats.org/officeDocument/2006/customXml" ds:itemID="{529FC465-CA60-45FC-B4C2-967B596B793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600</TotalTime>
  <Words>5933</Words>
  <Application>Microsoft Office PowerPoint</Application>
  <PresentationFormat>Widescreen</PresentationFormat>
  <Paragraphs>794</Paragraphs>
  <Slides>65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5" baseType="lpstr">
      <vt:lpstr>Arial</vt:lpstr>
      <vt:lpstr>Arial</vt:lpstr>
      <vt:lpstr>Arial Narrow</vt:lpstr>
      <vt:lpstr>BlinkMacSystemFont</vt:lpstr>
      <vt:lpstr>Calibri</vt:lpstr>
      <vt:lpstr>Calibri Light</vt:lpstr>
      <vt:lpstr>Times</vt:lpstr>
      <vt:lpstr>Times New Roman</vt:lpstr>
      <vt:lpstr>Wingdings</vt:lpstr>
      <vt:lpstr>Office Theme</vt:lpstr>
      <vt:lpstr>Acute Lymphoblastic Leukemia</vt:lpstr>
      <vt:lpstr>Disclosure Slide: Mignon Loh, MD</vt:lpstr>
      <vt:lpstr>This talk will follow the topical structure suggested by the ABP:</vt:lpstr>
      <vt:lpstr>Acute Lymphoblastic Leukemia (ALL)</vt:lpstr>
      <vt:lpstr>ALL: Basic Science and Pathophysiology</vt:lpstr>
      <vt:lpstr>Acute lymphoblastic leukemia (ALL)  is a heterogeneous disease</vt:lpstr>
      <vt:lpstr>PowerPoint Presentation</vt:lpstr>
      <vt:lpstr>PowerPoint Presentation</vt:lpstr>
      <vt:lpstr>PowerPoint Presentation</vt:lpstr>
      <vt:lpstr>Epidemiology of Hematologic Malignancies</vt:lpstr>
      <vt:lpstr>ALL and AML remain the most common leukemias in children and adolescents</vt:lpstr>
      <vt:lpstr>Childhood leukemia is common and occurs most frequently in younger children</vt:lpstr>
      <vt:lpstr>Rates of ALL and AML differ by age: SEER Incidence rates 2011-2015</vt:lpstr>
      <vt:lpstr>Survival is excellent for ALL, less so for AML </vt:lpstr>
      <vt:lpstr>ALL: Known Predisposition Syndromes </vt:lpstr>
      <vt:lpstr>ALL and Down Syndrome (DS)</vt:lpstr>
      <vt:lpstr>ALL: Germline Predisposition Mutations</vt:lpstr>
      <vt:lpstr>ALL: Concordance Between Identical Twins</vt:lpstr>
      <vt:lpstr>Diagnosis of Acute Lymphoblastic Leukemia</vt:lpstr>
      <vt:lpstr>ALL: Common Clinical Features at Diagnosis</vt:lpstr>
      <vt:lpstr>Clinical Complications Related to Abnormal Hematopoiesis in Acute Leukemia</vt:lpstr>
      <vt:lpstr>General work up of a child with acute leukemia</vt:lpstr>
      <vt:lpstr>Clinical and Laboratory Findings that Influence Prognosis</vt:lpstr>
      <vt:lpstr>NCI/Rome Risk Groups in Childhood ALL  Applies only to B-lineage ALL! WBC or Age is not prognostic in T-cell ALL!</vt:lpstr>
      <vt:lpstr>ALL: Risk-Adapted Therapy—General Principles</vt:lpstr>
      <vt:lpstr>Flow Cytometric Features: B-Precursor ALL</vt:lpstr>
      <vt:lpstr>Clinical and Laboratory Features: T-Cell ALL</vt:lpstr>
      <vt:lpstr>Classification of Mixed Phenotype Acute Leukemia (MPAL) (subset of Acute Leukemia of Ambiguous Lineage, ALAL)</vt:lpstr>
      <vt:lpstr>MPAL has distinct flow cytometric and genetic profiles</vt:lpstr>
      <vt:lpstr>Outcome of MPAL Patients Favors ALL over AML Therapy</vt:lpstr>
      <vt:lpstr>Improved Survival in Childhood ALL CCG/COG Trials 1968-2009 (n=39,697)</vt:lpstr>
      <vt:lpstr>Cytogenetic Aneuploidies with Prognostic Significance</vt:lpstr>
      <vt:lpstr>Sentinel Translocations in B-lineage ALL</vt:lpstr>
      <vt:lpstr>B-lineage genetic subsets differ by NCI RG-AALL03B1</vt:lpstr>
      <vt:lpstr>Philadelphia Chromosome-like (Ph-like) ALL</vt:lpstr>
      <vt:lpstr>PowerPoint Presentation</vt:lpstr>
      <vt:lpstr>PowerPoint Presentation</vt:lpstr>
      <vt:lpstr>Poor Clinical Outcomes of Children with Ph-like ALL</vt:lpstr>
      <vt:lpstr>Infant ALL</vt:lpstr>
      <vt:lpstr>T cell ALL</vt:lpstr>
      <vt:lpstr>PowerPoint Presentation</vt:lpstr>
      <vt:lpstr>Acute Lymphoblastic Leukemia </vt:lpstr>
      <vt:lpstr>Initial management of ALL therapy</vt:lpstr>
      <vt:lpstr>Principles of Treatment for Different Risk Groups of ALL (COG Approach)</vt:lpstr>
      <vt:lpstr>General Overview of COG/BFM Based B-ALL therapy</vt:lpstr>
      <vt:lpstr>ALL:  Measures of Early Treatment Response</vt:lpstr>
      <vt:lpstr>Minimal Residual Disease (MRD)</vt:lpstr>
      <vt:lpstr>MRD: Technologies</vt:lpstr>
      <vt:lpstr>Ig/TCR Rearrangements are Unique Clonotypic Markers and MRD Targets (NGS)</vt:lpstr>
      <vt:lpstr>Prevention of CNS Leukemia Dramatically Improved ALL Outcome</vt:lpstr>
      <vt:lpstr>ALL: Prophylactic Treatment of the CNS</vt:lpstr>
      <vt:lpstr>CNS-Directed Therapy: Acute Complications</vt:lpstr>
      <vt:lpstr>CNS-Directed Therapy: Late Complications</vt:lpstr>
      <vt:lpstr>New Immunotherapies/antibodies for ALL</vt:lpstr>
      <vt:lpstr>Promising New Immunotherapies for B-ALL</vt:lpstr>
      <vt:lpstr>Immune Toxicities</vt:lpstr>
      <vt:lpstr>Cytokine Release Syndrome (CRS) </vt:lpstr>
      <vt:lpstr>Neurotoxicity after CAR-T</vt:lpstr>
      <vt:lpstr>Prognostic Factors Following ALL Relapse</vt:lpstr>
      <vt:lpstr>ALL Bone Marrow Relapse: Prognostic Importance of Time to Relapse (COG trials 1996-2014) </vt:lpstr>
      <vt:lpstr>ALL: CNS and Testicular Relapse</vt:lpstr>
      <vt:lpstr>Relapsed ALL: Role of Allogeneic Stem Cell Transplantation (SCT)</vt:lpstr>
      <vt:lpstr>Relapsed ALL: Role of CAR-T cells in a rapidly evolving field</vt:lpstr>
      <vt:lpstr>Survivorship Issues for Leukemia Survivors</vt:lpstr>
      <vt:lpstr>Good luck!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Jerrod Liveoak</cp:lastModifiedBy>
  <cp:revision>47</cp:revision>
  <cp:lastPrinted>2020-12-16T15:41:17Z</cp:lastPrinted>
  <dcterms:created xsi:type="dcterms:W3CDTF">2020-10-02T16:01:30Z</dcterms:created>
  <dcterms:modified xsi:type="dcterms:W3CDTF">2021-01-15T15:52:52Z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100</vt:r8>
  </property>
  <property fmtid="{D5CDD505-2E9C-101B-9397-08002B2CF9AE}" pid="3" name="ContentTypeId">
    <vt:lpwstr>0x010100579A214DB234C54691908C6F3DF6D4DB</vt:lpwstr>
  </property>
</Properties>
</file>