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drawings/drawing1.xml" ContentType="application/vnd.openxmlformats-officedocument.drawingml.chartshap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olors1.xml" ContentType="application/vnd.ms-office.chartcolorstyle+xml"/>
  <Override PartName="/ppt/charts/style1.xml" ContentType="application/vnd.ms-office.chartstyl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82"/>
  </p:notesMasterIdLst>
  <p:sldIdLst>
    <p:sldId id="256" r:id="rId2"/>
    <p:sldId id="257" r:id="rId3"/>
    <p:sldId id="267" r:id="rId4"/>
    <p:sldId id="268" r:id="rId5"/>
    <p:sldId id="335" r:id="rId6"/>
    <p:sldId id="336" r:id="rId7"/>
    <p:sldId id="327" r:id="rId8"/>
    <p:sldId id="339" r:id="rId9"/>
    <p:sldId id="271" r:id="rId10"/>
    <p:sldId id="270" r:id="rId11"/>
    <p:sldId id="340" r:id="rId12"/>
    <p:sldId id="269" r:id="rId13"/>
    <p:sldId id="303" r:id="rId14"/>
    <p:sldId id="325" r:id="rId15"/>
    <p:sldId id="302" r:id="rId16"/>
    <p:sldId id="328" r:id="rId17"/>
    <p:sldId id="341" r:id="rId18"/>
    <p:sldId id="272" r:id="rId19"/>
    <p:sldId id="273" r:id="rId20"/>
    <p:sldId id="342" r:id="rId21"/>
    <p:sldId id="343" r:id="rId22"/>
    <p:sldId id="344" r:id="rId23"/>
    <p:sldId id="345" r:id="rId24"/>
    <p:sldId id="346" r:id="rId25"/>
    <p:sldId id="347" r:id="rId26"/>
    <p:sldId id="274" r:id="rId27"/>
    <p:sldId id="275" r:id="rId28"/>
    <p:sldId id="276" r:id="rId29"/>
    <p:sldId id="277" r:id="rId30"/>
    <p:sldId id="278" r:id="rId31"/>
    <p:sldId id="329" r:id="rId32"/>
    <p:sldId id="279" r:id="rId33"/>
    <p:sldId id="280" r:id="rId34"/>
    <p:sldId id="281" r:id="rId35"/>
    <p:sldId id="282" r:id="rId36"/>
    <p:sldId id="283" r:id="rId37"/>
    <p:sldId id="285" r:id="rId38"/>
    <p:sldId id="284" r:id="rId39"/>
    <p:sldId id="286" r:id="rId40"/>
    <p:sldId id="287" r:id="rId41"/>
    <p:sldId id="330" r:id="rId42"/>
    <p:sldId id="288" r:id="rId43"/>
    <p:sldId id="289" r:id="rId44"/>
    <p:sldId id="290" r:id="rId45"/>
    <p:sldId id="291" r:id="rId46"/>
    <p:sldId id="292" r:id="rId47"/>
    <p:sldId id="293" r:id="rId48"/>
    <p:sldId id="295" r:id="rId49"/>
    <p:sldId id="299" r:id="rId50"/>
    <p:sldId id="294" r:id="rId51"/>
    <p:sldId id="298" r:id="rId52"/>
    <p:sldId id="296" r:id="rId53"/>
    <p:sldId id="331" r:id="rId54"/>
    <p:sldId id="297" r:id="rId55"/>
    <p:sldId id="300" r:id="rId56"/>
    <p:sldId id="301" r:id="rId57"/>
    <p:sldId id="304" r:id="rId58"/>
    <p:sldId id="305" r:id="rId59"/>
    <p:sldId id="306" r:id="rId60"/>
    <p:sldId id="307" r:id="rId61"/>
    <p:sldId id="308" r:id="rId62"/>
    <p:sldId id="309" r:id="rId63"/>
    <p:sldId id="332" r:id="rId64"/>
    <p:sldId id="310" r:id="rId65"/>
    <p:sldId id="311" r:id="rId66"/>
    <p:sldId id="312" r:id="rId67"/>
    <p:sldId id="313" r:id="rId68"/>
    <p:sldId id="314" r:id="rId69"/>
    <p:sldId id="315" r:id="rId70"/>
    <p:sldId id="316" r:id="rId71"/>
    <p:sldId id="317" r:id="rId72"/>
    <p:sldId id="318" r:id="rId73"/>
    <p:sldId id="333" r:id="rId74"/>
    <p:sldId id="320" r:id="rId75"/>
    <p:sldId id="322" r:id="rId76"/>
    <p:sldId id="324" r:id="rId77"/>
    <p:sldId id="334" r:id="rId78"/>
    <p:sldId id="321" r:id="rId79"/>
    <p:sldId id="326" r:id="rId80"/>
    <p:sldId id="323" r:id="rId81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0"/>
    <p:restoredTop sz="94667"/>
  </p:normalViewPr>
  <p:slideViewPr>
    <p:cSldViewPr snapToGrid="0" snapToObjects="1">
      <p:cViewPr varScale="1">
        <p:scale>
          <a:sx n="110" d="100"/>
          <a:sy n="110" d="100"/>
        </p:scale>
        <p:origin x="51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viewProps" Target="viewProps.xml"/><Relationship Id="rId89" Type="http://schemas.openxmlformats.org/officeDocument/2006/relationships/customXml" Target="../customXml/item3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presProps" Target="presProps.xml"/><Relationship Id="rId88" Type="http://schemas.openxmlformats.org/officeDocument/2006/relationships/customXml" Target="../customXml/item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customXml" Target="../customXml/item1.xml"/><Relationship Id="rId61" Type="http://schemas.openxmlformats.org/officeDocument/2006/relationships/slide" Target="slides/slide60.xml"/><Relationship Id="rId82" Type="http://schemas.openxmlformats.org/officeDocument/2006/relationships/notesMaster" Target="notesMasters/notesMaster1.xml"/><Relationship Id="rId19" Type="http://schemas.openxmlformats.org/officeDocument/2006/relationships/slide" Target="slides/slide18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2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>
                <a:solidFill>
                  <a:schemeClr val="tx1"/>
                </a:solidFill>
              </a:rPr>
              <a:t>Distribution in Children (Ages 0–14) of Primary Brain and CNS Tumors </a:t>
            </a:r>
          </a:p>
          <a:p>
            <a:pPr>
              <a:defRPr>
                <a:solidFill>
                  <a:schemeClr val="tx1"/>
                </a:solidFill>
              </a:defRPr>
            </a:pPr>
            <a:r>
              <a:rPr lang="en-US">
                <a:solidFill>
                  <a:schemeClr val="tx1"/>
                </a:solidFill>
              </a:rPr>
              <a:t>by Histology (N =16,044), CBTRUS, 2007– 2011</a:t>
            </a:r>
          </a:p>
        </c:rich>
      </c:tx>
      <c:layout>
        <c:manualLayout>
          <c:xMode val="edge"/>
          <c:yMode val="edge"/>
          <c:x val="0.21158036687755497"/>
          <c:y val="3.182511307014632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30908902316798109"/>
          <c:y val="0.13076020003062858"/>
          <c:w val="0.46888419225401634"/>
          <c:h val="0.87219028203291515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Distribution in Children (Ages 0– 14) of Primary Brain and CNS Tumors by Histology (N =16,044), CBTRUS, 2007– 2011.</c:v>
                </c:pt>
              </c:strCache>
            </c:strRef>
          </c:tx>
          <c:spPr>
            <a:ln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>
                <a:solidFill>
                  <a:schemeClr val="tx1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F-FB0E-B040-9291-4ADBDF445911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solidFill>
                  <a:schemeClr val="tx1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D-FB0E-B040-9291-4ADBDF445911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solidFill>
                  <a:schemeClr val="tx1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C-FB0E-B040-9291-4ADBDF445911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solidFill>
                  <a:schemeClr val="tx1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B-FB0E-B040-9291-4ADBDF445911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solidFill>
                  <a:schemeClr val="tx1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0-FB0E-B040-9291-4ADBDF445911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solidFill>
                  <a:schemeClr val="tx1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A-FB0E-B040-9291-4ADBDF445911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>
                <a:solidFill>
                  <a:schemeClr val="tx1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FB0E-B040-9291-4ADBDF445911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>
                <a:solidFill>
                  <a:schemeClr val="tx1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8-FB0E-B040-9291-4ADBDF445911}"/>
              </c:ext>
            </c:extLst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>
                <a:solidFill>
                  <a:schemeClr val="tx1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6-FB0E-B040-9291-4ADBDF445911}"/>
              </c:ext>
            </c:extLst>
          </c:dPt>
          <c:dPt>
            <c:idx val="9"/>
            <c:bubble3D val="0"/>
            <c:spPr>
              <a:solidFill>
                <a:schemeClr val="accent4">
                  <a:lumMod val="60000"/>
                </a:schemeClr>
              </a:solidFill>
              <a:ln>
                <a:solidFill>
                  <a:schemeClr val="tx1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FB0E-B040-9291-4ADBDF445911}"/>
              </c:ext>
            </c:extLst>
          </c:dPt>
          <c:dPt>
            <c:idx val="10"/>
            <c:bubble3D val="0"/>
            <c:spPr>
              <a:solidFill>
                <a:schemeClr val="accent5">
                  <a:lumMod val="60000"/>
                </a:schemeClr>
              </a:solidFill>
              <a:ln>
                <a:solidFill>
                  <a:schemeClr val="tx1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1-FB0E-B040-9291-4ADBDF445911}"/>
              </c:ext>
            </c:extLst>
          </c:dPt>
          <c:dPt>
            <c:idx val="11"/>
            <c:bubble3D val="0"/>
            <c:spPr>
              <a:solidFill>
                <a:schemeClr val="accent6">
                  <a:lumMod val="60000"/>
                </a:schemeClr>
              </a:solidFill>
              <a:ln>
                <a:solidFill>
                  <a:schemeClr val="tx1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FB0E-B040-9291-4ADBDF445911}"/>
              </c:ext>
            </c:extLst>
          </c:dPt>
          <c:dPt>
            <c:idx val="12"/>
            <c:bubble3D val="0"/>
            <c:spPr>
              <a:solidFill>
                <a:schemeClr val="accent1">
                  <a:lumMod val="80000"/>
                  <a:lumOff val="20000"/>
                </a:schemeClr>
              </a:solidFill>
              <a:ln>
                <a:solidFill>
                  <a:schemeClr val="tx1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4-FB0E-B040-9291-4ADBDF445911}"/>
              </c:ext>
            </c:extLst>
          </c:dPt>
          <c:dPt>
            <c:idx val="13"/>
            <c:bubble3D val="0"/>
            <c:spPr>
              <a:solidFill>
                <a:schemeClr val="accent2">
                  <a:lumMod val="80000"/>
                  <a:lumOff val="20000"/>
                </a:schemeClr>
              </a:solidFill>
              <a:ln>
                <a:solidFill>
                  <a:schemeClr val="tx1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FB0E-B040-9291-4ADBDF445911}"/>
              </c:ext>
            </c:extLst>
          </c:dPt>
          <c:dPt>
            <c:idx val="14"/>
            <c:bubble3D val="0"/>
            <c:spPr>
              <a:solidFill>
                <a:schemeClr val="accent3">
                  <a:lumMod val="80000"/>
                  <a:lumOff val="20000"/>
                </a:schemeClr>
              </a:solidFill>
              <a:ln>
                <a:solidFill>
                  <a:schemeClr val="tx1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2-FB0E-B040-9291-4ADBDF445911}"/>
              </c:ext>
            </c:extLst>
          </c:dPt>
          <c:dPt>
            <c:idx val="15"/>
            <c:bubble3D val="0"/>
            <c:spPr>
              <a:solidFill>
                <a:schemeClr val="accent4">
                  <a:lumMod val="80000"/>
                  <a:lumOff val="20000"/>
                </a:schemeClr>
              </a:solidFill>
              <a:ln>
                <a:solidFill>
                  <a:schemeClr val="tx1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E-FB0E-B040-9291-4ADBDF445911}"/>
              </c:ext>
            </c:extLst>
          </c:dPt>
          <c:dLbls>
            <c:dLbl>
              <c:idx val="0"/>
              <c:layout>
                <c:manualLayout>
                  <c:x val="-3.0153030122294518E-3"/>
                  <c:y val="0.13089043294452427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FB0E-B040-9291-4ADBDF445911}"/>
                </c:ext>
              </c:extLst>
            </c:dLbl>
            <c:dLbl>
              <c:idx val="1"/>
              <c:layout>
                <c:manualLayout>
                  <c:x val="-1.0125045464092331E-2"/>
                  <c:y val="0.19740044339643956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FB0E-B040-9291-4ADBDF445911}"/>
                </c:ext>
              </c:extLst>
            </c:dLbl>
            <c:dLbl>
              <c:idx val="2"/>
              <c:layout>
                <c:manualLayout>
                  <c:x val="-2.1771390809703594E-2"/>
                  <c:y val="0.13158509462672449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FB0E-B040-9291-4ADBDF445911}"/>
                </c:ext>
              </c:extLst>
            </c:dLbl>
            <c:dLbl>
              <c:idx val="3"/>
              <c:layout>
                <c:manualLayout>
                  <c:x val="-4.2093785195793813E-2"/>
                  <c:y val="0.12376507993033509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FB0E-B040-9291-4ADBDF445911}"/>
                </c:ext>
              </c:extLst>
            </c:dLbl>
            <c:dLbl>
              <c:idx val="4"/>
              <c:layout>
                <c:manualLayout>
                  <c:x val="-5.6123363750061286E-2"/>
                  <c:y val="0.11348441374120573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FB0E-B040-9291-4ADBDF445911}"/>
                </c:ext>
              </c:extLst>
            </c:dLbl>
            <c:dLbl>
              <c:idx val="5"/>
              <c:layout>
                <c:manualLayout>
                  <c:x val="-6.3655656977173916E-2"/>
                  <c:y val="0.10902267921332111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FB0E-B040-9291-4ADBDF445911}"/>
                </c:ext>
              </c:extLst>
            </c:dLbl>
            <c:dLbl>
              <c:idx val="6"/>
              <c:layout>
                <c:manualLayout>
                  <c:x val="-0.10275265411504021"/>
                  <c:y val="1.6229191799316692E-3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FB0E-B040-9291-4ADBDF445911}"/>
                </c:ext>
              </c:extLst>
            </c:dLbl>
            <c:dLbl>
              <c:idx val="7"/>
              <c:layout>
                <c:manualLayout>
                  <c:x val="-6.4303826741009457E-2"/>
                  <c:y val="-0.1315370414082615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FB0E-B040-9291-4ADBDF445911}"/>
                </c:ext>
              </c:extLst>
            </c:dLbl>
            <c:dLbl>
              <c:idx val="8"/>
              <c:layout>
                <c:manualLayout>
                  <c:x val="3.4157895237558571E-2"/>
                  <c:y val="-0.1362465290738307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FB0E-B040-9291-4ADBDF445911}"/>
                </c:ext>
              </c:extLst>
            </c:dLbl>
            <c:dLbl>
              <c:idx val="9"/>
              <c:layout>
                <c:manualLayout>
                  <c:x val="7.8025164237890091E-2"/>
                  <c:y val="-8.2114646539310665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FB0E-B040-9291-4ADBDF445911}"/>
                </c:ext>
              </c:extLst>
            </c:dLbl>
            <c:dLbl>
              <c:idx val="10"/>
              <c:layout>
                <c:manualLayout>
                  <c:x val="7.9216195389117741E-2"/>
                  <c:y val="-3.4420942382149267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FB0E-B040-9291-4ADBDF445911}"/>
                </c:ext>
              </c:extLst>
            </c:dLbl>
            <c:dLbl>
              <c:idx val="11"/>
              <c:layout>
                <c:manualLayout>
                  <c:x val="7.329470318625525E-2"/>
                  <c:y val="9.662780753991752E-3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FB0E-B040-9291-4ADBDF445911}"/>
                </c:ext>
              </c:extLst>
            </c:dLbl>
            <c:dLbl>
              <c:idx val="12"/>
              <c:layout>
                <c:manualLayout>
                  <c:x val="6.5837787045825616E-2"/>
                  <c:y val="8.2144186336496131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FB0E-B040-9291-4ADBDF445911}"/>
                </c:ext>
              </c:extLst>
            </c:dLbl>
            <c:dLbl>
              <c:idx val="13"/>
              <c:layout>
                <c:manualLayout>
                  <c:x val="4.1929638782755185E-2"/>
                  <c:y val="0.11856253629515404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FB0E-B040-9291-4ADBDF445911}"/>
                </c:ext>
              </c:extLst>
            </c:dLbl>
            <c:dLbl>
              <c:idx val="14"/>
              <c:layout>
                <c:manualLayout>
                  <c:x val="1.6656287071073205E-2"/>
                  <c:y val="0.12457463372693409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FB0E-B040-9291-4ADBDF445911}"/>
                </c:ext>
              </c:extLst>
            </c:dLbl>
            <c:dLbl>
              <c:idx val="15"/>
              <c:layout>
                <c:manualLayout>
                  <c:x val="3.0146443774913775E-3"/>
                  <c:y val="7.0381493548481069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FB0E-B040-9291-4ADBDF445911}"/>
                </c:ext>
              </c:extLst>
            </c:dLbl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3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Sheet1!$A$2:$A$17</c:f>
              <c:strCache>
                <c:ptCount val="16"/>
                <c:pt idx="0">
                  <c:v>Oligoastrocytic Tumors</c:v>
                </c:pt>
                <c:pt idx="1">
                  <c:v>Lymphoma</c:v>
                </c:pt>
                <c:pt idx="2">
                  <c:v>Pilocytic Astrocytoma</c:v>
                </c:pt>
                <c:pt idx="3">
                  <c:v>Embryonal Tumors </c:v>
                </c:pt>
                <c:pt idx="4">
                  <c:v>Malignant Glioma</c:v>
                </c:pt>
                <c:pt idx="5">
                  <c:v>All "Other" Tumors</c:v>
                </c:pt>
                <c:pt idx="6">
                  <c:v>All "Other" Asrocytoma</c:v>
                </c:pt>
                <c:pt idx="7">
                  <c:v>Neuronal/Mixed Neuronal-Glial</c:v>
                </c:pt>
                <c:pt idx="8">
                  <c:v>Ependymal Tumors</c:v>
                </c:pt>
                <c:pt idx="9">
                  <c:v>Nerve Sheath Tumors</c:v>
                </c:pt>
                <c:pt idx="10">
                  <c:v>Craniopharyngioma</c:v>
                </c:pt>
                <c:pt idx="11">
                  <c:v>Pituitary Tumors</c:v>
                </c:pt>
                <c:pt idx="12">
                  <c:v>Germ Cell Tumors</c:v>
                </c:pt>
                <c:pt idx="13">
                  <c:v>Glioblastoma</c:v>
                </c:pt>
                <c:pt idx="14">
                  <c:v>Meningioma</c:v>
                </c:pt>
                <c:pt idx="15">
                  <c:v>Oligodendrogliomas</c:v>
                </c:pt>
              </c:strCache>
            </c:strRef>
          </c:cat>
          <c:val>
            <c:numRef>
              <c:f>Sheet1!$B$2:$B$17</c:f>
              <c:numCache>
                <c:formatCode>0.00%</c:formatCode>
                <c:ptCount val="16"/>
                <c:pt idx="0">
                  <c:v>0.06</c:v>
                </c:pt>
                <c:pt idx="1">
                  <c:v>0.02</c:v>
                </c:pt>
                <c:pt idx="2" formatCode="General">
                  <c:v>0.17599999999999999</c:v>
                </c:pt>
                <c:pt idx="3" formatCode="General">
                  <c:v>0.15</c:v>
                </c:pt>
                <c:pt idx="4" formatCode="General">
                  <c:v>0.14499999999999999</c:v>
                </c:pt>
                <c:pt idx="5" formatCode="General">
                  <c:v>9.7000000000000003E-2</c:v>
                </c:pt>
                <c:pt idx="6" formatCode="General">
                  <c:v>0.87</c:v>
                </c:pt>
                <c:pt idx="7" formatCode="General">
                  <c:v>0.65</c:v>
                </c:pt>
                <c:pt idx="8" formatCode="General">
                  <c:v>0.56999999999999995</c:v>
                </c:pt>
                <c:pt idx="9" formatCode="General">
                  <c:v>0.47</c:v>
                </c:pt>
                <c:pt idx="10" formatCode="General">
                  <c:v>0.04</c:v>
                </c:pt>
                <c:pt idx="11" formatCode="General">
                  <c:v>0.39</c:v>
                </c:pt>
                <c:pt idx="12" formatCode="General">
                  <c:v>0.37</c:v>
                </c:pt>
                <c:pt idx="13" formatCode="General">
                  <c:v>0.27</c:v>
                </c:pt>
                <c:pt idx="14" formatCode="General">
                  <c:v>0.17</c:v>
                </c:pt>
                <c:pt idx="15" formatCode="General">
                  <c:v>0.06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B0E-B040-9291-4ADBDF445911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egendEntry>
        <c:idx val="7"/>
        <c:txPr>
          <a:bodyPr rot="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legendEntry>
      <c:layout>
        <c:manualLayout>
          <c:xMode val="edge"/>
          <c:yMode val="edge"/>
          <c:x val="2.9191161028481467E-2"/>
          <c:y val="0.10900516925309846"/>
          <c:w val="0.29235808067982816"/>
          <c:h val="0.8606429438953491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0.72826</cdr:x>
      <cdr:y>0.2873</cdr:y>
    </cdr:from>
    <cdr:to>
      <cdr:x>0.97925</cdr:x>
      <cdr:y>0.79226</cdr:y>
    </cdr:to>
    <cdr:grpSp>
      <cdr:nvGrpSpPr>
        <cdr:cNvPr id="2" name="Group 1">
          <a:extLst xmlns:a="http://schemas.openxmlformats.org/drawingml/2006/main">
            <a:ext uri="{FF2B5EF4-FFF2-40B4-BE49-F238E27FC236}">
              <a16:creationId xmlns:a16="http://schemas.microsoft.com/office/drawing/2014/main" id="{332E5FC4-31CC-CC47-99B6-21354F363498}"/>
            </a:ext>
          </a:extLst>
        </cdr:cNvPr>
        <cdr:cNvGrpSpPr/>
      </cdr:nvGrpSpPr>
      <cdr:grpSpPr>
        <a:xfrm xmlns:a="http://schemas.openxmlformats.org/drawingml/2006/main">
          <a:off x="8770224" y="1951539"/>
          <a:ext cx="3022600" cy="3430034"/>
          <a:chOff x="8530532" y="1909793"/>
          <a:chExt cx="2939991" cy="3356662"/>
        </a:xfrm>
      </cdr:grpSpPr>
      <cdr:cxnSp macro="">
        <cdr:nvCxnSpPr>
          <cdr:cNvPr id="3" name="Straight Connector 2">
            <a:extLst xmlns:a="http://schemas.openxmlformats.org/drawingml/2006/main">
              <a:ext uri="{FF2B5EF4-FFF2-40B4-BE49-F238E27FC236}">
                <a16:creationId xmlns:a16="http://schemas.microsoft.com/office/drawing/2014/main" id="{E2E57183-7DF5-A944-9A3F-EAC01128C94B}"/>
              </a:ext>
            </a:extLst>
          </cdr:cNvPr>
          <cdr:cNvCxnSpPr/>
        </cdr:nvCxnSpPr>
        <cdr:spPr>
          <a:xfrm xmlns:a="http://schemas.openxmlformats.org/drawingml/2006/main" flipV="1">
            <a:off x="8530532" y="1919094"/>
            <a:ext cx="1111178" cy="141170"/>
          </a:xfrm>
          <a:prstGeom xmlns:a="http://schemas.openxmlformats.org/drawingml/2006/main" prst="line">
            <a:avLst/>
          </a:prstGeom>
          <a:ln xmlns:a="http://schemas.openxmlformats.org/drawingml/2006/main" w="15875">
            <a:solidFill>
              <a:schemeClr val="tx1"/>
            </a:solidFill>
            <a:prstDash val="dash"/>
          </a:ln>
        </cdr:spPr>
        <cdr:style>
          <a:lnRef xmlns:a="http://schemas.openxmlformats.org/drawingml/2006/main" idx="1">
            <a:schemeClr val="accent1"/>
          </a:lnRef>
          <a:fillRef xmlns:a="http://schemas.openxmlformats.org/drawingml/2006/main" idx="0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tx1"/>
          </a:fontRef>
        </cdr:style>
      </cdr:cxnSp>
      <cdr:cxnSp macro="">
        <cdr:nvCxnSpPr>
          <cdr:cNvPr id="4" name="Straight Connector 3">
            <a:extLst xmlns:a="http://schemas.openxmlformats.org/drawingml/2006/main">
              <a:ext uri="{FF2B5EF4-FFF2-40B4-BE49-F238E27FC236}">
                <a16:creationId xmlns:a16="http://schemas.microsoft.com/office/drawing/2014/main" id="{F816726F-496D-3F42-AA19-F75385B3B57F}"/>
              </a:ext>
            </a:extLst>
          </cdr:cNvPr>
          <cdr:cNvCxnSpPr/>
        </cdr:nvCxnSpPr>
        <cdr:spPr>
          <a:xfrm xmlns:a="http://schemas.openxmlformats.org/drawingml/2006/main">
            <a:off x="8731804" y="5166783"/>
            <a:ext cx="921480" cy="88097"/>
          </a:xfrm>
          <a:prstGeom xmlns:a="http://schemas.openxmlformats.org/drawingml/2006/main" prst="line">
            <a:avLst/>
          </a:prstGeom>
          <a:ln xmlns:a="http://schemas.openxmlformats.org/drawingml/2006/main" w="15875">
            <a:solidFill>
              <a:schemeClr val="tx1"/>
            </a:solidFill>
            <a:prstDash val="dash"/>
          </a:ln>
        </cdr:spPr>
        <cdr:style>
          <a:lnRef xmlns:a="http://schemas.openxmlformats.org/drawingml/2006/main" idx="1">
            <a:schemeClr val="accent1"/>
          </a:lnRef>
          <a:fillRef xmlns:a="http://schemas.openxmlformats.org/drawingml/2006/main" idx="0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tx1"/>
          </a:fontRef>
        </cdr:style>
      </cdr:cxnSp>
      <cdr:sp macro="" textlink="">
        <cdr:nvSpPr>
          <cdr:cNvPr id="10" name="Rectangle 9">
            <a:extLst xmlns:a="http://schemas.openxmlformats.org/drawingml/2006/main">
              <a:ext uri="{FF2B5EF4-FFF2-40B4-BE49-F238E27FC236}">
                <a16:creationId xmlns:a16="http://schemas.microsoft.com/office/drawing/2014/main" id="{C0FFA402-A57B-404D-98D6-3A53C190E204}"/>
              </a:ext>
            </a:extLst>
          </cdr:cNvPr>
          <cdr:cNvSpPr/>
        </cdr:nvSpPr>
        <cdr:spPr>
          <a:xfrm xmlns:a="http://schemas.openxmlformats.org/drawingml/2006/main">
            <a:off x="9630135" y="1909793"/>
            <a:ext cx="428266" cy="1643607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45D7"/>
          </a:solidFill>
          <a:ln xmlns:a="http://schemas.openxmlformats.org/drawingml/2006/main">
            <a:solidFill>
              <a:schemeClr val="tx1"/>
            </a:solidFill>
          </a:ln>
        </cdr:spPr>
        <cdr:style>
          <a:lnRef xmlns:a="http://schemas.openxmlformats.org/drawingml/2006/main" idx="2">
            <a:schemeClr val="accent1">
              <a:shade val="50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cdr:style>
        <cdr:txBody>
          <a:bodyPr xmlns:a="http://schemas.openxmlformats.org/drawingml/2006/main" vertOverflow="clip"/>
          <a:lstStyle xmlns:a="http://schemas.openxmlformats.org/drawingml/2006/main"/>
          <a:p xmlns:a="http://schemas.openxmlformats.org/drawingml/2006/main">
            <a:endParaRPr lang="en-US"/>
          </a:p>
        </cdr:txBody>
      </cdr:sp>
      <cdr:sp macro="" textlink="">
        <cdr:nvSpPr>
          <cdr:cNvPr id="14" name="Rectangle 13">
            <a:extLst xmlns:a="http://schemas.openxmlformats.org/drawingml/2006/main">
              <a:ext uri="{FF2B5EF4-FFF2-40B4-BE49-F238E27FC236}">
                <a16:creationId xmlns:a16="http://schemas.microsoft.com/office/drawing/2014/main" id="{E1A76E4D-101E-1145-B12D-A5297D55EDFB}"/>
              </a:ext>
            </a:extLst>
          </cdr:cNvPr>
          <cdr:cNvSpPr/>
        </cdr:nvSpPr>
        <cdr:spPr>
          <a:xfrm xmlns:a="http://schemas.openxmlformats.org/drawingml/2006/main">
            <a:off x="9628416" y="3490621"/>
            <a:ext cx="428266" cy="632107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030A0"/>
          </a:solidFill>
          <a:ln xmlns:a="http://schemas.openxmlformats.org/drawingml/2006/main">
            <a:solidFill>
              <a:schemeClr val="tx1"/>
            </a:solidFill>
          </a:ln>
        </cdr:spPr>
        <cdr:style>
          <a:lnRef xmlns:a="http://schemas.openxmlformats.org/drawingml/2006/main" idx="2">
            <a:schemeClr val="accent1">
              <a:shade val="50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cdr:style>
        <cdr:txBody>
          <a:bodyPr xmlns:a="http://schemas.openxmlformats.org/drawingml/2006/main"/>
          <a:lstStyle xmlns:a="http://schemas.openxmlformats.org/drawingml/2006/main"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 xmlns:a="http://schemas.openxmlformats.org/drawingml/2006/main">
            <a:endParaRPr lang="en-US"/>
          </a:p>
        </cdr:txBody>
      </cdr:sp>
      <cdr:sp macro="" textlink="">
        <cdr:nvSpPr>
          <cdr:cNvPr id="16" name="Rectangle 15">
            <a:extLst xmlns:a="http://schemas.openxmlformats.org/drawingml/2006/main">
              <a:ext uri="{FF2B5EF4-FFF2-40B4-BE49-F238E27FC236}">
                <a16:creationId xmlns:a16="http://schemas.microsoft.com/office/drawing/2014/main" id="{58093BD4-423F-3243-94B9-C9FA5A52D639}"/>
              </a:ext>
            </a:extLst>
          </cdr:cNvPr>
          <cdr:cNvSpPr/>
        </cdr:nvSpPr>
        <cdr:spPr>
          <a:xfrm xmlns:a="http://schemas.openxmlformats.org/drawingml/2006/main">
            <a:off x="9627563" y="4129563"/>
            <a:ext cx="428266" cy="632107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accent6">
              <a:lumMod val="60000"/>
              <a:lumOff val="40000"/>
            </a:schemeClr>
          </a:solidFill>
          <a:ln xmlns:a="http://schemas.openxmlformats.org/drawingml/2006/main">
            <a:solidFill>
              <a:schemeClr val="tx1"/>
            </a:solidFill>
          </a:ln>
        </cdr:spPr>
        <cdr:style>
          <a:lnRef xmlns:a="http://schemas.openxmlformats.org/drawingml/2006/main" idx="2">
            <a:schemeClr val="accent1">
              <a:shade val="50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cdr:style>
        <cdr:txBody>
          <a:bodyPr xmlns:a="http://schemas.openxmlformats.org/drawingml/2006/main"/>
          <a:lstStyle xmlns:a="http://schemas.openxmlformats.org/drawingml/2006/main"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 xmlns:a="http://schemas.openxmlformats.org/drawingml/2006/main">
            <a:endParaRPr lang="en-US"/>
          </a:p>
        </cdr:txBody>
      </cdr:sp>
      <cdr:sp macro="" textlink="">
        <cdr:nvSpPr>
          <cdr:cNvPr id="17" name="Rectangle 16">
            <a:extLst xmlns:a="http://schemas.openxmlformats.org/drawingml/2006/main">
              <a:ext uri="{FF2B5EF4-FFF2-40B4-BE49-F238E27FC236}">
                <a16:creationId xmlns:a16="http://schemas.microsoft.com/office/drawing/2014/main" id="{58093BD4-423F-3243-94B9-C9FA5A52D639}"/>
              </a:ext>
            </a:extLst>
          </cdr:cNvPr>
          <cdr:cNvSpPr/>
        </cdr:nvSpPr>
        <cdr:spPr>
          <a:xfrm xmlns:a="http://schemas.openxmlformats.org/drawingml/2006/main">
            <a:off x="9627563" y="4766171"/>
            <a:ext cx="428266" cy="500284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accent2">
              <a:lumMod val="40000"/>
              <a:lumOff val="60000"/>
            </a:schemeClr>
          </a:solidFill>
          <a:ln xmlns:a="http://schemas.openxmlformats.org/drawingml/2006/main">
            <a:solidFill>
              <a:schemeClr val="tx1"/>
            </a:solidFill>
          </a:ln>
        </cdr:spPr>
        <cdr:style>
          <a:lnRef xmlns:a="http://schemas.openxmlformats.org/drawingml/2006/main" idx="2">
            <a:schemeClr val="accent1">
              <a:shade val="50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cdr:style>
        <cdr:txBody>
          <a:bodyPr xmlns:a="http://schemas.openxmlformats.org/drawingml/2006/main"/>
          <a:lstStyle xmlns:a="http://schemas.openxmlformats.org/drawingml/2006/main"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 xmlns:a="http://schemas.openxmlformats.org/drawingml/2006/main">
            <a:endParaRPr lang="en-US"/>
          </a:p>
        </cdr:txBody>
      </cdr:sp>
      <cdr:sp macro="" textlink="">
        <cdr:nvSpPr>
          <cdr:cNvPr id="23" name="TextBox 22">
            <a:extLst xmlns:a="http://schemas.openxmlformats.org/drawingml/2006/main">
              <a:ext uri="{FF2B5EF4-FFF2-40B4-BE49-F238E27FC236}">
                <a16:creationId xmlns:a16="http://schemas.microsoft.com/office/drawing/2014/main" id="{40685137-9483-464C-8729-72DCC2957B9C}"/>
              </a:ext>
            </a:extLst>
          </cdr:cNvPr>
          <cdr:cNvSpPr txBox="1"/>
        </cdr:nvSpPr>
        <cdr:spPr>
          <a:xfrm xmlns:a="http://schemas.openxmlformats.org/drawingml/2006/main">
            <a:off x="9988990" y="2544153"/>
            <a:ext cx="1307938" cy="462990"/>
          </a:xfrm>
          <a:prstGeom xmlns:a="http://schemas.openxmlformats.org/drawingml/2006/main" prst="rect">
            <a:avLst/>
          </a:prstGeom>
        </cdr:spPr>
        <cdr:txBody>
          <a:bodyPr xmlns:a="http://schemas.openxmlformats.org/drawingml/2006/main" vertOverflow="clip" wrap="square" rtlCol="0"/>
          <a:lstStyle xmlns:a="http://schemas.openxmlformats.org/drawingml/2006/main"/>
          <a:p xmlns:a="http://schemas.openxmlformats.org/drawingml/2006/main">
            <a:pPr algn="ctr"/>
            <a:r>
              <a:rPr lang="en-US" sz="1100"/>
              <a:t>Medulloblastoma</a:t>
            </a:r>
          </a:p>
          <a:p xmlns:a="http://schemas.openxmlformats.org/drawingml/2006/main">
            <a:pPr algn="ctr"/>
            <a:r>
              <a:rPr lang="en-US"/>
              <a:t>61.7%</a:t>
            </a:r>
            <a:endParaRPr lang="en-US" sz="1100"/>
          </a:p>
        </cdr:txBody>
      </cdr:sp>
      <cdr:sp macro="" textlink="">
        <cdr:nvSpPr>
          <cdr:cNvPr id="24" name="TextBox 1">
            <a:extLst xmlns:a="http://schemas.openxmlformats.org/drawingml/2006/main">
              <a:ext uri="{FF2B5EF4-FFF2-40B4-BE49-F238E27FC236}">
                <a16:creationId xmlns:a16="http://schemas.microsoft.com/office/drawing/2014/main" id="{5584E176-7347-C744-A2EA-4340BBC730D9}"/>
              </a:ext>
            </a:extLst>
          </cdr:cNvPr>
          <cdr:cNvSpPr txBox="1"/>
        </cdr:nvSpPr>
        <cdr:spPr>
          <a:xfrm xmlns:a="http://schemas.openxmlformats.org/drawingml/2006/main">
            <a:off x="9680922" y="3590384"/>
            <a:ext cx="1307939" cy="324060"/>
          </a:xfrm>
          <a:prstGeom xmlns:a="http://schemas.openxmlformats.org/drawingml/2006/main" prst="rect">
            <a:avLst/>
          </a:prstGeom>
        </cdr:spPr>
        <cdr:txBody>
          <a:bodyPr xmlns:a="http://schemas.openxmlformats.org/drawingml/2006/main" wrap="square" rtlCol="0"/>
          <a:lstStyle xmlns:a="http://schemas.openxmlformats.org/drawingml/2006/main"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 xmlns:a="http://schemas.openxmlformats.org/drawingml/2006/main">
            <a:pPr algn="ctr"/>
            <a:r>
              <a:rPr lang="en-US" sz="1100"/>
              <a:t>AT/RT</a:t>
            </a:r>
          </a:p>
          <a:p xmlns:a="http://schemas.openxmlformats.org/drawingml/2006/main">
            <a:pPr algn="ctr"/>
            <a:r>
              <a:rPr lang="en-US"/>
              <a:t>15%</a:t>
            </a:r>
            <a:endParaRPr lang="en-US" sz="1100"/>
          </a:p>
        </cdr:txBody>
      </cdr:sp>
      <cdr:sp macro="" textlink="">
        <cdr:nvSpPr>
          <cdr:cNvPr id="26" name="TextBox 1">
            <a:extLst xmlns:a="http://schemas.openxmlformats.org/drawingml/2006/main">
              <a:ext uri="{FF2B5EF4-FFF2-40B4-BE49-F238E27FC236}">
                <a16:creationId xmlns:a16="http://schemas.microsoft.com/office/drawing/2014/main" id="{5584E176-7347-C744-A2EA-4340BBC730D9}"/>
              </a:ext>
            </a:extLst>
          </cdr:cNvPr>
          <cdr:cNvSpPr txBox="1"/>
        </cdr:nvSpPr>
        <cdr:spPr>
          <a:xfrm xmlns:a="http://schemas.openxmlformats.org/drawingml/2006/main">
            <a:off x="9680922" y="4238570"/>
            <a:ext cx="1307939" cy="324060"/>
          </a:xfrm>
          <a:prstGeom xmlns:a="http://schemas.openxmlformats.org/drawingml/2006/main" prst="rect">
            <a:avLst/>
          </a:prstGeom>
        </cdr:spPr>
        <cdr:txBody>
          <a:bodyPr xmlns:a="http://schemas.openxmlformats.org/drawingml/2006/main" wrap="square" rtlCol="0"/>
          <a:lstStyle xmlns:a="http://schemas.openxmlformats.org/drawingml/2006/main"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 xmlns:a="http://schemas.openxmlformats.org/drawingml/2006/main">
            <a:pPr algn="ctr"/>
            <a:r>
              <a:rPr lang="en-US" sz="1100"/>
              <a:t>PNET</a:t>
            </a:r>
          </a:p>
          <a:p xmlns:a="http://schemas.openxmlformats.org/drawingml/2006/main">
            <a:pPr algn="ctr"/>
            <a:r>
              <a:rPr lang="en-US"/>
              <a:t>15%</a:t>
            </a:r>
            <a:endParaRPr lang="en-US" sz="1100"/>
          </a:p>
        </cdr:txBody>
      </cdr:sp>
      <cdr:sp macro="" textlink="">
        <cdr:nvSpPr>
          <cdr:cNvPr id="27" name="TextBox 1">
            <a:extLst xmlns:a="http://schemas.openxmlformats.org/drawingml/2006/main">
              <a:ext uri="{FF2B5EF4-FFF2-40B4-BE49-F238E27FC236}">
                <a16:creationId xmlns:a16="http://schemas.microsoft.com/office/drawing/2014/main" id="{5584E176-7347-C744-A2EA-4340BBC730D9}"/>
              </a:ext>
            </a:extLst>
          </cdr:cNvPr>
          <cdr:cNvSpPr txBox="1"/>
        </cdr:nvSpPr>
        <cdr:spPr>
          <a:xfrm xmlns:a="http://schemas.openxmlformats.org/drawingml/2006/main">
            <a:off x="9970248" y="4851991"/>
            <a:ext cx="1500275" cy="324126"/>
          </a:xfrm>
          <a:prstGeom xmlns:a="http://schemas.openxmlformats.org/drawingml/2006/main" prst="rect">
            <a:avLst/>
          </a:prstGeom>
        </cdr:spPr>
        <cdr:txBody>
          <a:bodyPr xmlns:a="http://schemas.openxmlformats.org/drawingml/2006/main" wrap="square" rtlCol="0"/>
          <a:lstStyle xmlns:a="http://schemas.openxmlformats.org/drawingml/2006/main"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 xmlns:a="http://schemas.openxmlformats.org/drawingml/2006/main">
            <a:pPr algn="ctr"/>
            <a:r>
              <a:rPr lang="en-US" sz="1100"/>
              <a:t>“Other” Embryonal</a:t>
            </a:r>
          </a:p>
          <a:p xmlns:a="http://schemas.openxmlformats.org/drawingml/2006/main">
            <a:pPr algn="ctr"/>
            <a:r>
              <a:rPr lang="en-US"/>
              <a:t>8.4%</a:t>
            </a:r>
            <a:endParaRPr lang="en-US" sz="1100"/>
          </a:p>
        </cdr:txBody>
      </cdr:sp>
    </cdr:grpSp>
  </cdr:relSizeAnchor>
  <cdr:relSizeAnchor xmlns:cdr="http://schemas.openxmlformats.org/drawingml/2006/chartDrawing">
    <cdr:from>
      <cdr:x>0.06491</cdr:x>
      <cdr:y>0.0531</cdr:y>
    </cdr:from>
    <cdr:to>
      <cdr:x>0.21502</cdr:x>
      <cdr:y>0.10747</cdr:y>
    </cdr:to>
    <cdr:sp macro="" textlink="">
      <cdr:nvSpPr>
        <cdr:cNvPr id="13" name="TextBox 2">
          <a:extLst xmlns:a="http://schemas.openxmlformats.org/drawingml/2006/main">
            <a:ext uri="{FF2B5EF4-FFF2-40B4-BE49-F238E27FC236}">
              <a16:creationId xmlns:a16="http://schemas.microsoft.com/office/drawing/2014/main" id="{7B476313-1898-9E4D-A4FA-C152F39FDDDE}"/>
            </a:ext>
          </a:extLst>
        </cdr:cNvPr>
        <cdr:cNvSpPr txBox="1"/>
      </cdr:nvSpPr>
      <cdr:spPr>
        <a:xfrm xmlns:a="http://schemas.openxmlformats.org/drawingml/2006/main">
          <a:off x="781715" y="360705"/>
          <a:ext cx="1807745" cy="369332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en-US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u="sng"/>
            <a:t>Figure 3</a:t>
          </a: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536A4D4E-EAE7-7E49-BEFC-A32F0206852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24518DB-7365-D241-AEC3-569855C98F8E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DC818220-48CA-6844-9D09-AF8B1B42C2D1}" type="datetimeFigureOut">
              <a:rPr lang="en-US"/>
              <a:pPr>
                <a:defRPr/>
              </a:pPr>
              <a:t>12/15/2020</a:t>
            </a:fld>
            <a:endParaRPr 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7D432EDA-EF5A-BC41-B70B-227EA61C0CE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4A465F36-AD7C-8D46-BB53-CD0925CD1C9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8F102F8-F876-4046-BCCD-4C47047B4B79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8793351-D7EC-A044-BCFE-3DCAF74C382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1F979DDF-C658-664E-ADA9-A03C6D4B74E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347131-4310-C24E-89D6-59AC7C005AA3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525182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347131-4310-C24E-89D6-59AC7C005AA3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705848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FGFR – Fibroblast Growth Factor Receptors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347131-4310-C24E-89D6-59AC7C005AA3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375357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347131-4310-C24E-89D6-59AC7C005AA3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196205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347131-4310-C24E-89D6-59AC7C005AA3}" type="slidenum">
              <a:rPr lang="en-US" smtClean="0"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998840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347131-4310-C24E-89D6-59AC7C005AA3}" type="slidenum">
              <a:rPr lang="en-US" smtClean="0"/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759352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347131-4310-C24E-89D6-59AC7C005AA3}" type="slidenum">
              <a:rPr lang="en-US" smtClean="0"/>
              <a:t>35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030528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347131-4310-C24E-89D6-59AC7C005AA3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157395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347131-4310-C24E-89D6-59AC7C005AA3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710185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347131-4310-C24E-89D6-59AC7C005AA3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29925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347131-4310-C24E-89D6-59AC7C005AA3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69801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Central Brain Tumor Registry of the United States (CBTRUS)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347131-4310-C24E-89D6-59AC7C005AA3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269186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347131-4310-C24E-89D6-59AC7C005AA3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935435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347131-4310-C24E-89D6-59AC7C005AA3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525958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347131-4310-C24E-89D6-59AC7C005AA3}" type="slidenum">
              <a:rPr lang="en-US" smtClean="0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366195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347131-4310-C24E-89D6-59AC7C005AA3}" type="slidenum">
              <a:rPr lang="en-US" smtClean="0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083216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347131-4310-C24E-89D6-59AC7C005AA3}" type="slidenum">
              <a:rPr lang="en-US" smtClean="0"/>
              <a:t>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457594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347131-4310-C24E-89D6-59AC7C005AA3}" type="slidenum">
              <a:rPr lang="en-US" smtClean="0"/>
              <a:t>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984676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347131-4310-C24E-89D6-59AC7C005AA3}" type="slidenum">
              <a:rPr lang="en-US" smtClean="0"/>
              <a:t>60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54612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347131-4310-C24E-89D6-59AC7C005AA3}" type="slidenum">
              <a:rPr lang="en-US" smtClean="0"/>
              <a:t>65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635559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347131-4310-C24E-89D6-59AC7C005AA3}" type="slidenum">
              <a:rPr lang="en-US" smtClean="0"/>
              <a:t>67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92821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This Chart was adapted from Dr. Cohen’s talk.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347131-4310-C24E-89D6-59AC7C005AA3}" type="slidenum">
              <a:rPr lang="en-US" smtClean="0"/>
              <a:t>68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44221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b="0" i="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sz="1200" b="0" i="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347131-4310-C24E-89D6-59AC7C005AA3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489641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347131-4310-C24E-89D6-59AC7C005AA3}" type="slidenum">
              <a:rPr lang="en-US" smtClean="0"/>
              <a:t>78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552315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347131-4310-C24E-89D6-59AC7C005AA3}" type="slidenum">
              <a:rPr lang="en-US" smtClean="0"/>
              <a:t>80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2766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347131-4310-C24E-89D6-59AC7C005AA3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50426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347131-4310-C24E-89D6-59AC7C005AA3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0571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347131-4310-C24E-89D6-59AC7C005AA3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334955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347131-4310-C24E-89D6-59AC7C005AA3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124067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347131-4310-C24E-89D6-59AC7C005AA3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708244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347131-4310-C24E-89D6-59AC7C005AA3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8208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195456" y="257695"/>
            <a:ext cx="6833060" cy="3252268"/>
          </a:xfrm>
        </p:spPr>
        <p:txBody>
          <a:bodyPr anchor="b"/>
          <a:lstStyle>
            <a:lvl1pPr algn="ctr">
              <a:defRPr sz="60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Session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195456" y="3740583"/>
            <a:ext cx="6833059" cy="1671925"/>
          </a:xfrm>
        </p:spPr>
        <p:txBody>
          <a:bodyPr/>
          <a:lstStyle>
            <a:lvl1pPr marL="0" indent="0" algn="ctr">
              <a:buNone/>
              <a:defRPr sz="2800" b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Speaker Name</a:t>
            </a:r>
            <a:br>
              <a:rPr lang="en-US" dirty="0"/>
            </a:br>
            <a:r>
              <a:rPr lang="en-US" b="0" dirty="0"/>
              <a:t>Speaker Institution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84374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F26B3C-DD9A-5F47-92DC-8D0C2397D36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E1822369-DD4F-A64F-8FBE-460AAB12AF27}" type="datetimeFigureOut">
              <a:rPr lang="en-US"/>
              <a:pPr>
                <a:defRPr/>
              </a:pPr>
              <a:t>12/15/2020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A99C88-5FC5-3C45-B4A6-CD23B40197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C170D4-10D2-FC49-8933-460869B08D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62E15B82-B716-3E4F-A62D-764CBC6164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27736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AEB4BA-77F7-854C-9381-CCB67726439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33E251E4-A4F5-8049-9403-568B14079F31}" type="datetimeFigureOut">
              <a:rPr lang="en-US"/>
              <a:pPr>
                <a:defRPr/>
              </a:pPr>
              <a:t>12/15/2020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1FDA10-CF2C-E94E-B88E-E5C766CC77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A8CB88-E26B-2746-81F1-E61FAFAA92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221FD50D-FD06-CC41-9B36-AE578ECBC58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46537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516311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697325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77091" y="1825625"/>
            <a:ext cx="5742709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7150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722023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617" y="365125"/>
            <a:ext cx="11665527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618" y="1681163"/>
            <a:ext cx="573895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618" y="2505075"/>
            <a:ext cx="5738958" cy="368458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76118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761182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875973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876182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622174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5564" y="332509"/>
            <a:ext cx="4476461" cy="1724891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332509"/>
            <a:ext cx="6172200" cy="553647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95564" y="2057400"/>
            <a:ext cx="4476461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951856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3543B04-3909-9F45-BCD9-03CE9A6E19F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DFEE9921-C18A-604F-9069-8A997880C8BA}" type="datetimeFigureOut">
              <a:rPr lang="en-US"/>
              <a:pPr>
                <a:defRPr/>
              </a:pPr>
              <a:t>12/15/2020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FD2B96B-090F-4348-BB84-288C0C15CC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21F4324-0123-B845-8B65-CB856CF868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C18D5A93-B5B0-5D49-BF64-FE44E597D0D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72897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3F5FBAF6-927D-8E42-806C-9682F08AD10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277091" y="365125"/>
            <a:ext cx="11610109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BC715126-FB0B-C442-B926-BAAEB1BFAC7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277091" y="1825625"/>
            <a:ext cx="11610109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text styles</a:t>
            </a:r>
          </a:p>
          <a:p>
            <a:pPr lvl="1"/>
            <a:r>
              <a:rPr lang="en-US" altLang="en-US" dirty="0"/>
              <a:t>Second level</a:t>
            </a:r>
          </a:p>
          <a:p>
            <a:pPr lvl="2"/>
            <a:r>
              <a:rPr lang="en-US" altLang="en-US" dirty="0"/>
              <a:t>Third level</a:t>
            </a:r>
          </a:p>
          <a:p>
            <a:pPr lvl="3"/>
            <a:r>
              <a:rPr lang="en-US" altLang="en-US" dirty="0"/>
              <a:t>Fourth level</a:t>
            </a:r>
          </a:p>
          <a:p>
            <a:pPr lvl="4"/>
            <a:r>
              <a:rPr lang="en-US" altLang="en-US" dirty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</p:sldLayoutIdLst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 b="1" kern="1200">
          <a:solidFill>
            <a:schemeClr val="bg2">
              <a:lumMod val="25000"/>
            </a:schemeClr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4.tif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tiff"/><Relationship Id="rId4" Type="http://schemas.openxmlformats.org/officeDocument/2006/relationships/image" Target="../media/image9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jp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pn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urldefense.proofpoint.com/v2/url?u=https-3A__emedicine.medscape.com_article_341527-2Doverview&amp;d=DwMFaQ&amp;c=Y1PaM6XenKb8cL-0fIR_eA6jW59yhBQ9XuPR10gwe-8&amp;r=Q725MCwU9NXMHuo3TMNQK-5Rq_CHGKR647IpH9Jc6Vs&amp;m=FQQ09y6wuyWqdbLA3U6tvyqlwQpeGOfd0zInxDMpv-E&amp;s=B0kprnmabu3aqJKGP3MobWtzeTr8f1biHfugisvoVlI&amp;e=" TargetMode="External"/><Relationship Id="rId5" Type="http://schemas.openxmlformats.org/officeDocument/2006/relationships/hyperlink" Target="https://urldefense.proofpoint.com/v2/url?u=https-3A__emedicine.medscape.com_&amp;d=DwMFaQ&amp;c=Y1PaM6XenKb8cL-0fIR_eA6jW59yhBQ9XuPR10gwe-8&amp;r=Q725MCwU9NXMHuo3TMNQK-5Rq_CHGKR647IpH9Jc6Vs&amp;m=FQQ09y6wuyWqdbLA3U6tvyqlwQpeGOfd0zInxDMpv-E&amp;s=H65kEbMrYtxSKdIYLlemoayDq66mSTFhV9CgnbGoQLA&amp;e=" TargetMode="External"/><Relationship Id="rId4" Type="http://schemas.openxmlformats.org/officeDocument/2006/relationships/image" Target="../media/image13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5.tiff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Relationship Id="rId5" Type="http://schemas.openxmlformats.org/officeDocument/2006/relationships/hyperlink" Target="https://doi.org/10.1007/s00401-011-0922-z" TargetMode="External"/><Relationship Id="rId4" Type="http://schemas.openxmlformats.org/officeDocument/2006/relationships/image" Target="../media/image16.tiff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creativecommons.org/licenses/by-sa/4.0/legalcode" TargetMode="Externa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tiff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9.jp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emf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4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1.jpe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tiff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4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hyperlink" Target="mailto:jfangus@emory.edu" TargetMode="External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tif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doi.org/10.1093/neuonc/nou223" TargetMode="External"/><Relationship Id="rId4" Type="http://schemas.openxmlformats.org/officeDocument/2006/relationships/chart" Target="../charts/char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itle 1">
            <a:extLst>
              <a:ext uri="{FF2B5EF4-FFF2-40B4-BE49-F238E27FC236}">
                <a16:creationId xmlns:a16="http://schemas.microsoft.com/office/drawing/2014/main" id="{98B250AD-5EEA-C24D-8F00-A6428F0E3A78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5311775" y="565772"/>
            <a:ext cx="6564313" cy="2387600"/>
          </a:xfrm>
        </p:spPr>
        <p:txBody>
          <a:bodyPr/>
          <a:lstStyle/>
          <a:p>
            <a:r>
              <a:rPr lang="en-US" dirty="0"/>
              <a:t>Brain Tumors</a:t>
            </a:r>
            <a:endParaRPr lang="en-US" altLang="en-US" dirty="0"/>
          </a:p>
        </p:txBody>
      </p:sp>
      <p:sp>
        <p:nvSpPr>
          <p:cNvPr id="14338" name="Subtitle 2">
            <a:extLst>
              <a:ext uri="{FF2B5EF4-FFF2-40B4-BE49-F238E27FC236}">
                <a16:creationId xmlns:a16="http://schemas.microsoft.com/office/drawing/2014/main" id="{252F0D66-137E-FE47-8C21-F6B35E5632DD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5311775" y="3602038"/>
            <a:ext cx="6564313" cy="2565082"/>
          </a:xfrm>
        </p:spPr>
        <p:txBody>
          <a:bodyPr/>
          <a:lstStyle/>
          <a:p>
            <a:r>
              <a:rPr lang="en-US" altLang="en-US" dirty="0"/>
              <a:t>Jason </a:t>
            </a:r>
            <a:r>
              <a:rPr lang="en-US" altLang="en-US" dirty="0" err="1"/>
              <a:t>Fangusaro</a:t>
            </a:r>
            <a:r>
              <a:rPr lang="en-US" altLang="en-US" dirty="0"/>
              <a:t>, MD</a:t>
            </a:r>
          </a:p>
          <a:p>
            <a:r>
              <a:rPr lang="en-US" altLang="en-US" dirty="0"/>
              <a:t>Emory University and </a:t>
            </a:r>
          </a:p>
          <a:p>
            <a:r>
              <a:rPr lang="en-US" altLang="en-US" dirty="0"/>
              <a:t>Children’s Healthcare of Atlanta</a:t>
            </a:r>
          </a:p>
          <a:p>
            <a:r>
              <a:rPr lang="en-US" altLang="en-US" dirty="0"/>
              <a:t>jfangus@emory.edu </a:t>
            </a:r>
          </a:p>
          <a:p>
            <a:r>
              <a:rPr lang="en-US" altLang="en-US" dirty="0"/>
              <a:t>2021 ASPHO Board Review Course</a:t>
            </a:r>
          </a:p>
          <a:p>
            <a:endParaRPr lang="en-US" alt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A3863F-D73C-1C44-9457-DD2738CEDF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/>
              <a:t>Pediatric CNS Tumors:</a:t>
            </a:r>
            <a:br>
              <a:rPr lang="en-US"/>
            </a:br>
            <a:r>
              <a:rPr lang="en-US"/>
              <a:t>General Etiology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EBDDA6-A1FB-C046-AE9C-1FF3CAC87A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37657"/>
            <a:ext cx="10515600" cy="4351338"/>
          </a:xfrm>
        </p:spPr>
        <p:txBody>
          <a:bodyPr/>
          <a:lstStyle/>
          <a:p>
            <a:r>
              <a:rPr lang="en-US"/>
              <a:t>Far and away, the etiology is unknow with rare exception: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>
                <a:solidFill>
                  <a:srgbClr val="FF0000"/>
                </a:solidFill>
              </a:rPr>
              <a:t>History of ionizing radiation (typically history of CNS radiation for a previous CNS tumor or other oncologic condition, like CNS leukemia)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>
                <a:solidFill>
                  <a:srgbClr val="FF0000"/>
                </a:solidFill>
              </a:rPr>
              <a:t>Genetic brain tumor predisposition syndromes (see next slide) </a:t>
            </a:r>
          </a:p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2A2333B-449C-4048-8DF5-B7F06DDCB93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121" t="4264" r="18892"/>
          <a:stretch/>
        </p:blipFill>
        <p:spPr>
          <a:xfrm>
            <a:off x="0" y="0"/>
            <a:ext cx="1154948" cy="1303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67523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148" y="-26288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3600"/>
              <a:t>Brain Tumor Genetic Predisposition Disorders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12AB441-EFED-C141-A65E-83C8A3EA0B9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2121" t="4264" r="18892"/>
          <a:stretch/>
        </p:blipFill>
        <p:spPr>
          <a:xfrm>
            <a:off x="0" y="-6477"/>
            <a:ext cx="569109" cy="642312"/>
          </a:xfrm>
          <a:prstGeom prst="rect">
            <a:avLst/>
          </a:prstGeom>
        </p:spPr>
      </p:pic>
      <p:sp>
        <p:nvSpPr>
          <p:cNvPr id="6" name="TextBox 2">
            <a:extLst>
              <a:ext uri="{FF2B5EF4-FFF2-40B4-BE49-F238E27FC236}">
                <a16:creationId xmlns:a16="http://schemas.microsoft.com/office/drawing/2014/main" id="{EB0FB57C-C4D5-CD42-A5D8-4681097C0490}"/>
              </a:ext>
            </a:extLst>
          </p:cNvPr>
          <p:cNvSpPr txBox="1"/>
          <p:nvPr/>
        </p:nvSpPr>
        <p:spPr>
          <a:xfrm>
            <a:off x="682810" y="391575"/>
            <a:ext cx="18077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u="sng"/>
              <a:t>Table 3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269D539-BF2D-F042-997F-86562CF6990D}"/>
              </a:ext>
            </a:extLst>
          </p:cNvPr>
          <p:cNvSpPr/>
          <p:nvPr/>
        </p:nvSpPr>
        <p:spPr>
          <a:xfrm>
            <a:off x="739999" y="727057"/>
            <a:ext cx="11106161" cy="5907261"/>
          </a:xfrm>
          <a:prstGeom prst="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876C7970-9BD2-1D45-ABFB-DA7EF7D9D50D}"/>
              </a:ext>
            </a:extLst>
          </p:cNvPr>
          <p:cNvGraphicFramePr>
            <a:graphicFrameLocks noGrp="1"/>
          </p:cNvGraphicFramePr>
          <p:nvPr/>
        </p:nvGraphicFramePr>
        <p:xfrm>
          <a:off x="779981" y="762858"/>
          <a:ext cx="11026196" cy="584994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411081">
                  <a:extLst>
                    <a:ext uri="{9D8B030D-6E8A-4147-A177-3AD203B41FA5}">
                      <a16:colId xmlns:a16="http://schemas.microsoft.com/office/drawing/2014/main" val="3960967253"/>
                    </a:ext>
                  </a:extLst>
                </a:gridCol>
                <a:gridCol w="2476695">
                  <a:extLst>
                    <a:ext uri="{9D8B030D-6E8A-4147-A177-3AD203B41FA5}">
                      <a16:colId xmlns:a16="http://schemas.microsoft.com/office/drawing/2014/main" val="2302520163"/>
                    </a:ext>
                  </a:extLst>
                </a:gridCol>
                <a:gridCol w="2706317">
                  <a:extLst>
                    <a:ext uri="{9D8B030D-6E8A-4147-A177-3AD203B41FA5}">
                      <a16:colId xmlns:a16="http://schemas.microsoft.com/office/drawing/2014/main" val="466701763"/>
                    </a:ext>
                  </a:extLst>
                </a:gridCol>
                <a:gridCol w="3432103">
                  <a:extLst>
                    <a:ext uri="{9D8B030D-6E8A-4147-A177-3AD203B41FA5}">
                      <a16:colId xmlns:a16="http://schemas.microsoft.com/office/drawing/2014/main" val="2634055683"/>
                    </a:ext>
                  </a:extLst>
                </a:gridCol>
              </a:tblGrid>
              <a:tr h="336449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u="sng" strike="noStrike">
                          <a:effectLst/>
                        </a:rPr>
                        <a:t>Syndrome</a:t>
                      </a:r>
                      <a:endParaRPr lang="en-US" sz="1400" b="0" i="0" u="sng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70" marR="1970" marT="197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00FDFF">
                            <a:tint val="66000"/>
                            <a:satMod val="160000"/>
                          </a:srgbClr>
                        </a:gs>
                        <a:gs pos="50000">
                          <a:srgbClr val="00FDFF">
                            <a:tint val="44500"/>
                            <a:satMod val="160000"/>
                          </a:srgbClr>
                        </a:gs>
                        <a:gs pos="100000">
                          <a:srgbClr val="00FDFF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u="sng" strike="noStrike">
                          <a:effectLst/>
                        </a:rPr>
                        <a:t>Gene Abnormality</a:t>
                      </a:r>
                      <a:endParaRPr lang="en-US" sz="1400" b="0" i="0" u="sng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70" marR="1970" marT="197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00FDFF">
                            <a:tint val="66000"/>
                            <a:satMod val="160000"/>
                          </a:srgbClr>
                        </a:gs>
                        <a:gs pos="50000">
                          <a:srgbClr val="00FDFF">
                            <a:tint val="44500"/>
                            <a:satMod val="160000"/>
                          </a:srgbClr>
                        </a:gs>
                        <a:gs pos="100000">
                          <a:srgbClr val="00FDFF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u="sng" strike="noStrike">
                          <a:effectLst/>
                        </a:rPr>
                        <a:t>Characteristic CNS Lesion</a:t>
                      </a:r>
                      <a:endParaRPr lang="en-US" sz="1400" b="0" i="0" u="sng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70" marR="1970" marT="197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00FDFF">
                            <a:tint val="66000"/>
                            <a:satMod val="160000"/>
                          </a:srgbClr>
                        </a:gs>
                        <a:gs pos="50000">
                          <a:srgbClr val="00FDFF">
                            <a:tint val="44500"/>
                            <a:satMod val="160000"/>
                          </a:srgbClr>
                        </a:gs>
                        <a:gs pos="100000">
                          <a:srgbClr val="00FDFF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u="sng" strike="noStrike">
                          <a:effectLst/>
                        </a:rPr>
                        <a:t>Other Findings</a:t>
                      </a:r>
                      <a:endParaRPr lang="en-US" sz="1400" b="0" i="0" u="sng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70" marR="1970" marT="197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00FDFF">
                            <a:tint val="66000"/>
                            <a:satMod val="160000"/>
                          </a:srgbClr>
                        </a:gs>
                        <a:gs pos="50000">
                          <a:srgbClr val="00FDFF">
                            <a:tint val="44500"/>
                            <a:satMod val="160000"/>
                          </a:srgbClr>
                        </a:gs>
                        <a:gs pos="100000">
                          <a:srgbClr val="00FDFF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2244863519"/>
                  </a:ext>
                </a:extLst>
              </a:tr>
              <a:tr h="752846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u="none" strike="noStrike">
                          <a:effectLst/>
                        </a:rPr>
                        <a:t>Nuerofibromatosis Type-1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70" marR="1970" marT="197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00FDFF">
                            <a:tint val="66000"/>
                            <a:satMod val="160000"/>
                          </a:srgbClr>
                        </a:gs>
                        <a:gs pos="50000">
                          <a:srgbClr val="00FDFF">
                            <a:tint val="44500"/>
                            <a:satMod val="160000"/>
                          </a:srgbClr>
                        </a:gs>
                        <a:gs pos="100000">
                          <a:srgbClr val="00FDFF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i="1" u="none" strike="noStrike">
                          <a:effectLst/>
                        </a:rPr>
                        <a:t>NF1</a:t>
                      </a:r>
                      <a:endParaRPr lang="en-US" sz="14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70" marR="1970" marT="197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00FDFF">
                            <a:tint val="66000"/>
                            <a:satMod val="160000"/>
                          </a:srgbClr>
                        </a:gs>
                        <a:gs pos="50000">
                          <a:srgbClr val="00FDFF">
                            <a:tint val="44500"/>
                            <a:satMod val="160000"/>
                          </a:srgbClr>
                        </a:gs>
                        <a:gs pos="100000">
                          <a:srgbClr val="00FDFF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u="none" strike="noStrike">
                          <a:effectLst/>
                        </a:rPr>
                        <a:t>Low-grade glioma (optic pathway and brainstem)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70" marR="1970" marT="197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00FDFF">
                            <a:tint val="66000"/>
                            <a:satMod val="160000"/>
                          </a:srgbClr>
                        </a:gs>
                        <a:gs pos="50000">
                          <a:srgbClr val="00FDFF">
                            <a:tint val="44500"/>
                            <a:satMod val="160000"/>
                          </a:srgbClr>
                        </a:gs>
                        <a:gs pos="100000">
                          <a:srgbClr val="00FDFF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u="none" strike="noStrike">
                          <a:effectLst/>
                        </a:rPr>
                        <a:t>Café-au-lait spots, lisch nodules, axillary freckling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70" marR="1970" marT="197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00FDFF">
                            <a:tint val="66000"/>
                            <a:satMod val="160000"/>
                          </a:srgbClr>
                        </a:gs>
                        <a:gs pos="50000">
                          <a:srgbClr val="00FDFF">
                            <a:tint val="44500"/>
                            <a:satMod val="160000"/>
                          </a:srgbClr>
                        </a:gs>
                        <a:gs pos="100000">
                          <a:srgbClr val="00FDFF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2274377017"/>
                  </a:ext>
                </a:extLst>
              </a:tr>
              <a:tr h="919403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u="none" strike="noStrike">
                          <a:effectLst/>
                        </a:rPr>
                        <a:t>Neurofibromatosis Type-2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70" marR="1970" marT="197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00FDFF">
                            <a:tint val="66000"/>
                            <a:satMod val="160000"/>
                          </a:srgbClr>
                        </a:gs>
                        <a:gs pos="50000">
                          <a:srgbClr val="00FDFF">
                            <a:tint val="44500"/>
                            <a:satMod val="160000"/>
                          </a:srgbClr>
                        </a:gs>
                        <a:gs pos="100000">
                          <a:srgbClr val="00FDFF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i="1" u="none" strike="noStrike">
                          <a:effectLst/>
                        </a:rPr>
                        <a:t>NF2</a:t>
                      </a:r>
                      <a:endParaRPr lang="en-US" sz="14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70" marR="1970" marT="197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00FDFF">
                            <a:tint val="66000"/>
                            <a:satMod val="160000"/>
                          </a:srgbClr>
                        </a:gs>
                        <a:gs pos="50000">
                          <a:srgbClr val="00FDFF">
                            <a:tint val="44500"/>
                            <a:satMod val="160000"/>
                          </a:srgbClr>
                        </a:gs>
                        <a:gs pos="100000">
                          <a:srgbClr val="00FDFF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u="none" strike="noStrike">
                          <a:effectLst/>
                        </a:rPr>
                        <a:t>Bilateral acoustic schwannomas, meningiomas and ependymomas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70" marR="1970" marT="197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00FDFF">
                            <a:tint val="66000"/>
                            <a:satMod val="160000"/>
                          </a:srgbClr>
                        </a:gs>
                        <a:gs pos="50000">
                          <a:srgbClr val="00FDFF">
                            <a:tint val="44500"/>
                            <a:satMod val="160000"/>
                          </a:srgbClr>
                        </a:gs>
                        <a:gs pos="100000">
                          <a:srgbClr val="00FDFF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u="none" strike="noStrike">
                          <a:effectLst/>
                        </a:rPr>
                        <a:t>Increased risk of cataracts and seizures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70" marR="1970" marT="197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00FDFF">
                            <a:tint val="66000"/>
                            <a:satMod val="160000"/>
                          </a:srgbClr>
                        </a:gs>
                        <a:gs pos="50000">
                          <a:srgbClr val="00FDFF">
                            <a:tint val="44500"/>
                            <a:satMod val="160000"/>
                          </a:srgbClr>
                        </a:gs>
                        <a:gs pos="100000">
                          <a:srgbClr val="00FDFF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940446215"/>
                  </a:ext>
                </a:extLst>
              </a:tr>
              <a:tr h="586286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u="none" strike="noStrike">
                          <a:effectLst/>
                        </a:rPr>
                        <a:t>Tuberous Sclerosis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70" marR="1970" marT="197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00FDFF">
                            <a:tint val="66000"/>
                            <a:satMod val="160000"/>
                          </a:srgbClr>
                        </a:gs>
                        <a:gs pos="50000">
                          <a:srgbClr val="00FDFF">
                            <a:tint val="44500"/>
                            <a:satMod val="160000"/>
                          </a:srgbClr>
                        </a:gs>
                        <a:gs pos="100000">
                          <a:srgbClr val="00FDFF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i="1" u="none" strike="noStrike">
                          <a:effectLst/>
                        </a:rPr>
                        <a:t>TSC1 and TSC2</a:t>
                      </a:r>
                      <a:endParaRPr lang="en-US" sz="14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70" marR="1970" marT="197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00FDFF">
                            <a:tint val="66000"/>
                            <a:satMod val="160000"/>
                          </a:srgbClr>
                        </a:gs>
                        <a:gs pos="50000">
                          <a:srgbClr val="00FDFF">
                            <a:tint val="44500"/>
                            <a:satMod val="160000"/>
                          </a:srgbClr>
                        </a:gs>
                        <a:gs pos="100000">
                          <a:srgbClr val="00FDFF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u="none" strike="noStrike">
                          <a:effectLst/>
                        </a:rPr>
                        <a:t>Subependymal giant cell astrocytoma (SEGA)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70" marR="1970" marT="197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00FDFF">
                            <a:tint val="66000"/>
                            <a:satMod val="160000"/>
                          </a:srgbClr>
                        </a:gs>
                        <a:gs pos="50000">
                          <a:srgbClr val="00FDFF">
                            <a:tint val="44500"/>
                            <a:satMod val="160000"/>
                          </a:srgbClr>
                        </a:gs>
                        <a:gs pos="100000">
                          <a:srgbClr val="00FDFF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u="none" strike="noStrike">
                          <a:effectLst/>
                        </a:rPr>
                        <a:t>Increased risk of skin and renal growths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70" marR="1970" marT="197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00FDFF">
                            <a:tint val="66000"/>
                            <a:satMod val="160000"/>
                          </a:srgbClr>
                        </a:gs>
                        <a:gs pos="50000">
                          <a:srgbClr val="00FDFF">
                            <a:tint val="44500"/>
                            <a:satMod val="160000"/>
                          </a:srgbClr>
                        </a:gs>
                        <a:gs pos="100000">
                          <a:srgbClr val="00FDFF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2869360625"/>
                  </a:ext>
                </a:extLst>
              </a:tr>
              <a:tr h="1085963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u="none" strike="noStrike">
                          <a:effectLst/>
                        </a:rPr>
                        <a:t>Li Fraumeni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70" marR="1970" marT="197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00FDFF">
                            <a:tint val="66000"/>
                            <a:satMod val="160000"/>
                          </a:srgbClr>
                        </a:gs>
                        <a:gs pos="50000">
                          <a:srgbClr val="00FDFF">
                            <a:tint val="44500"/>
                            <a:satMod val="160000"/>
                          </a:srgbClr>
                        </a:gs>
                        <a:gs pos="100000">
                          <a:srgbClr val="00FDFF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i="1" u="none" strike="noStrike">
                          <a:effectLst/>
                        </a:rPr>
                        <a:t>TP53</a:t>
                      </a:r>
                      <a:endParaRPr lang="en-US" sz="14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70" marR="1970" marT="197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00FDFF">
                            <a:tint val="66000"/>
                            <a:satMod val="160000"/>
                          </a:srgbClr>
                        </a:gs>
                        <a:gs pos="50000">
                          <a:srgbClr val="00FDFF">
                            <a:tint val="44500"/>
                            <a:satMod val="160000"/>
                          </a:srgbClr>
                        </a:gs>
                        <a:gs pos="100000">
                          <a:srgbClr val="00FDFF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u="none" strike="noStrike">
                          <a:effectLst/>
                        </a:rPr>
                        <a:t>Malignant glioma, choroid plexus carcinoma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70" marR="1970" marT="197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00FDFF">
                            <a:tint val="66000"/>
                            <a:satMod val="160000"/>
                          </a:srgbClr>
                        </a:gs>
                        <a:gs pos="50000">
                          <a:srgbClr val="00FDFF">
                            <a:tint val="44500"/>
                            <a:satMod val="160000"/>
                          </a:srgbClr>
                        </a:gs>
                        <a:gs pos="100000">
                          <a:srgbClr val="00FDFF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u="none" strike="noStrike">
                          <a:effectLst/>
                        </a:rPr>
                        <a:t>Numerous cancers at younger ages (breast, sarcoma, adrenal cortical carcinoma)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70" marR="1970" marT="197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00FDFF">
                            <a:tint val="66000"/>
                            <a:satMod val="160000"/>
                          </a:srgbClr>
                        </a:gs>
                        <a:gs pos="50000">
                          <a:srgbClr val="00FDFF">
                            <a:tint val="44500"/>
                            <a:satMod val="160000"/>
                          </a:srgbClr>
                        </a:gs>
                        <a:gs pos="100000">
                          <a:srgbClr val="00FDFF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2837092474"/>
                  </a:ext>
                </a:extLst>
              </a:tr>
              <a:tr h="669567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u="none" strike="noStrike">
                          <a:effectLst/>
                        </a:rPr>
                        <a:t>Gorlin's (Nevoid Basal Cell Carcinoma Syndrome)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70" marR="1970" marT="197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00FDFF">
                            <a:tint val="66000"/>
                            <a:satMod val="160000"/>
                          </a:srgbClr>
                        </a:gs>
                        <a:gs pos="50000">
                          <a:srgbClr val="00FDFF">
                            <a:tint val="44500"/>
                            <a:satMod val="160000"/>
                          </a:srgbClr>
                        </a:gs>
                        <a:gs pos="100000">
                          <a:srgbClr val="00FDFF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i="1" u="none" strike="noStrike">
                          <a:effectLst/>
                        </a:rPr>
                        <a:t>PTCH</a:t>
                      </a:r>
                      <a:endParaRPr lang="en-US" sz="14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70" marR="1970" marT="197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00FDFF">
                            <a:tint val="66000"/>
                            <a:satMod val="160000"/>
                          </a:srgbClr>
                        </a:gs>
                        <a:gs pos="50000">
                          <a:srgbClr val="00FDFF">
                            <a:tint val="44500"/>
                            <a:satMod val="160000"/>
                          </a:srgbClr>
                        </a:gs>
                        <a:gs pos="100000">
                          <a:srgbClr val="00FDFF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u="none" strike="noStrike">
                          <a:effectLst/>
                        </a:rPr>
                        <a:t>Medulloblastma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70" marR="1970" marT="197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00FDFF">
                            <a:tint val="66000"/>
                            <a:satMod val="160000"/>
                          </a:srgbClr>
                        </a:gs>
                        <a:gs pos="50000">
                          <a:srgbClr val="00FDFF">
                            <a:tint val="44500"/>
                            <a:satMod val="160000"/>
                          </a:srgbClr>
                        </a:gs>
                        <a:gs pos="100000">
                          <a:srgbClr val="00FDFF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u="none" strike="noStrike">
                          <a:effectLst/>
                        </a:rPr>
                        <a:t>Basal cell carcinoma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70" marR="1970" marT="197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00FDFF">
                            <a:tint val="66000"/>
                            <a:satMod val="160000"/>
                          </a:srgbClr>
                        </a:gs>
                        <a:gs pos="50000">
                          <a:srgbClr val="00FDFF">
                            <a:tint val="44500"/>
                            <a:satMod val="160000"/>
                          </a:srgbClr>
                        </a:gs>
                        <a:gs pos="100000">
                          <a:srgbClr val="00FDFF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4214470353"/>
                  </a:ext>
                </a:extLst>
              </a:tr>
              <a:tr h="419728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u="none" strike="noStrike">
                          <a:effectLst/>
                        </a:rPr>
                        <a:t>Familial Adenomatous Polyposis (Gardner’s, Turcot’s)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70" marR="1970" marT="197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00FDFF">
                            <a:tint val="66000"/>
                            <a:satMod val="160000"/>
                          </a:srgbClr>
                        </a:gs>
                        <a:gs pos="50000">
                          <a:srgbClr val="00FDFF">
                            <a:tint val="44500"/>
                            <a:satMod val="160000"/>
                          </a:srgbClr>
                        </a:gs>
                        <a:gs pos="100000">
                          <a:srgbClr val="00FDFF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i="1" u="none" strike="noStrike">
                          <a:effectLst/>
                        </a:rPr>
                        <a:t>APC</a:t>
                      </a:r>
                      <a:endParaRPr lang="en-US" sz="14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70" marR="1970" marT="197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00FDFF">
                            <a:tint val="66000"/>
                            <a:satMod val="160000"/>
                          </a:srgbClr>
                        </a:gs>
                        <a:gs pos="50000">
                          <a:srgbClr val="00FDFF">
                            <a:tint val="44500"/>
                            <a:satMod val="160000"/>
                          </a:srgbClr>
                        </a:gs>
                        <a:gs pos="100000">
                          <a:srgbClr val="00FDFF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u="none" strike="noStrike">
                          <a:effectLst/>
                        </a:rPr>
                        <a:t>Medulloblastoma and malignant glioma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70" marR="1970" marT="197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00FDFF">
                            <a:tint val="66000"/>
                            <a:satMod val="160000"/>
                          </a:srgbClr>
                        </a:gs>
                        <a:gs pos="50000">
                          <a:srgbClr val="00FDFF">
                            <a:tint val="44500"/>
                            <a:satMod val="160000"/>
                          </a:srgbClr>
                        </a:gs>
                        <a:gs pos="100000">
                          <a:srgbClr val="00FDFF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u="none" strike="noStrike">
                          <a:effectLst/>
                        </a:rPr>
                        <a:t>Multiple colon polyps and increased risk of colon cancer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70" marR="1970" marT="197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00FDFF">
                            <a:tint val="66000"/>
                            <a:satMod val="160000"/>
                          </a:srgbClr>
                        </a:gs>
                        <a:gs pos="50000">
                          <a:srgbClr val="00FDFF">
                            <a:tint val="44500"/>
                            <a:satMod val="160000"/>
                          </a:srgbClr>
                        </a:gs>
                        <a:gs pos="100000">
                          <a:srgbClr val="00FDFF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27938608"/>
                  </a:ext>
                </a:extLst>
              </a:tr>
              <a:tr h="249839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u="none" strike="noStrike">
                          <a:effectLst/>
                        </a:rPr>
                        <a:t>Rhabdoid Tumor Predisposition Syndrome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70" marR="1970" marT="197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00FDFF">
                            <a:tint val="66000"/>
                            <a:satMod val="160000"/>
                          </a:srgbClr>
                        </a:gs>
                        <a:gs pos="50000">
                          <a:srgbClr val="00FDFF">
                            <a:tint val="44500"/>
                            <a:satMod val="160000"/>
                          </a:srgbClr>
                        </a:gs>
                        <a:gs pos="100000">
                          <a:srgbClr val="00FDFF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i="1" u="none" strike="noStrike">
                          <a:effectLst/>
                        </a:rPr>
                        <a:t>SMARCB1 and SMARCB4 (INI-1)</a:t>
                      </a:r>
                      <a:endParaRPr lang="en-US" sz="14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70" marR="1970" marT="197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00FDFF">
                            <a:tint val="66000"/>
                            <a:satMod val="160000"/>
                          </a:srgbClr>
                        </a:gs>
                        <a:gs pos="50000">
                          <a:srgbClr val="00FDFF">
                            <a:tint val="44500"/>
                            <a:satMod val="160000"/>
                          </a:srgbClr>
                        </a:gs>
                        <a:gs pos="100000">
                          <a:srgbClr val="00FDFF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u="none" strike="noStrike">
                          <a:effectLst/>
                        </a:rPr>
                        <a:t>Atypical Teratoid Rhabdoid Tumor (AT/RT)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70" marR="1970" marT="197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00FDFF">
                            <a:tint val="66000"/>
                            <a:satMod val="160000"/>
                          </a:srgbClr>
                        </a:gs>
                        <a:gs pos="50000">
                          <a:srgbClr val="00FDFF">
                            <a:tint val="44500"/>
                            <a:satMod val="160000"/>
                          </a:srgbClr>
                        </a:gs>
                        <a:gs pos="100000">
                          <a:srgbClr val="00FDFF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u="none" strike="noStrike">
                          <a:effectLst/>
                        </a:rPr>
                        <a:t>Rhabdoid tumors in kidney, schwannomatosis; usually &lt; 1 y/o at diagnosis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70" marR="1970" marT="197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00FDFF">
                            <a:tint val="66000"/>
                            <a:satMod val="160000"/>
                          </a:srgbClr>
                        </a:gs>
                        <a:gs pos="50000">
                          <a:srgbClr val="00FDFF">
                            <a:tint val="44500"/>
                            <a:satMod val="160000"/>
                          </a:srgbClr>
                        </a:gs>
                        <a:gs pos="100000">
                          <a:srgbClr val="00FDFF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1261222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u="none" strike="noStrike">
                          <a:effectLst/>
                        </a:rPr>
                        <a:t>Retinoblastoma (germline)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70" marR="1970" marT="197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00FDFF">
                            <a:tint val="66000"/>
                            <a:satMod val="160000"/>
                          </a:srgbClr>
                        </a:gs>
                        <a:gs pos="50000">
                          <a:srgbClr val="00FDFF">
                            <a:tint val="44500"/>
                            <a:satMod val="160000"/>
                          </a:srgbClr>
                        </a:gs>
                        <a:gs pos="100000">
                          <a:srgbClr val="00FDFF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i="1" u="none" strike="noStrike">
                          <a:effectLst/>
                        </a:rPr>
                        <a:t>RB1</a:t>
                      </a:r>
                      <a:endParaRPr lang="en-US" sz="14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70" marR="1970" marT="197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00FDFF">
                            <a:tint val="66000"/>
                            <a:satMod val="160000"/>
                          </a:srgbClr>
                        </a:gs>
                        <a:gs pos="50000">
                          <a:srgbClr val="00FDFF">
                            <a:tint val="44500"/>
                            <a:satMod val="160000"/>
                          </a:srgbClr>
                        </a:gs>
                        <a:gs pos="100000">
                          <a:srgbClr val="00FDFF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u="none" strike="noStrike">
                          <a:effectLst/>
                        </a:rPr>
                        <a:t>Trilateral retinoblastoma (unilateral or bilateral retinoblastoma + </a:t>
                      </a:r>
                      <a:r>
                        <a:rPr lang="en-US" sz="1400" u="none" strike="noStrike" err="1">
                          <a:effectLst/>
                        </a:rPr>
                        <a:t>pineoblastoma</a:t>
                      </a:r>
                      <a:r>
                        <a:rPr lang="en-US" sz="1400" u="none" strike="noStrike">
                          <a:effectLst/>
                        </a:rPr>
                        <a:t>)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70" marR="1970" marT="197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00FDFF">
                            <a:tint val="66000"/>
                            <a:satMod val="160000"/>
                          </a:srgbClr>
                        </a:gs>
                        <a:gs pos="50000">
                          <a:srgbClr val="00FDFF">
                            <a:tint val="44500"/>
                            <a:satMod val="160000"/>
                          </a:srgbClr>
                        </a:gs>
                        <a:gs pos="100000">
                          <a:srgbClr val="00FDFF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u="none" strike="noStrike">
                          <a:effectLst/>
                        </a:rPr>
                        <a:t>The </a:t>
                      </a:r>
                      <a:r>
                        <a:rPr lang="en-US" sz="1400" u="none" strike="noStrike" err="1">
                          <a:effectLst/>
                        </a:rPr>
                        <a:t>pineoblastoma</a:t>
                      </a:r>
                      <a:r>
                        <a:rPr lang="en-US" sz="1400" u="none" strike="noStrike">
                          <a:effectLst/>
                        </a:rPr>
                        <a:t> in these cases is usually diagnosed after the retinoblastoma but often before the age of 5 y/o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70" marR="1970" marT="197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00FDFF">
                            <a:tint val="66000"/>
                            <a:satMod val="160000"/>
                          </a:srgbClr>
                        </a:gs>
                        <a:gs pos="50000">
                          <a:srgbClr val="00FDFF">
                            <a:tint val="44500"/>
                            <a:satMod val="160000"/>
                          </a:srgbClr>
                        </a:gs>
                        <a:gs pos="100000">
                          <a:srgbClr val="00FDFF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744002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100057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7C8717-1C62-2A4F-9A6C-502B01599F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6091" y="-22057"/>
            <a:ext cx="10515600" cy="1325563"/>
          </a:xfrm>
        </p:spPr>
        <p:txBody>
          <a:bodyPr/>
          <a:lstStyle/>
          <a:p>
            <a:pPr algn="ctr"/>
            <a:r>
              <a:rPr lang="en-US"/>
              <a:t>Neuroanatomy Basics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CC2E6A1C-A78D-B449-AFCA-231A217DF78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3891" y="1128142"/>
            <a:ext cx="5522468" cy="5522468"/>
          </a:xfrm>
          <a:ln>
            <a:noFill/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114211F-452A-2944-9FC0-E4369128AD2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2121" t="4264" r="18892"/>
          <a:stretch/>
        </p:blipFill>
        <p:spPr>
          <a:xfrm>
            <a:off x="0" y="0"/>
            <a:ext cx="1154948" cy="1303506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9B85EADE-B22A-4745-819B-5C1901E8F344}"/>
              </a:ext>
            </a:extLst>
          </p:cNvPr>
          <p:cNvGrpSpPr/>
          <p:nvPr/>
        </p:nvGrpSpPr>
        <p:grpSpPr>
          <a:xfrm>
            <a:off x="5889459" y="3062856"/>
            <a:ext cx="3839110" cy="2961053"/>
            <a:chOff x="5889459" y="3062856"/>
            <a:chExt cx="3839110" cy="2961053"/>
          </a:xfrm>
        </p:grpSpPr>
        <p:sp>
          <p:nvSpPr>
            <p:cNvPr id="5" name="Down Arrow 4">
              <a:extLst>
                <a:ext uri="{FF2B5EF4-FFF2-40B4-BE49-F238E27FC236}">
                  <a16:creationId xmlns:a16="http://schemas.microsoft.com/office/drawing/2014/main" id="{ECCDF272-A07C-5C47-AF27-14D3135DBBDB}"/>
                </a:ext>
              </a:extLst>
            </p:cNvPr>
            <p:cNvSpPr/>
            <p:nvPr/>
          </p:nvSpPr>
          <p:spPr>
            <a:xfrm>
              <a:off x="7082390" y="3673488"/>
              <a:ext cx="358665" cy="699761"/>
            </a:xfrm>
            <a:prstGeom prst="downArrow">
              <a:avLst/>
            </a:prstGeom>
            <a:solidFill>
              <a:srgbClr val="00B0F0"/>
            </a:solidFill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DA6407BE-15C7-704F-9169-CDA2F2B37312}"/>
                </a:ext>
              </a:extLst>
            </p:cNvPr>
            <p:cNvGrpSpPr/>
            <p:nvPr/>
          </p:nvGrpSpPr>
          <p:grpSpPr>
            <a:xfrm>
              <a:off x="5889459" y="3062856"/>
              <a:ext cx="3839110" cy="2961053"/>
              <a:chOff x="5889459" y="3062856"/>
              <a:chExt cx="3839110" cy="2961053"/>
            </a:xfrm>
          </p:grpSpPr>
          <p:sp>
            <p:nvSpPr>
              <p:cNvPr id="8" name="Arc 7">
                <a:extLst>
                  <a:ext uri="{FF2B5EF4-FFF2-40B4-BE49-F238E27FC236}">
                    <a16:creationId xmlns:a16="http://schemas.microsoft.com/office/drawing/2014/main" id="{8EB769F2-00B2-EE47-A7E1-E0B523E31E16}"/>
                  </a:ext>
                </a:extLst>
              </p:cNvPr>
              <p:cNvSpPr/>
              <p:nvPr/>
            </p:nvSpPr>
            <p:spPr>
              <a:xfrm rot="19792297">
                <a:off x="6762822" y="3467087"/>
                <a:ext cx="2965747" cy="2556822"/>
              </a:xfrm>
              <a:prstGeom prst="arc">
                <a:avLst/>
              </a:prstGeom>
              <a:noFill/>
              <a:ln w="920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" name="Up Arrow 2">
                <a:extLst>
                  <a:ext uri="{FF2B5EF4-FFF2-40B4-BE49-F238E27FC236}">
                    <a16:creationId xmlns:a16="http://schemas.microsoft.com/office/drawing/2014/main" id="{16606523-7AAA-1343-9B70-4E352C176372}"/>
                  </a:ext>
                </a:extLst>
              </p:cNvPr>
              <p:cNvSpPr/>
              <p:nvPr/>
            </p:nvSpPr>
            <p:spPr>
              <a:xfrm>
                <a:off x="7172884" y="3062856"/>
                <a:ext cx="173721" cy="530942"/>
              </a:xfrm>
              <a:prstGeom prst="upArrow">
                <a:avLst/>
              </a:prstGeom>
              <a:solidFill>
                <a:srgbClr val="00B050"/>
              </a:solidFill>
              <a:ln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07800E0E-5603-3447-BE16-7A8E80F37186}"/>
                  </a:ext>
                </a:extLst>
              </p:cNvPr>
              <p:cNvSpPr txBox="1"/>
              <p:nvPr/>
            </p:nvSpPr>
            <p:spPr>
              <a:xfrm>
                <a:off x="6010178" y="3131717"/>
                <a:ext cx="112677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b="1" i="1">
                    <a:solidFill>
                      <a:srgbClr val="00B050"/>
                    </a:solidFill>
                  </a:rPr>
                  <a:t>Supratentorial</a:t>
                </a:r>
              </a:p>
              <a:p>
                <a:pPr algn="ctr"/>
                <a:r>
                  <a:rPr lang="en-US" sz="1200" b="1" i="1">
                    <a:solidFill>
                      <a:srgbClr val="00B050"/>
                    </a:solidFill>
                  </a:rPr>
                  <a:t>(1/3)</a:t>
                </a:r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82510D16-2A04-7241-B3C4-2E0E7E386AFE}"/>
                  </a:ext>
                </a:extLst>
              </p:cNvPr>
              <p:cNvSpPr txBox="1"/>
              <p:nvPr/>
            </p:nvSpPr>
            <p:spPr>
              <a:xfrm>
                <a:off x="5889459" y="3675351"/>
                <a:ext cx="1366662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b="1" i="1">
                    <a:solidFill>
                      <a:srgbClr val="00B0F0"/>
                    </a:solidFill>
                  </a:rPr>
                  <a:t>Infratentorial</a:t>
                </a:r>
              </a:p>
              <a:p>
                <a:pPr algn="ctr"/>
                <a:r>
                  <a:rPr lang="en-US" sz="1600" b="1" i="1">
                    <a:solidFill>
                      <a:srgbClr val="00B0F0"/>
                    </a:solidFill>
                  </a:rPr>
                  <a:t>(2/3)</a:t>
                </a:r>
              </a:p>
            </p:txBody>
          </p:sp>
          <p:cxnSp>
            <p:nvCxnSpPr>
              <p:cNvPr id="12" name="Straight Connector 11">
                <a:extLst>
                  <a:ext uri="{FF2B5EF4-FFF2-40B4-BE49-F238E27FC236}">
                    <a16:creationId xmlns:a16="http://schemas.microsoft.com/office/drawing/2014/main" id="{E704AEC1-916C-944A-80C8-41CFE660CF5B}"/>
                  </a:ext>
                </a:extLst>
              </p:cNvPr>
              <p:cNvCxnSpPr/>
              <p:nvPr/>
            </p:nvCxnSpPr>
            <p:spPr>
              <a:xfrm>
                <a:off x="6106560" y="3634366"/>
                <a:ext cx="1504335" cy="0"/>
              </a:xfrm>
              <a:prstGeom prst="line">
                <a:avLst/>
              </a:prstGeom>
              <a:ln w="69850">
                <a:solidFill>
                  <a:srgbClr val="FF0000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A80BBB1F-0F26-0441-B383-6EA4C9771EB2}"/>
              </a:ext>
            </a:extLst>
          </p:cNvPr>
          <p:cNvSpPr txBox="1"/>
          <p:nvPr/>
        </p:nvSpPr>
        <p:spPr>
          <a:xfrm>
            <a:off x="2707105" y="6093995"/>
            <a:ext cx="12091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/>
              <a:t>Figure 1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F66E027-0049-AB4C-A7C0-BAAAE7B13156}"/>
              </a:ext>
            </a:extLst>
          </p:cNvPr>
          <p:cNvSpPr txBox="1"/>
          <p:nvPr/>
        </p:nvSpPr>
        <p:spPr>
          <a:xfrm>
            <a:off x="8245695" y="6154657"/>
            <a:ext cx="12091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/>
              <a:t>Figure 2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4A7C7902-DEF2-40F3-B62A-36D0A925EC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1850" y="1579525"/>
            <a:ext cx="4027714" cy="40277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EA70C13-BDA3-447F-B829-0B5CA9B2F019}"/>
              </a:ext>
            </a:extLst>
          </p:cNvPr>
          <p:cNvSpPr txBox="1"/>
          <p:nvPr/>
        </p:nvSpPr>
        <p:spPr>
          <a:xfrm>
            <a:off x="207929" y="5667132"/>
            <a:ext cx="307412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"Brain lobe MRI Image - Tacking on the Styx - http://bookstore.authorhouse.com" by hatcher10027 is licensed under CC BY-NC-SA 2.0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F12B5A2-24C7-4B82-A60A-98587DE0158E}"/>
              </a:ext>
            </a:extLst>
          </p:cNvPr>
          <p:cNvSpPr/>
          <p:nvPr/>
        </p:nvSpPr>
        <p:spPr>
          <a:xfrm>
            <a:off x="10180342" y="6016157"/>
            <a:ext cx="1698670" cy="64633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1200" dirty="0">
                <a:solidFill>
                  <a:srgbClr val="000000"/>
                </a:solidFill>
              </a:rPr>
              <a:t>© 2010 Terese Winslow. US Govt. has certain rights.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5644435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C63E1F-9B2F-0C48-A252-7B8A08E8A0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6603"/>
            <a:ext cx="10515600" cy="1325563"/>
          </a:xfrm>
        </p:spPr>
        <p:txBody>
          <a:bodyPr/>
          <a:lstStyle/>
          <a:p>
            <a:pPr algn="ctr"/>
            <a:r>
              <a:rPr lang="en-US"/>
              <a:t>CNS Tumors:</a:t>
            </a:r>
            <a:br>
              <a:rPr lang="en-US"/>
            </a:br>
            <a:r>
              <a:rPr lang="en-US"/>
              <a:t>Localizing Symptoms Based on Anatomy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4B2AC7B-1462-5845-997D-AD1E1963CB9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2121" t="4264" r="18892"/>
          <a:stretch/>
        </p:blipFill>
        <p:spPr>
          <a:xfrm>
            <a:off x="0" y="0"/>
            <a:ext cx="1154948" cy="1303506"/>
          </a:xfrm>
          <a:prstGeom prst="rect">
            <a:avLst/>
          </a:prstGeom>
        </p:spPr>
      </p:pic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F6EFAFD7-0DDB-7644-B83A-A19FB28664DF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727911" y="2111535"/>
          <a:ext cx="10607842" cy="38760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3395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26833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b="1"/>
                        <a:t>Anatomic Location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/>
                        <a:t>Common Signs and Symptoms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Frontal lobe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Personality changes, decreased motor speech</a:t>
                      </a:r>
                      <a:r>
                        <a:rPr lang="en-US" baseline="0"/>
                        <a:t> (Broca’s), seizures</a:t>
                      </a:r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Temporal lobe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Seizures, poor memory, language comprehension (Wernicke’s)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Parietal lobe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Decreased</a:t>
                      </a:r>
                      <a:r>
                        <a:rPr lang="en-US" baseline="0"/>
                        <a:t> sense of touch/pain, poor spatial and visual perception, poor interpretation of language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Occipital lobe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aseline="0"/>
                        <a:t>Poor/Loss of vision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Cerebellum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aseline="0"/>
                        <a:t>Ataxia, muscle movement/coordination, posture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Brainstem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aseline="0"/>
                        <a:t>Weakness, cranial neuropathies (III-XII), autonomic dysfunction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Thalamus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aseline="0"/>
                        <a:t>Weakness/motor control, consciousness, sleep/wake cycle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Hypothalamus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aseline="0"/>
                        <a:t>Autonomic dysfunction (temperature regulation, thirst, hunger, </a:t>
                      </a:r>
                      <a:r>
                        <a:rPr lang="en-US" i="1" baseline="0"/>
                        <a:t>etc.</a:t>
                      </a:r>
                      <a:r>
                        <a:rPr lang="en-US" baseline="0"/>
                        <a:t>) endocrinopathies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C9749B3F-E205-8A40-80D6-B1E3DB4FDB9D}"/>
              </a:ext>
            </a:extLst>
          </p:cNvPr>
          <p:cNvSpPr txBox="1"/>
          <p:nvPr/>
        </p:nvSpPr>
        <p:spPr>
          <a:xfrm>
            <a:off x="652710" y="1742203"/>
            <a:ext cx="18077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/>
              <a:t>Table 1</a:t>
            </a:r>
          </a:p>
        </p:txBody>
      </p:sp>
      <p:sp>
        <p:nvSpPr>
          <p:cNvPr id="3" name="Rectangle 2"/>
          <p:cNvSpPr/>
          <p:nvPr/>
        </p:nvSpPr>
        <p:spPr>
          <a:xfrm>
            <a:off x="652710" y="5987575"/>
            <a:ext cx="609600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000"/>
              <a:t>2017 Review Course, Brain Tumors, Kenneth J. Cohen, MBA MD</a:t>
            </a:r>
          </a:p>
        </p:txBody>
      </p:sp>
    </p:spTree>
    <p:extLst>
      <p:ext uri="{BB962C8B-B14F-4D97-AF65-F5344CB8AC3E}">
        <p14:creationId xmlns:p14="http://schemas.microsoft.com/office/powerpoint/2010/main" val="21463311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1313C3-86C3-5149-8AC3-6DA645EC8B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/>
              <a:t>CNS Tumors:</a:t>
            </a:r>
            <a:br>
              <a:rPr lang="en-US"/>
            </a:br>
            <a:r>
              <a:rPr lang="en-US"/>
              <a:t>Symptoms</a:t>
            </a: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3CE9910E-EFED-3C4B-BBD0-D90C4C47A48C}"/>
              </a:ext>
            </a:extLst>
          </p:cNvPr>
          <p:cNvGraphicFramePr>
            <a:graphicFrameLocks noGrp="1"/>
          </p:cNvGraphicFramePr>
          <p:nvPr/>
        </p:nvGraphicFramePr>
        <p:xfrm>
          <a:off x="628650" y="2320290"/>
          <a:ext cx="11258550" cy="3345095"/>
        </p:xfrm>
        <a:graphic>
          <a:graphicData uri="http://schemas.openxmlformats.org/drawingml/2006/table">
            <a:tbl>
              <a:tblPr/>
              <a:tblGrid>
                <a:gridCol w="3385064">
                  <a:extLst>
                    <a:ext uri="{9D8B030D-6E8A-4147-A177-3AD203B41FA5}">
                      <a16:colId xmlns:a16="http://schemas.microsoft.com/office/drawing/2014/main" val="1861717081"/>
                    </a:ext>
                  </a:extLst>
                </a:gridCol>
                <a:gridCol w="2345978">
                  <a:extLst>
                    <a:ext uri="{9D8B030D-6E8A-4147-A177-3AD203B41FA5}">
                      <a16:colId xmlns:a16="http://schemas.microsoft.com/office/drawing/2014/main" val="4071150306"/>
                    </a:ext>
                  </a:extLst>
                </a:gridCol>
                <a:gridCol w="2731617">
                  <a:extLst>
                    <a:ext uri="{9D8B030D-6E8A-4147-A177-3AD203B41FA5}">
                      <a16:colId xmlns:a16="http://schemas.microsoft.com/office/drawing/2014/main" val="846375529"/>
                    </a:ext>
                  </a:extLst>
                </a:gridCol>
                <a:gridCol w="2795891">
                  <a:extLst>
                    <a:ext uri="{9D8B030D-6E8A-4147-A177-3AD203B41FA5}">
                      <a16:colId xmlns:a16="http://schemas.microsoft.com/office/drawing/2014/main" val="253799056"/>
                    </a:ext>
                  </a:extLst>
                </a:gridCol>
              </a:tblGrid>
              <a:tr h="77209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sng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Generalized "Non-Localizing" Symptoms</a:t>
                      </a:r>
                    </a:p>
                  </a:txBody>
                  <a:tcPr marL="7504" marR="7504" marT="750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sng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Increased Intracranial Pressure/Obstructive Hydrocephalus</a:t>
                      </a:r>
                    </a:p>
                  </a:txBody>
                  <a:tcPr marL="7504" marR="7504" marT="750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sng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"Localizing Symptoms"</a:t>
                      </a:r>
                    </a:p>
                  </a:txBody>
                  <a:tcPr marL="7504" marR="7504" marT="750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sng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Endocrine Symptoms</a:t>
                      </a:r>
                    </a:p>
                  </a:txBody>
                  <a:tcPr marL="7504" marR="7504" marT="750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072484087"/>
                  </a:ext>
                </a:extLst>
              </a:tr>
              <a:tr h="41805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Developmental Delay</a:t>
                      </a:r>
                    </a:p>
                  </a:txBody>
                  <a:tcPr marL="7504" marR="7504" marT="750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Headache</a:t>
                      </a:r>
                    </a:p>
                  </a:txBody>
                  <a:tcPr marL="7504" marR="7504" marT="750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Seizures (temporal or frontal lobe tumor)</a:t>
                      </a:r>
                    </a:p>
                  </a:txBody>
                  <a:tcPr marL="7504" marR="7504" marT="750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Diabetes Insipidus</a:t>
                      </a:r>
                    </a:p>
                  </a:txBody>
                  <a:tcPr marL="7504" marR="7504" marT="750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104490880"/>
                  </a:ext>
                </a:extLst>
              </a:tr>
              <a:tr h="41805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Behavioral Changes</a:t>
                      </a:r>
                    </a:p>
                  </a:txBody>
                  <a:tcPr marL="7504" marR="7504" marT="750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Emesis</a:t>
                      </a:r>
                    </a:p>
                  </a:txBody>
                  <a:tcPr marL="7504" marR="7504" marT="750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Vision Changes (optic pathway </a:t>
                      </a:r>
                    </a:p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or occipital lobe tumor)</a:t>
                      </a:r>
                    </a:p>
                  </a:txBody>
                  <a:tcPr marL="7504" marR="7504" marT="750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Hypothyroidism</a:t>
                      </a:r>
                    </a:p>
                  </a:txBody>
                  <a:tcPr marL="7504" marR="7504" marT="750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04688027"/>
                  </a:ext>
                </a:extLst>
              </a:tr>
              <a:tr h="41805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Decline in School Performance</a:t>
                      </a:r>
                    </a:p>
                  </a:txBody>
                  <a:tcPr marL="7504" marR="7504" marT="750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Sleepiness/Lethargy</a:t>
                      </a:r>
                    </a:p>
                  </a:txBody>
                  <a:tcPr marL="7504" marR="7504" marT="750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Motor Weakness (tumor in motor strip of cerebrum)</a:t>
                      </a:r>
                    </a:p>
                  </a:txBody>
                  <a:tcPr marL="7504" marR="7504" marT="750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Weight Gain or Loss</a:t>
                      </a:r>
                    </a:p>
                  </a:txBody>
                  <a:tcPr marL="7504" marR="7504" marT="750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71733254"/>
                  </a:ext>
                </a:extLst>
              </a:tr>
              <a:tr h="41805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Tiredness/Sleepiness</a:t>
                      </a:r>
                    </a:p>
                  </a:txBody>
                  <a:tcPr marL="7504" marR="7504" marT="750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Papilledema (Vision Changes)</a:t>
                      </a:r>
                    </a:p>
                  </a:txBody>
                  <a:tcPr marL="7504" marR="7504" marT="750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Cranial Neuropathies (brainstem tumor)</a:t>
                      </a:r>
                    </a:p>
                  </a:txBody>
                  <a:tcPr marL="7504" marR="7504" marT="750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Panhypopituitarism</a:t>
                      </a:r>
                    </a:p>
                  </a:txBody>
                  <a:tcPr marL="7504" marR="7504" marT="750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12668502"/>
                  </a:ext>
                </a:extLst>
              </a:tr>
              <a:tr h="41805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504" marR="7504" marT="750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Full/Bulging Fontanelle</a:t>
                      </a:r>
                    </a:p>
                  </a:txBody>
                  <a:tcPr marL="7504" marR="7504" marT="750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504" marR="7504" marT="750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Precocious Puberty </a:t>
                      </a:r>
                    </a:p>
                  </a:txBody>
                  <a:tcPr marL="7504" marR="7504" marT="750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46740048"/>
                  </a:ext>
                </a:extLst>
              </a:tr>
              <a:tr h="41805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504" marR="7504" marT="750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04" marR="7504" marT="750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504" marR="7504" marT="750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504" marR="7504" marT="750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0750709"/>
                  </a:ext>
                </a:extLst>
              </a:tr>
            </a:tbl>
          </a:graphicData>
        </a:graphic>
      </p:graphicFrame>
      <p:pic>
        <p:nvPicPr>
          <p:cNvPr id="10" name="Picture 9">
            <a:extLst>
              <a:ext uri="{FF2B5EF4-FFF2-40B4-BE49-F238E27FC236}">
                <a16:creationId xmlns:a16="http://schemas.microsoft.com/office/drawing/2014/main" id="{757585EB-7A47-694D-B746-DEEAACBF8AA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2121" t="4264" r="18892"/>
          <a:stretch/>
        </p:blipFill>
        <p:spPr>
          <a:xfrm>
            <a:off x="0" y="0"/>
            <a:ext cx="1154948" cy="130350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B476313-1898-9E4D-A4FA-C152F39FDDDE}"/>
              </a:ext>
            </a:extLst>
          </p:cNvPr>
          <p:cNvSpPr txBox="1"/>
          <p:nvPr/>
        </p:nvSpPr>
        <p:spPr>
          <a:xfrm>
            <a:off x="532394" y="1997244"/>
            <a:ext cx="18077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/>
              <a:t>Table 2</a:t>
            </a:r>
          </a:p>
        </p:txBody>
      </p:sp>
    </p:spTree>
    <p:extLst>
      <p:ext uri="{BB962C8B-B14F-4D97-AF65-F5344CB8AC3E}">
        <p14:creationId xmlns:p14="http://schemas.microsoft.com/office/powerpoint/2010/main" val="311249884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169A14-CB1C-1843-8D98-B907AF3915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/>
              <a:t>CNS Tumors:</a:t>
            </a:r>
            <a:br>
              <a:rPr lang="en-US"/>
            </a:br>
            <a:r>
              <a:rPr lang="en-US"/>
              <a:t>“Localizing” Symptoms </a:t>
            </a:r>
            <a:r>
              <a:rPr lang="en-US">
                <a:solidFill>
                  <a:srgbClr val="FF0000"/>
                </a:solidFill>
              </a:rPr>
              <a:t>M</a:t>
            </a:r>
            <a:r>
              <a:rPr lang="en-US">
                <a:solidFill>
                  <a:srgbClr val="7030A0"/>
                </a:solidFill>
              </a:rPr>
              <a:t>a</a:t>
            </a:r>
            <a:r>
              <a:rPr lang="en-US">
                <a:solidFill>
                  <a:srgbClr val="00B050"/>
                </a:solidFill>
              </a:rPr>
              <a:t>t</a:t>
            </a:r>
            <a:r>
              <a:rPr lang="en-US">
                <a:solidFill>
                  <a:srgbClr val="00B0F0"/>
                </a:solidFill>
              </a:rPr>
              <a:t>c</a:t>
            </a:r>
            <a:r>
              <a:rPr lang="en-US">
                <a:solidFill>
                  <a:schemeClr val="accent2"/>
                </a:solidFill>
              </a:rPr>
              <a:t>h</a:t>
            </a:r>
            <a:r>
              <a:rPr lang="en-US"/>
              <a:t> </a:t>
            </a:r>
            <a:r>
              <a:rPr lang="en-US">
                <a:solidFill>
                  <a:srgbClr val="FF0000"/>
                </a:solidFill>
              </a:rPr>
              <a:t>G</a:t>
            </a:r>
            <a:r>
              <a:rPr lang="en-US">
                <a:solidFill>
                  <a:srgbClr val="7030A0"/>
                </a:solidFill>
              </a:rPr>
              <a:t>a</a:t>
            </a:r>
            <a:r>
              <a:rPr lang="en-US">
                <a:solidFill>
                  <a:srgbClr val="00B050"/>
                </a:solidFill>
              </a:rPr>
              <a:t>m</a:t>
            </a:r>
            <a:r>
              <a:rPr lang="en-US">
                <a:solidFill>
                  <a:srgbClr val="00B0F0"/>
                </a:solidFill>
              </a:rPr>
              <a:t>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19E995-C031-4440-BF79-709F66943F1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08789" y="2137594"/>
            <a:ext cx="6434866" cy="4351338"/>
          </a:xfrm>
        </p:spPr>
        <p:txBody>
          <a:bodyPr>
            <a:normAutofit/>
          </a:bodyPr>
          <a:lstStyle/>
          <a:p>
            <a:r>
              <a:rPr lang="en-US" sz="4000"/>
              <a:t>Symptom</a:t>
            </a:r>
          </a:p>
          <a:p>
            <a:pPr lvl="1"/>
            <a:r>
              <a:rPr lang="en-US" sz="2800">
                <a:solidFill>
                  <a:srgbClr val="FF0000"/>
                </a:solidFill>
              </a:rPr>
              <a:t>New onset seizures (rare overall)</a:t>
            </a:r>
          </a:p>
          <a:p>
            <a:pPr lvl="1"/>
            <a:r>
              <a:rPr lang="en-US" sz="2800">
                <a:solidFill>
                  <a:srgbClr val="7030A0"/>
                </a:solidFill>
              </a:rPr>
              <a:t>Left-sided arm weakness</a:t>
            </a:r>
          </a:p>
          <a:p>
            <a:pPr lvl="1"/>
            <a:r>
              <a:rPr lang="en-US" sz="2800">
                <a:solidFill>
                  <a:srgbClr val="00B050"/>
                </a:solidFill>
              </a:rPr>
              <a:t>Swallowing difficulty/drooling</a:t>
            </a:r>
          </a:p>
          <a:p>
            <a:pPr lvl="1"/>
            <a:r>
              <a:rPr lang="en-US" sz="2800">
                <a:solidFill>
                  <a:srgbClr val="00B0F0"/>
                </a:solidFill>
              </a:rPr>
              <a:t>Visual acuity decline</a:t>
            </a:r>
          </a:p>
          <a:p>
            <a:pPr lvl="1"/>
            <a:r>
              <a:rPr lang="en-US" sz="2800">
                <a:solidFill>
                  <a:schemeClr val="accent2"/>
                </a:solidFill>
              </a:rPr>
              <a:t>Ataxic gait </a:t>
            </a:r>
          </a:p>
          <a:p>
            <a:endParaRPr lang="en-US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F1680BE-9BFE-4246-87F3-11C4AE91F9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05371" y="2137594"/>
            <a:ext cx="6434866" cy="4351338"/>
          </a:xfrm>
        </p:spPr>
        <p:txBody>
          <a:bodyPr>
            <a:normAutofit/>
          </a:bodyPr>
          <a:lstStyle/>
          <a:p>
            <a:r>
              <a:rPr lang="en-US" sz="4000"/>
              <a:t>Tumor Location</a:t>
            </a:r>
          </a:p>
          <a:p>
            <a:pPr lvl="1"/>
            <a:r>
              <a:rPr lang="en-US" sz="2800"/>
              <a:t>Right motor cortex (cerebrum)</a:t>
            </a:r>
          </a:p>
          <a:p>
            <a:pPr lvl="1"/>
            <a:r>
              <a:rPr lang="en-US" sz="2800"/>
              <a:t>Optic pathway</a:t>
            </a:r>
          </a:p>
          <a:p>
            <a:pPr lvl="1"/>
            <a:r>
              <a:rPr lang="en-US" sz="2800"/>
              <a:t>Temporal lobe</a:t>
            </a:r>
          </a:p>
          <a:p>
            <a:pPr lvl="1"/>
            <a:r>
              <a:rPr lang="en-US" sz="2800"/>
              <a:t>Brainstem</a:t>
            </a:r>
          </a:p>
          <a:p>
            <a:pPr lvl="1"/>
            <a:r>
              <a:rPr lang="en-US" sz="2800"/>
              <a:t>Cerebellum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47A94B0-3AA7-A043-9330-D0212E19A32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121" t="4264" r="18892"/>
          <a:stretch/>
        </p:blipFill>
        <p:spPr>
          <a:xfrm>
            <a:off x="0" y="0"/>
            <a:ext cx="1154948" cy="1303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29515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8649A3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3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" dur="2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45C7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9" presetID="3" presetClass="emph" presetSubtype="2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" dur="2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3000C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1" presetID="3" presetClass="emph" presetSubtype="2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" dur="2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4BB8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3" presetID="3" presetClass="emph" presetSubtype="2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" dur="2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rizontal Scroll 2">
            <a:extLst>
              <a:ext uri="{FF2B5EF4-FFF2-40B4-BE49-F238E27FC236}">
                <a16:creationId xmlns:a16="http://schemas.microsoft.com/office/drawing/2014/main" id="{7D4FE305-F9F8-1F46-8E55-127612585A07}"/>
              </a:ext>
            </a:extLst>
          </p:cNvPr>
          <p:cNvSpPr/>
          <p:nvPr/>
        </p:nvSpPr>
        <p:spPr>
          <a:xfrm>
            <a:off x="992605" y="1666374"/>
            <a:ext cx="10166684" cy="3543300"/>
          </a:xfrm>
          <a:prstGeom prst="horizontalScroll">
            <a:avLst/>
          </a:prstGeom>
          <a:gradFill flip="none" rotWithShape="1">
            <a:gsLst>
              <a:gs pos="0">
                <a:srgbClr val="00FDFF">
                  <a:tint val="66000"/>
                  <a:satMod val="160000"/>
                </a:srgbClr>
              </a:gs>
              <a:gs pos="50000">
                <a:srgbClr val="00FDFF">
                  <a:tint val="44500"/>
                  <a:satMod val="160000"/>
                </a:srgbClr>
              </a:gs>
              <a:gs pos="100000">
                <a:srgbClr val="00FDFF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>
                <a:solidFill>
                  <a:schemeClr val="tx1"/>
                </a:solidFill>
              </a:rPr>
              <a:t>Low-Grade Glioma</a:t>
            </a:r>
          </a:p>
        </p:txBody>
      </p:sp>
    </p:spTree>
    <p:extLst>
      <p:ext uri="{BB962C8B-B14F-4D97-AF65-F5344CB8AC3E}">
        <p14:creationId xmlns:p14="http://schemas.microsoft.com/office/powerpoint/2010/main" val="267391501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/>
              <a:t>Low-Grade Glioma: </a:t>
            </a:r>
            <a:br>
              <a:rPr lang="en-US"/>
            </a:br>
            <a:r>
              <a:rPr lang="en-US"/>
              <a:t>General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906307"/>
            <a:ext cx="10515600" cy="4351338"/>
          </a:xfrm>
        </p:spPr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Low-grade glioma is the most common CNS tumor.</a:t>
            </a:r>
          </a:p>
          <a:p>
            <a:r>
              <a:rPr lang="en-US" dirty="0"/>
              <a:t>This is a broad term encompassing numerous </a:t>
            </a:r>
            <a:r>
              <a:rPr lang="en-US" dirty="0" err="1"/>
              <a:t>histologies</a:t>
            </a:r>
            <a:r>
              <a:rPr lang="en-US" dirty="0"/>
              <a:t> that all fall into World Health Organization (WHO) grade I and II glial tumors (oligodendroglioma, ganglioglioma pleomorphic </a:t>
            </a:r>
            <a:r>
              <a:rPr lang="en-US" dirty="0" err="1"/>
              <a:t>xanthoastrocytoma</a:t>
            </a:r>
            <a:r>
              <a:rPr lang="en-US" dirty="0"/>
              <a:t>, diffuse fibrillary astrocytoma</a:t>
            </a:r>
            <a:r>
              <a:rPr lang="en-US" i="1" dirty="0"/>
              <a:t>,</a:t>
            </a:r>
            <a:r>
              <a:rPr lang="en-US" dirty="0"/>
              <a:t> </a:t>
            </a:r>
            <a:r>
              <a:rPr lang="en-US" i="1" dirty="0"/>
              <a:t>etc.</a:t>
            </a:r>
            <a:r>
              <a:rPr lang="en-US" dirty="0"/>
              <a:t>).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84A497E-8908-E64B-AF8E-2A307866E47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121" t="4264" r="18892"/>
          <a:stretch/>
        </p:blipFill>
        <p:spPr>
          <a:xfrm>
            <a:off x="0" y="0"/>
            <a:ext cx="1154948" cy="1303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89901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C5DA74-4545-894B-A0F3-FFBC3853A6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/>
              <a:t>Low-Grade Glioma:</a:t>
            </a:r>
            <a:br>
              <a:rPr lang="en-US"/>
            </a:br>
            <a:r>
              <a:rPr lang="en-US"/>
              <a:t>Epidemiology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4786C11-BDEE-C142-AEB8-65111061734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2121" t="4264" r="18892"/>
          <a:stretch/>
        </p:blipFill>
        <p:spPr>
          <a:xfrm>
            <a:off x="0" y="0"/>
            <a:ext cx="1154948" cy="1303506"/>
          </a:xfrm>
          <a:prstGeom prst="rect">
            <a:avLst/>
          </a:prstGeom>
        </p:spPr>
      </p:pic>
      <p:grpSp>
        <p:nvGrpSpPr>
          <p:cNvPr id="5" name="Group 47">
            <a:extLst>
              <a:ext uri="{FF2B5EF4-FFF2-40B4-BE49-F238E27FC236}">
                <a16:creationId xmlns:a16="http://schemas.microsoft.com/office/drawing/2014/main" id="{60779B27-50F3-684A-A821-69D3670A69F2}"/>
              </a:ext>
            </a:extLst>
          </p:cNvPr>
          <p:cNvGrpSpPr>
            <a:grpSpLocks/>
          </p:cNvGrpSpPr>
          <p:nvPr/>
        </p:nvGrpSpPr>
        <p:grpSpPr bwMode="auto">
          <a:xfrm>
            <a:off x="2168231" y="2043954"/>
            <a:ext cx="7900008" cy="3891523"/>
            <a:chOff x="25" y="480"/>
            <a:chExt cx="6147" cy="3081"/>
          </a:xfrm>
        </p:grpSpPr>
        <p:sp>
          <p:nvSpPr>
            <p:cNvPr id="6" name="Text Box 25">
              <a:extLst>
                <a:ext uri="{FF2B5EF4-FFF2-40B4-BE49-F238E27FC236}">
                  <a16:creationId xmlns:a16="http://schemas.microsoft.com/office/drawing/2014/main" id="{9D68AE9A-7ACA-6942-99BD-9B37928FEF1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36" y="1958"/>
              <a:ext cx="2304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algn="ctr" eaLnBrk="1" hangingPunct="1">
                <a:spcBef>
                  <a:spcPct val="50000"/>
                </a:spcBef>
              </a:pPr>
              <a:r>
                <a:rPr lang="en-US" sz="2000" b="0">
                  <a:solidFill>
                    <a:srgbClr val="000000"/>
                  </a:solidFill>
                  <a:latin typeface="Times New Roman" pitchFamily="28" charset="0"/>
                </a:rPr>
                <a:t>Craniopharyngioma</a:t>
              </a:r>
            </a:p>
          </p:txBody>
        </p:sp>
        <p:sp>
          <p:nvSpPr>
            <p:cNvPr id="7" name="Rectangle 27">
              <a:extLst>
                <a:ext uri="{FF2B5EF4-FFF2-40B4-BE49-F238E27FC236}">
                  <a16:creationId xmlns:a16="http://schemas.microsoft.com/office/drawing/2014/main" id="{00413020-2E80-CB4D-8DAB-F44A813DA16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78" y="1416"/>
              <a:ext cx="190" cy="134"/>
            </a:xfrm>
            <a:prstGeom prst="rect">
              <a:avLst/>
            </a:prstGeom>
            <a:solidFill>
              <a:srgbClr val="9999FF"/>
            </a:solidFill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8" name="Rectangle 28">
              <a:extLst>
                <a:ext uri="{FF2B5EF4-FFF2-40B4-BE49-F238E27FC236}">
                  <a16:creationId xmlns:a16="http://schemas.microsoft.com/office/drawing/2014/main" id="{5A9CCBAD-1234-AA42-9751-D029B4C4A13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88" y="1741"/>
              <a:ext cx="190" cy="133"/>
            </a:xfrm>
            <a:prstGeom prst="rect">
              <a:avLst/>
            </a:prstGeom>
            <a:solidFill>
              <a:srgbClr val="FF3399"/>
            </a:solidFill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9" name="Rectangle 29">
              <a:extLst>
                <a:ext uri="{FF2B5EF4-FFF2-40B4-BE49-F238E27FC236}">
                  <a16:creationId xmlns:a16="http://schemas.microsoft.com/office/drawing/2014/main" id="{79FCED6B-04AC-7F47-A36E-2FF8F7E921F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88" y="2046"/>
              <a:ext cx="190" cy="134"/>
            </a:xfrm>
            <a:prstGeom prst="rect">
              <a:avLst/>
            </a:prstGeom>
            <a:solidFill>
              <a:srgbClr val="FFFF00"/>
            </a:solidFill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" name="Rectangle 30">
              <a:extLst>
                <a:ext uri="{FF2B5EF4-FFF2-40B4-BE49-F238E27FC236}">
                  <a16:creationId xmlns:a16="http://schemas.microsoft.com/office/drawing/2014/main" id="{C507EC28-3AFE-1342-9203-0AEE84F4533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88" y="2366"/>
              <a:ext cx="190" cy="133"/>
            </a:xfrm>
            <a:prstGeom prst="rect">
              <a:avLst/>
            </a:prstGeom>
            <a:solidFill>
              <a:srgbClr val="FF0000"/>
            </a:solidFill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" name="Rectangle 31">
              <a:extLst>
                <a:ext uri="{FF2B5EF4-FFF2-40B4-BE49-F238E27FC236}">
                  <a16:creationId xmlns:a16="http://schemas.microsoft.com/office/drawing/2014/main" id="{E9FA7B06-1798-0A49-A96C-FCAA4F27194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88" y="2694"/>
              <a:ext cx="190" cy="134"/>
            </a:xfrm>
            <a:prstGeom prst="rect">
              <a:avLst/>
            </a:prstGeom>
            <a:solidFill>
              <a:srgbClr val="33CC33"/>
            </a:solidFill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2" name="Text Box 32">
              <a:extLst>
                <a:ext uri="{FF2B5EF4-FFF2-40B4-BE49-F238E27FC236}">
                  <a16:creationId xmlns:a16="http://schemas.microsoft.com/office/drawing/2014/main" id="{79C15C06-01A0-8F4D-9100-5BFD16D8D56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06" y="1320"/>
              <a:ext cx="2066" cy="3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sz="2000" b="0">
                  <a:solidFill>
                    <a:srgbClr val="000000"/>
                  </a:solidFill>
                  <a:latin typeface="Times New Roman" pitchFamily="28" charset="0"/>
                </a:rPr>
                <a:t>Astrocytoma/Glioma</a:t>
              </a:r>
            </a:p>
          </p:txBody>
        </p:sp>
        <p:sp>
          <p:nvSpPr>
            <p:cNvPr id="13" name="Text Box 33">
              <a:extLst>
                <a:ext uri="{FF2B5EF4-FFF2-40B4-BE49-F238E27FC236}">
                  <a16:creationId xmlns:a16="http://schemas.microsoft.com/office/drawing/2014/main" id="{A242F588-9D72-9646-AF08-9720242FFE4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19" y="1644"/>
              <a:ext cx="1678" cy="3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algn="ctr" eaLnBrk="1" hangingPunct="1">
                <a:spcBef>
                  <a:spcPct val="50000"/>
                </a:spcBef>
              </a:pPr>
              <a:r>
                <a:rPr lang="en-US" sz="2000" b="0">
                  <a:solidFill>
                    <a:srgbClr val="000000"/>
                  </a:solidFill>
                  <a:latin typeface="Times New Roman" pitchFamily="28" charset="0"/>
                </a:rPr>
                <a:t>Ependymoma</a:t>
              </a:r>
            </a:p>
          </p:txBody>
        </p:sp>
        <p:sp>
          <p:nvSpPr>
            <p:cNvPr id="14" name="Text Box 34">
              <a:extLst>
                <a:ext uri="{FF2B5EF4-FFF2-40B4-BE49-F238E27FC236}">
                  <a16:creationId xmlns:a16="http://schemas.microsoft.com/office/drawing/2014/main" id="{CE585894-74DA-4C47-B805-E1102B4E5F4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21" y="2277"/>
              <a:ext cx="1316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sz="2000" b="0">
                  <a:solidFill>
                    <a:srgbClr val="000000"/>
                  </a:solidFill>
                  <a:latin typeface="Times New Roman" pitchFamily="28" charset="0"/>
                </a:rPr>
                <a:t>ATRT</a:t>
              </a:r>
            </a:p>
          </p:txBody>
        </p:sp>
        <p:sp>
          <p:nvSpPr>
            <p:cNvPr id="15" name="Text Box 35">
              <a:extLst>
                <a:ext uri="{FF2B5EF4-FFF2-40B4-BE49-F238E27FC236}">
                  <a16:creationId xmlns:a16="http://schemas.microsoft.com/office/drawing/2014/main" id="{0FBE1FA9-328D-CD4E-983E-720D7F8785C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18" y="2609"/>
              <a:ext cx="1601" cy="3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sz="2000" b="0">
                  <a:solidFill>
                    <a:srgbClr val="000000"/>
                  </a:solidFill>
                  <a:latin typeface="Times New Roman" pitchFamily="28" charset="0"/>
                </a:rPr>
                <a:t>Medulloblastoma</a:t>
              </a:r>
            </a:p>
          </p:txBody>
        </p:sp>
        <p:sp>
          <p:nvSpPr>
            <p:cNvPr id="16" name="Arc 36">
              <a:extLst>
                <a:ext uri="{FF2B5EF4-FFF2-40B4-BE49-F238E27FC236}">
                  <a16:creationId xmlns:a16="http://schemas.microsoft.com/office/drawing/2014/main" id="{2343D239-D72E-444F-B89E-B3174EA5AE97}"/>
                </a:ext>
              </a:extLst>
            </p:cNvPr>
            <p:cNvSpPr>
              <a:spLocks/>
            </p:cNvSpPr>
            <p:nvPr/>
          </p:nvSpPr>
          <p:spPr bwMode="auto">
            <a:xfrm>
              <a:off x="1131" y="480"/>
              <a:ext cx="2452" cy="3081"/>
            </a:xfrm>
            <a:custGeom>
              <a:avLst/>
              <a:gdLst>
                <a:gd name="T0" fmla="*/ 0 w 34454"/>
                <a:gd name="T1" fmla="*/ 0 h 43200"/>
                <a:gd name="T2" fmla="*/ 0 w 34454"/>
                <a:gd name="T3" fmla="*/ 0 h 43200"/>
                <a:gd name="T4" fmla="*/ 0 w 34454"/>
                <a:gd name="T5" fmla="*/ 0 h 4320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34454" h="43200" fill="none" extrusionOk="0">
                  <a:moveTo>
                    <a:pt x="12752" y="0"/>
                  </a:moveTo>
                  <a:cubicBezTo>
                    <a:pt x="12786" y="0"/>
                    <a:pt x="12820" y="-1"/>
                    <a:pt x="12854" y="0"/>
                  </a:cubicBezTo>
                  <a:cubicBezTo>
                    <a:pt x="24783" y="0"/>
                    <a:pt x="34454" y="9670"/>
                    <a:pt x="34454" y="21600"/>
                  </a:cubicBezTo>
                  <a:cubicBezTo>
                    <a:pt x="34454" y="33529"/>
                    <a:pt x="24783" y="43200"/>
                    <a:pt x="12854" y="43200"/>
                  </a:cubicBezTo>
                  <a:cubicBezTo>
                    <a:pt x="8225" y="43200"/>
                    <a:pt x="3719" y="41713"/>
                    <a:pt x="0" y="38958"/>
                  </a:cubicBezTo>
                </a:path>
                <a:path w="34454" h="43200" stroke="0" extrusionOk="0">
                  <a:moveTo>
                    <a:pt x="12752" y="0"/>
                  </a:moveTo>
                  <a:cubicBezTo>
                    <a:pt x="12786" y="0"/>
                    <a:pt x="12820" y="-1"/>
                    <a:pt x="12854" y="0"/>
                  </a:cubicBezTo>
                  <a:cubicBezTo>
                    <a:pt x="24783" y="0"/>
                    <a:pt x="34454" y="9670"/>
                    <a:pt x="34454" y="21600"/>
                  </a:cubicBezTo>
                  <a:cubicBezTo>
                    <a:pt x="34454" y="33529"/>
                    <a:pt x="24783" y="43200"/>
                    <a:pt x="12854" y="43200"/>
                  </a:cubicBezTo>
                  <a:cubicBezTo>
                    <a:pt x="8225" y="43200"/>
                    <a:pt x="3719" y="41713"/>
                    <a:pt x="0" y="38958"/>
                  </a:cubicBezTo>
                  <a:lnTo>
                    <a:pt x="12854" y="21600"/>
                  </a:lnTo>
                  <a:lnTo>
                    <a:pt x="12752" y="0"/>
                  </a:lnTo>
                  <a:close/>
                </a:path>
              </a:pathLst>
            </a:custGeom>
            <a:solidFill>
              <a:srgbClr val="9999FF"/>
            </a:solidFill>
            <a:ln w="15875">
              <a:solidFill>
                <a:srgbClr val="000000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7" name="Arc 37">
              <a:extLst>
                <a:ext uri="{FF2B5EF4-FFF2-40B4-BE49-F238E27FC236}">
                  <a16:creationId xmlns:a16="http://schemas.microsoft.com/office/drawing/2014/main" id="{1F7F3F38-109B-9947-9B05-37247EDE9C1C}"/>
                </a:ext>
              </a:extLst>
            </p:cNvPr>
            <p:cNvSpPr>
              <a:spLocks/>
            </p:cNvSpPr>
            <p:nvPr/>
          </p:nvSpPr>
          <p:spPr bwMode="auto">
            <a:xfrm>
              <a:off x="577" y="2021"/>
              <a:ext cx="1469" cy="1238"/>
            </a:xfrm>
            <a:custGeom>
              <a:avLst/>
              <a:gdLst>
                <a:gd name="T0" fmla="*/ 0 w 20615"/>
                <a:gd name="T1" fmla="*/ 0 h 17359"/>
                <a:gd name="T2" fmla="*/ 0 w 20615"/>
                <a:gd name="T3" fmla="*/ 0 h 17359"/>
                <a:gd name="T4" fmla="*/ 0 w 20615"/>
                <a:gd name="T5" fmla="*/ 0 h 17359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0615" h="17359" fill="none" extrusionOk="0">
                  <a:moveTo>
                    <a:pt x="7761" y="17358"/>
                  </a:moveTo>
                  <a:cubicBezTo>
                    <a:pt x="4083" y="14636"/>
                    <a:pt x="1366" y="10815"/>
                    <a:pt x="0" y="6448"/>
                  </a:cubicBezTo>
                </a:path>
                <a:path w="20615" h="17359" stroke="0" extrusionOk="0">
                  <a:moveTo>
                    <a:pt x="7761" y="17358"/>
                  </a:moveTo>
                  <a:cubicBezTo>
                    <a:pt x="4083" y="14636"/>
                    <a:pt x="1366" y="10815"/>
                    <a:pt x="0" y="6448"/>
                  </a:cubicBezTo>
                  <a:lnTo>
                    <a:pt x="20615" y="0"/>
                  </a:lnTo>
                  <a:lnTo>
                    <a:pt x="7761" y="17358"/>
                  </a:lnTo>
                  <a:close/>
                </a:path>
              </a:pathLst>
            </a:custGeom>
            <a:solidFill>
              <a:srgbClr val="FF3399"/>
            </a:solidFill>
            <a:ln w="15875">
              <a:solidFill>
                <a:srgbClr val="000000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8" name="Arc 38">
              <a:extLst>
                <a:ext uri="{FF2B5EF4-FFF2-40B4-BE49-F238E27FC236}">
                  <a16:creationId xmlns:a16="http://schemas.microsoft.com/office/drawing/2014/main" id="{187743E0-A8B7-4249-B32F-B8C16A15AC0A}"/>
                </a:ext>
              </a:extLst>
            </p:cNvPr>
            <p:cNvSpPr>
              <a:spLocks/>
            </p:cNvSpPr>
            <p:nvPr/>
          </p:nvSpPr>
          <p:spPr bwMode="auto">
            <a:xfrm>
              <a:off x="508" y="1721"/>
              <a:ext cx="1538" cy="759"/>
            </a:xfrm>
            <a:custGeom>
              <a:avLst/>
              <a:gdLst>
                <a:gd name="T0" fmla="*/ 0 w 21600"/>
                <a:gd name="T1" fmla="*/ 0 h 10649"/>
                <a:gd name="T2" fmla="*/ 0 w 21600"/>
                <a:gd name="T3" fmla="*/ 0 h 10649"/>
                <a:gd name="T4" fmla="*/ 0 w 21600"/>
                <a:gd name="T5" fmla="*/ 0 h 10649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1600" h="10649" fill="none" extrusionOk="0">
                  <a:moveTo>
                    <a:pt x="985" y="10648"/>
                  </a:moveTo>
                  <a:cubicBezTo>
                    <a:pt x="332" y="8561"/>
                    <a:pt x="0" y="6387"/>
                    <a:pt x="0" y="4200"/>
                  </a:cubicBezTo>
                  <a:cubicBezTo>
                    <a:pt x="-1" y="2789"/>
                    <a:pt x="138" y="1383"/>
                    <a:pt x="412" y="0"/>
                  </a:cubicBezTo>
                </a:path>
                <a:path w="21600" h="10649" stroke="0" extrusionOk="0">
                  <a:moveTo>
                    <a:pt x="985" y="10648"/>
                  </a:moveTo>
                  <a:cubicBezTo>
                    <a:pt x="332" y="8561"/>
                    <a:pt x="0" y="6387"/>
                    <a:pt x="0" y="4200"/>
                  </a:cubicBezTo>
                  <a:cubicBezTo>
                    <a:pt x="-1" y="2789"/>
                    <a:pt x="138" y="1383"/>
                    <a:pt x="412" y="0"/>
                  </a:cubicBezTo>
                  <a:lnTo>
                    <a:pt x="21600" y="4200"/>
                  </a:lnTo>
                  <a:lnTo>
                    <a:pt x="985" y="10648"/>
                  </a:lnTo>
                  <a:close/>
                </a:path>
              </a:pathLst>
            </a:custGeom>
            <a:solidFill>
              <a:srgbClr val="FFFF00"/>
            </a:solidFill>
            <a:ln w="15875">
              <a:solidFill>
                <a:srgbClr val="000000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9" name="Arc 39">
              <a:extLst>
                <a:ext uri="{FF2B5EF4-FFF2-40B4-BE49-F238E27FC236}">
                  <a16:creationId xmlns:a16="http://schemas.microsoft.com/office/drawing/2014/main" id="{65FCBF3A-1BFA-B143-98FD-E84049155C81}"/>
                </a:ext>
              </a:extLst>
            </p:cNvPr>
            <p:cNvSpPr>
              <a:spLocks/>
            </p:cNvSpPr>
            <p:nvPr/>
          </p:nvSpPr>
          <p:spPr bwMode="auto">
            <a:xfrm>
              <a:off x="537" y="1547"/>
              <a:ext cx="1509" cy="474"/>
            </a:xfrm>
            <a:custGeom>
              <a:avLst/>
              <a:gdLst>
                <a:gd name="T0" fmla="*/ 0 w 21188"/>
                <a:gd name="T1" fmla="*/ 0 h 6653"/>
                <a:gd name="T2" fmla="*/ 0 w 21188"/>
                <a:gd name="T3" fmla="*/ 0 h 6653"/>
                <a:gd name="T4" fmla="*/ 0 w 21188"/>
                <a:gd name="T5" fmla="*/ 0 h 6653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1188" h="6653" fill="none" extrusionOk="0">
                  <a:moveTo>
                    <a:pt x="0" y="2453"/>
                  </a:moveTo>
                  <a:cubicBezTo>
                    <a:pt x="164" y="1623"/>
                    <a:pt x="377" y="804"/>
                    <a:pt x="638" y="0"/>
                  </a:cubicBezTo>
                </a:path>
                <a:path w="21188" h="6653" stroke="0" extrusionOk="0">
                  <a:moveTo>
                    <a:pt x="0" y="2453"/>
                  </a:moveTo>
                  <a:cubicBezTo>
                    <a:pt x="164" y="1623"/>
                    <a:pt x="377" y="804"/>
                    <a:pt x="638" y="0"/>
                  </a:cubicBezTo>
                  <a:lnTo>
                    <a:pt x="21188" y="6653"/>
                  </a:lnTo>
                  <a:lnTo>
                    <a:pt x="0" y="2453"/>
                  </a:lnTo>
                  <a:close/>
                </a:path>
              </a:pathLst>
            </a:custGeom>
            <a:solidFill>
              <a:srgbClr val="FF0000"/>
            </a:solidFill>
            <a:ln w="15875">
              <a:solidFill>
                <a:srgbClr val="000000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0" name="Arc 40">
              <a:extLst>
                <a:ext uri="{FF2B5EF4-FFF2-40B4-BE49-F238E27FC236}">
                  <a16:creationId xmlns:a16="http://schemas.microsoft.com/office/drawing/2014/main" id="{E4D6E599-DDE8-8F4D-BE08-749DBBC1C7B3}"/>
                </a:ext>
              </a:extLst>
            </p:cNvPr>
            <p:cNvSpPr>
              <a:spLocks/>
            </p:cNvSpPr>
            <p:nvPr/>
          </p:nvSpPr>
          <p:spPr bwMode="auto">
            <a:xfrm>
              <a:off x="591" y="480"/>
              <a:ext cx="1463" cy="1541"/>
            </a:xfrm>
            <a:custGeom>
              <a:avLst/>
              <a:gdLst>
                <a:gd name="T0" fmla="*/ 0 w 20550"/>
                <a:gd name="T1" fmla="*/ 0 h 21600"/>
                <a:gd name="T2" fmla="*/ 0 w 20550"/>
                <a:gd name="T3" fmla="*/ 0 h 21600"/>
                <a:gd name="T4" fmla="*/ 0 w 20550"/>
                <a:gd name="T5" fmla="*/ 0 h 2160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0550" h="21600" fill="none" extrusionOk="0">
                  <a:moveTo>
                    <a:pt x="0" y="14947"/>
                  </a:moveTo>
                  <a:cubicBezTo>
                    <a:pt x="2873" y="6071"/>
                    <a:pt x="11119" y="44"/>
                    <a:pt x="20448" y="0"/>
                  </a:cubicBezTo>
                </a:path>
                <a:path w="20550" h="21600" stroke="0" extrusionOk="0">
                  <a:moveTo>
                    <a:pt x="0" y="14947"/>
                  </a:moveTo>
                  <a:cubicBezTo>
                    <a:pt x="2873" y="6071"/>
                    <a:pt x="11119" y="44"/>
                    <a:pt x="20448" y="0"/>
                  </a:cubicBezTo>
                  <a:lnTo>
                    <a:pt x="20550" y="21600"/>
                  </a:lnTo>
                  <a:lnTo>
                    <a:pt x="0" y="14947"/>
                  </a:lnTo>
                  <a:close/>
                </a:path>
              </a:pathLst>
            </a:custGeom>
            <a:solidFill>
              <a:srgbClr val="33CC33"/>
            </a:solidFill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1" name="Text Box 41">
              <a:extLst>
                <a:ext uri="{FF2B5EF4-FFF2-40B4-BE49-F238E27FC236}">
                  <a16:creationId xmlns:a16="http://schemas.microsoft.com/office/drawing/2014/main" id="{56629C26-0E87-FF47-B2AB-3BFAB989934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99" y="1946"/>
              <a:ext cx="875" cy="3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sz="2000">
                  <a:solidFill>
                    <a:srgbClr val="000000"/>
                  </a:solidFill>
                  <a:latin typeface="Times New Roman" pitchFamily="28" charset="0"/>
                </a:rPr>
                <a:t>50-60%</a:t>
              </a:r>
            </a:p>
          </p:txBody>
        </p:sp>
        <p:sp>
          <p:nvSpPr>
            <p:cNvPr id="22" name="Text Box 42">
              <a:extLst>
                <a:ext uri="{FF2B5EF4-FFF2-40B4-BE49-F238E27FC236}">
                  <a16:creationId xmlns:a16="http://schemas.microsoft.com/office/drawing/2014/main" id="{55962AD4-2C3F-B946-A3C5-59170B89F7E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12" y="1083"/>
              <a:ext cx="770" cy="3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sz="2000">
                  <a:solidFill>
                    <a:srgbClr val="000000"/>
                  </a:solidFill>
                  <a:latin typeface="Times New Roman" pitchFamily="28" charset="0"/>
                </a:rPr>
                <a:t>15-20%</a:t>
              </a:r>
            </a:p>
          </p:txBody>
        </p:sp>
        <p:sp>
          <p:nvSpPr>
            <p:cNvPr id="23" name="Text Box 43">
              <a:extLst>
                <a:ext uri="{FF2B5EF4-FFF2-40B4-BE49-F238E27FC236}">
                  <a16:creationId xmlns:a16="http://schemas.microsoft.com/office/drawing/2014/main" id="{0C5B4A4E-2E9F-AA45-9A2A-2CC0DD0698B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37" y="2454"/>
              <a:ext cx="725" cy="3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sz="2000">
                  <a:solidFill>
                    <a:srgbClr val="000000"/>
                  </a:solidFill>
                  <a:latin typeface="Times New Roman" pitchFamily="28" charset="0"/>
                </a:rPr>
                <a:t>8-10%</a:t>
              </a:r>
            </a:p>
          </p:txBody>
        </p:sp>
        <p:sp>
          <p:nvSpPr>
            <p:cNvPr id="24" name="Text Box 44">
              <a:extLst>
                <a:ext uri="{FF2B5EF4-FFF2-40B4-BE49-F238E27FC236}">
                  <a16:creationId xmlns:a16="http://schemas.microsoft.com/office/drawing/2014/main" id="{07895E3C-E33D-834B-AB15-34674F0BC34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73" y="1906"/>
              <a:ext cx="658" cy="3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sz="2000">
                  <a:solidFill>
                    <a:srgbClr val="000000"/>
                  </a:solidFill>
                  <a:latin typeface="Times New Roman" pitchFamily="28" charset="0"/>
                </a:rPr>
                <a:t>6-9%</a:t>
              </a:r>
            </a:p>
          </p:txBody>
        </p:sp>
        <p:sp>
          <p:nvSpPr>
            <p:cNvPr id="25" name="Text Box 45">
              <a:extLst>
                <a:ext uri="{FF2B5EF4-FFF2-40B4-BE49-F238E27FC236}">
                  <a16:creationId xmlns:a16="http://schemas.microsoft.com/office/drawing/2014/main" id="{26E97EE8-0AF7-EB45-A246-CBB167B784C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" y="1410"/>
              <a:ext cx="658" cy="3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sz="2000">
                  <a:solidFill>
                    <a:srgbClr val="000000"/>
                  </a:solidFill>
                  <a:latin typeface="Times New Roman" pitchFamily="28" charset="0"/>
                </a:rPr>
                <a:t>2-3%</a:t>
              </a:r>
            </a:p>
          </p:txBody>
        </p:sp>
        <p:sp>
          <p:nvSpPr>
            <p:cNvPr id="26" name="Oval 46">
              <a:extLst>
                <a:ext uri="{FF2B5EF4-FFF2-40B4-BE49-F238E27FC236}">
                  <a16:creationId xmlns:a16="http://schemas.microsoft.com/office/drawing/2014/main" id="{62B65411-7036-A84C-B208-74513F96E81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0" y="480"/>
              <a:ext cx="3071" cy="3081"/>
            </a:xfrm>
            <a:prstGeom prst="ellips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F2294B7E-74C2-FB49-926F-E90BA711276A}"/>
              </a:ext>
            </a:extLst>
          </p:cNvPr>
          <p:cNvGrpSpPr/>
          <p:nvPr/>
        </p:nvGrpSpPr>
        <p:grpSpPr>
          <a:xfrm>
            <a:off x="4644775" y="2017062"/>
            <a:ext cx="2197660" cy="4021059"/>
            <a:chOff x="4644775" y="2017062"/>
            <a:chExt cx="2197660" cy="4021059"/>
          </a:xfrm>
        </p:grpSpPr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139BD658-9D49-4640-B75C-A4CB7CD272F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l="49277" t="11392" r="7839" b="9473"/>
            <a:stretch>
              <a:fillRect/>
            </a:stretch>
          </p:blipFill>
          <p:spPr>
            <a:xfrm>
              <a:off x="4644775" y="2017062"/>
              <a:ext cx="2197660" cy="4021059"/>
            </a:xfrm>
            <a:prstGeom prst="rect">
              <a:avLst/>
            </a:prstGeom>
            <a:solidFill>
              <a:schemeClr val="accent2"/>
            </a:solidFill>
          </p:spPr>
        </p:pic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46999630-8C9D-9D4E-8F5F-82D90F952682}"/>
                </a:ext>
              </a:extLst>
            </p:cNvPr>
            <p:cNvSpPr txBox="1"/>
            <p:nvPr/>
          </p:nvSpPr>
          <p:spPr>
            <a:xfrm>
              <a:off x="4759936" y="3085288"/>
              <a:ext cx="1233074" cy="14545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>
                  <a:latin typeface="Franklin Gothic Book"/>
                  <a:cs typeface="Franklin Gothic Book"/>
                </a:rPr>
                <a:t>40-50% Low Grade Glioma:</a:t>
              </a:r>
            </a:p>
            <a:p>
              <a:pPr algn="ctr"/>
              <a:r>
                <a:rPr lang="en-US" b="1">
                  <a:latin typeface="Franklin Gothic Book"/>
                  <a:cs typeface="Franklin Gothic Book"/>
                </a:rPr>
                <a:t>WHO I/II</a:t>
              </a:r>
            </a:p>
          </p:txBody>
        </p:sp>
      </p:grpSp>
      <p:sp>
        <p:nvSpPr>
          <p:cNvPr id="49" name="TextBox 2">
            <a:extLst>
              <a:ext uri="{FF2B5EF4-FFF2-40B4-BE49-F238E27FC236}">
                <a16:creationId xmlns:a16="http://schemas.microsoft.com/office/drawing/2014/main" id="{7228EA3B-FC79-0F4D-A05D-639C75C120F6}"/>
              </a:ext>
            </a:extLst>
          </p:cNvPr>
          <p:cNvSpPr txBox="1"/>
          <p:nvPr/>
        </p:nvSpPr>
        <p:spPr>
          <a:xfrm>
            <a:off x="2548097" y="1656939"/>
            <a:ext cx="20966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u="sng"/>
              <a:t>Figure 4</a:t>
            </a:r>
          </a:p>
        </p:txBody>
      </p:sp>
    </p:spTree>
    <p:extLst>
      <p:ext uri="{BB962C8B-B14F-4D97-AF65-F5344CB8AC3E}">
        <p14:creationId xmlns:p14="http://schemas.microsoft.com/office/powerpoint/2010/main" val="4149831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E77152-B7FE-A048-91AC-B62F6F727E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/>
              <a:t>Low-Grade Glioma:</a:t>
            </a:r>
            <a:br>
              <a:rPr lang="en-US"/>
            </a:br>
            <a:r>
              <a:rPr lang="en-US"/>
              <a:t>Risk Assessment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6C9C23-4A04-DD4B-8723-A14AE1BBCB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06307"/>
            <a:ext cx="10515600" cy="4351338"/>
          </a:xfrm>
        </p:spPr>
        <p:txBody>
          <a:bodyPr>
            <a:normAutofit fontScale="92500" lnSpcReduction="10000"/>
          </a:bodyPr>
          <a:lstStyle/>
          <a:p>
            <a:r>
              <a:rPr lang="en-US">
                <a:solidFill>
                  <a:srgbClr val="FF0000"/>
                </a:solidFill>
              </a:rPr>
              <a:t>Subependymal Giant Cell Astrocytoma (SEGA) is associated with Tuberous Sclerosis.</a:t>
            </a:r>
          </a:p>
          <a:p>
            <a:pPr lvl="1"/>
            <a:r>
              <a:rPr lang="en-US"/>
              <a:t>Historically treated with surgery, but now </a:t>
            </a:r>
            <a:r>
              <a:rPr lang="en-US" i="1"/>
              <a:t>mtor</a:t>
            </a:r>
            <a:r>
              <a:rPr lang="en-US"/>
              <a:t> inhibitors are typically front-line therapy</a:t>
            </a:r>
          </a:p>
          <a:p>
            <a:r>
              <a:rPr lang="en-US">
                <a:solidFill>
                  <a:srgbClr val="FF0000"/>
                </a:solidFill>
              </a:rPr>
              <a:t>Increased risk of LGG in children with Neurofibromatosis type-1 (NF1)</a:t>
            </a:r>
          </a:p>
          <a:p>
            <a:pPr lvl="1"/>
            <a:r>
              <a:rPr lang="en-US"/>
              <a:t>Need 2 or more of the following to diagnose NF-1 clinically:</a:t>
            </a:r>
          </a:p>
          <a:p>
            <a:pPr marL="1371600" lvl="2" indent="-457200">
              <a:buFont typeface="+mj-lt"/>
              <a:buAutoNum type="arabicPeriod"/>
            </a:pPr>
            <a:r>
              <a:rPr lang="en-US"/>
              <a:t>6 or more café au lait macules (&gt; 0.5 cm in children)</a:t>
            </a:r>
          </a:p>
          <a:p>
            <a:pPr marL="1371600" lvl="2" indent="-457200">
              <a:buFont typeface="+mj-lt"/>
              <a:buAutoNum type="arabicPeriod"/>
            </a:pPr>
            <a:r>
              <a:rPr lang="en-US"/>
              <a:t>2 or more cutaneous/subcutaneous neurofibroma or plexiform neurofibroma</a:t>
            </a:r>
          </a:p>
          <a:p>
            <a:pPr marL="1371600" lvl="2" indent="-457200">
              <a:buFont typeface="+mj-lt"/>
              <a:buAutoNum type="arabicPeriod"/>
            </a:pPr>
            <a:r>
              <a:rPr lang="en-US"/>
              <a:t>Axillary or groin freckling</a:t>
            </a:r>
          </a:p>
          <a:p>
            <a:pPr marL="1371600" lvl="2" indent="-457200">
              <a:buFont typeface="+mj-lt"/>
              <a:buAutoNum type="arabicPeriod"/>
            </a:pPr>
            <a:r>
              <a:rPr lang="en-US">
                <a:solidFill>
                  <a:srgbClr val="FF0000"/>
                </a:solidFill>
              </a:rPr>
              <a:t>Optic pathway glioma</a:t>
            </a:r>
          </a:p>
          <a:p>
            <a:pPr marL="1371600" lvl="2" indent="-457200">
              <a:buFont typeface="+mj-lt"/>
              <a:buAutoNum type="arabicPeriod"/>
            </a:pPr>
            <a:r>
              <a:rPr lang="en-US"/>
              <a:t>2 or more Lisch nodules</a:t>
            </a:r>
          </a:p>
          <a:p>
            <a:pPr marL="1371600" lvl="2" indent="-457200">
              <a:buFont typeface="+mj-lt"/>
              <a:buAutoNum type="arabicPeriod"/>
            </a:pPr>
            <a:r>
              <a:rPr lang="en-US"/>
              <a:t>Bony dysplasia</a:t>
            </a:r>
          </a:p>
          <a:p>
            <a:pPr marL="1371600" lvl="2" indent="-457200">
              <a:buFont typeface="+mj-lt"/>
              <a:buAutoNum type="arabicPeriod"/>
            </a:pPr>
            <a:r>
              <a:rPr lang="en-US"/>
              <a:t>First-degree relative with NF-1</a:t>
            </a:r>
          </a:p>
          <a:p>
            <a:pPr lvl="1"/>
            <a:endParaRPr lang="en-US"/>
          </a:p>
          <a:p>
            <a:pPr lvl="1"/>
            <a:endParaRPr lang="en-US"/>
          </a:p>
          <a:p>
            <a:pPr lvl="1"/>
            <a:endParaRPr lang="en-US"/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27B767D3-03B1-5B4B-86CB-CC15B39C515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121" t="4264" r="18892"/>
          <a:stretch/>
        </p:blipFill>
        <p:spPr>
          <a:xfrm>
            <a:off x="0" y="0"/>
            <a:ext cx="1154948" cy="1303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9505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itle 1">
            <a:extLst>
              <a:ext uri="{FF2B5EF4-FFF2-40B4-BE49-F238E27FC236}">
                <a16:creationId xmlns:a16="http://schemas.microsoft.com/office/drawing/2014/main" id="{0DA75EEC-E50A-0844-B502-D1E32D5357C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This talk will follow the topical structure suggested by the ABP: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E78EB8F-E836-451E-9FA2-0AA22A1DBE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4839" y="1780180"/>
            <a:ext cx="11322321" cy="4137317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/>
              <a:t>Neurofibromatosis Type-1 and LGG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lnSpc>
                <a:spcPct val="120000"/>
              </a:lnSpc>
            </a:pPr>
            <a:r>
              <a:rPr lang="en-US">
                <a:solidFill>
                  <a:srgbClr val="FF0000"/>
                </a:solidFill>
              </a:rPr>
              <a:t>Approximately 15-20% of NF1 patients will develop a CNS low-grade glioma, most commonly in the optic pathway.</a:t>
            </a:r>
          </a:p>
          <a:p>
            <a:pPr lvl="1">
              <a:lnSpc>
                <a:spcPct val="120000"/>
              </a:lnSpc>
            </a:pPr>
            <a:r>
              <a:rPr lang="en-US"/>
              <a:t>Biopsy not necessary if classic appearance</a:t>
            </a:r>
          </a:p>
          <a:p>
            <a:pPr>
              <a:lnSpc>
                <a:spcPct val="120000"/>
              </a:lnSpc>
            </a:pPr>
            <a:r>
              <a:rPr lang="en-US"/>
              <a:t>Often can be asymptomatic and indolent, not requiring treatment.</a:t>
            </a:r>
          </a:p>
          <a:p>
            <a:pPr lvl="1">
              <a:lnSpc>
                <a:spcPct val="120000"/>
              </a:lnSpc>
            </a:pPr>
            <a:r>
              <a:rPr lang="en-US"/>
              <a:t>Treatment typically only initiated with visual acuity decline or other neurologic symptoms</a:t>
            </a:r>
          </a:p>
          <a:p>
            <a:pPr>
              <a:lnSpc>
                <a:spcPct val="120000"/>
              </a:lnSpc>
            </a:pPr>
            <a:r>
              <a:rPr lang="en-US">
                <a:solidFill>
                  <a:srgbClr val="FF0000"/>
                </a:solidFill>
              </a:rPr>
              <a:t>Chemotherapy is usual first line of therapy in children with NF1-associated LGG that require treatment. </a:t>
            </a:r>
          </a:p>
          <a:p>
            <a:pPr lvl="1">
              <a:lnSpc>
                <a:spcPct val="120000"/>
              </a:lnSpc>
            </a:pPr>
            <a:r>
              <a:rPr lang="en-US"/>
              <a:t>Most common chemotherapies are a combination of carboplatin and vincristine </a:t>
            </a:r>
            <a:r>
              <a:rPr lang="en-US" i="1"/>
              <a:t>or</a:t>
            </a:r>
            <a:r>
              <a:rPr lang="en-US"/>
              <a:t> vinblastine alone</a:t>
            </a:r>
          </a:p>
          <a:p>
            <a:pPr lvl="1">
              <a:lnSpc>
                <a:spcPct val="120000"/>
              </a:lnSpc>
            </a:pPr>
            <a:r>
              <a:rPr lang="en-US" u="sng">
                <a:solidFill>
                  <a:srgbClr val="FF0000"/>
                </a:solidFill>
              </a:rPr>
              <a:t>Avoid</a:t>
            </a:r>
            <a:r>
              <a:rPr lang="en-US">
                <a:solidFill>
                  <a:srgbClr val="FF0000"/>
                </a:solidFill>
              </a:rPr>
              <a:t> radiotherapy and alkylator chemotherapies as NF1 patients have a high-risk of secondary malignancy with these exposures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A3EFBBA-7015-0B4A-9B33-A1C059FA0A5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121" t="4264" r="18892"/>
          <a:stretch/>
        </p:blipFill>
        <p:spPr>
          <a:xfrm>
            <a:off x="0" y="0"/>
            <a:ext cx="1154948" cy="1303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489512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>
            <a:extLst>
              <a:ext uri="{FF2B5EF4-FFF2-40B4-BE49-F238E27FC236}">
                <a16:creationId xmlns:a16="http://schemas.microsoft.com/office/drawing/2014/main" id="{6DB88381-5D89-FA47-8AB7-F95CFFA547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62572"/>
            <a:ext cx="10515600" cy="1325563"/>
          </a:xfrm>
        </p:spPr>
        <p:txBody>
          <a:bodyPr/>
          <a:lstStyle/>
          <a:p>
            <a:pPr algn="ctr"/>
            <a:r>
              <a:rPr lang="en-US"/>
              <a:t>NF-1 and LGG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47C60BB-4876-B549-924E-35446ACE38E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4662" t="28558" r="13243" b="7873"/>
          <a:stretch/>
        </p:blipFill>
        <p:spPr>
          <a:xfrm>
            <a:off x="933282" y="1249051"/>
            <a:ext cx="5004486" cy="404954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BA8AD15-7D8B-6A42-A9EC-246650EE743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6487" t="34304" r="15067" b="10583"/>
          <a:stretch/>
        </p:blipFill>
        <p:spPr>
          <a:xfrm>
            <a:off x="6248701" y="1249051"/>
            <a:ext cx="4819136" cy="404954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E8EE368-904E-F742-9C60-0E64840CA1F4}"/>
              </a:ext>
            </a:extLst>
          </p:cNvPr>
          <p:cNvSpPr txBox="1"/>
          <p:nvPr/>
        </p:nvSpPr>
        <p:spPr>
          <a:xfrm>
            <a:off x="1692705" y="5435181"/>
            <a:ext cx="332396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14-year-old with NF-1 and Right Optic Glioma</a:t>
            </a:r>
          </a:p>
          <a:p>
            <a:pPr algn="ctr"/>
            <a:r>
              <a:rPr lang="en-US" dirty="0"/>
              <a:t>Post-Contrast Axial Orbit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E4DB6D4-5995-2A49-86F4-91FE939E1C24}"/>
              </a:ext>
            </a:extLst>
          </p:cNvPr>
          <p:cNvSpPr txBox="1"/>
          <p:nvPr/>
        </p:nvSpPr>
        <p:spPr>
          <a:xfrm>
            <a:off x="7008772" y="5435181"/>
            <a:ext cx="332396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3-year-old with NF-1 and Bilateral Optic Gliomas</a:t>
            </a:r>
          </a:p>
          <a:p>
            <a:pPr algn="ctr"/>
            <a:r>
              <a:rPr lang="en-US" dirty="0"/>
              <a:t>Axial T2/FLAIR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E574A1B-4DFF-4044-B96B-A2C3C51EDB6E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2121" t="4264" r="18892"/>
          <a:stretch/>
        </p:blipFill>
        <p:spPr>
          <a:xfrm>
            <a:off x="0" y="0"/>
            <a:ext cx="869760" cy="981635"/>
          </a:xfrm>
          <a:prstGeom prst="rect">
            <a:avLst/>
          </a:prstGeom>
        </p:spPr>
      </p:pic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787E83A0-35AC-3148-B921-3D5535CEB6A3}"/>
              </a:ext>
            </a:extLst>
          </p:cNvPr>
          <p:cNvCxnSpPr/>
          <p:nvPr/>
        </p:nvCxnSpPr>
        <p:spPr>
          <a:xfrm flipV="1">
            <a:off x="2271533" y="2649788"/>
            <a:ext cx="513708" cy="544531"/>
          </a:xfrm>
          <a:prstGeom prst="straightConnector1">
            <a:avLst/>
          </a:prstGeom>
          <a:ln w="666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8F01CD06-C835-4A45-92C8-4D0E0AD17F5D}"/>
              </a:ext>
            </a:extLst>
          </p:cNvPr>
          <p:cNvCxnSpPr/>
          <p:nvPr/>
        </p:nvCxnSpPr>
        <p:spPr>
          <a:xfrm flipV="1">
            <a:off x="7584512" y="2377522"/>
            <a:ext cx="513708" cy="544531"/>
          </a:xfrm>
          <a:prstGeom prst="straightConnector1">
            <a:avLst/>
          </a:prstGeom>
          <a:ln w="666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B418AC55-702E-CE40-B628-CDBE0262BCA4}"/>
              </a:ext>
            </a:extLst>
          </p:cNvPr>
          <p:cNvCxnSpPr>
            <a:cxnSpLocks/>
          </p:cNvCxnSpPr>
          <p:nvPr/>
        </p:nvCxnSpPr>
        <p:spPr>
          <a:xfrm flipH="1" flipV="1">
            <a:off x="8991797" y="2429249"/>
            <a:ext cx="394154" cy="492804"/>
          </a:xfrm>
          <a:prstGeom prst="straightConnector1">
            <a:avLst/>
          </a:prstGeom>
          <a:ln w="666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2">
            <a:extLst>
              <a:ext uri="{FF2B5EF4-FFF2-40B4-BE49-F238E27FC236}">
                <a16:creationId xmlns:a16="http://schemas.microsoft.com/office/drawing/2014/main" id="{F6DE426E-E32C-DE47-B35E-37897BA59213}"/>
              </a:ext>
            </a:extLst>
          </p:cNvPr>
          <p:cNvSpPr txBox="1"/>
          <p:nvPr/>
        </p:nvSpPr>
        <p:spPr>
          <a:xfrm>
            <a:off x="6183790" y="903036"/>
            <a:ext cx="18077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u="sng" dirty="0"/>
              <a:t>Figure 6</a:t>
            </a:r>
          </a:p>
        </p:txBody>
      </p:sp>
      <p:sp>
        <p:nvSpPr>
          <p:cNvPr id="13" name="TextBox 2">
            <a:extLst>
              <a:ext uri="{FF2B5EF4-FFF2-40B4-BE49-F238E27FC236}">
                <a16:creationId xmlns:a16="http://schemas.microsoft.com/office/drawing/2014/main" id="{FA292C5C-B2A8-6B43-A32B-8ABECAC83817}"/>
              </a:ext>
            </a:extLst>
          </p:cNvPr>
          <p:cNvSpPr txBox="1"/>
          <p:nvPr/>
        </p:nvSpPr>
        <p:spPr>
          <a:xfrm>
            <a:off x="873406" y="903036"/>
            <a:ext cx="18077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u="sng" dirty="0"/>
              <a:t>Figure 5</a:t>
            </a:r>
          </a:p>
        </p:txBody>
      </p:sp>
    </p:spTree>
    <p:extLst>
      <p:ext uri="{BB962C8B-B14F-4D97-AF65-F5344CB8AC3E}">
        <p14:creationId xmlns:p14="http://schemas.microsoft.com/office/powerpoint/2010/main" val="37168379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lnSpc>
                <a:spcPct val="110000"/>
              </a:lnSpc>
            </a:pPr>
            <a:r>
              <a:rPr lang="en-US" dirty="0"/>
              <a:t>Diagnosis made by biopsy or resection with a goal of complete resection whenever possible.</a:t>
            </a:r>
          </a:p>
          <a:p>
            <a:pPr lvl="1">
              <a:lnSpc>
                <a:spcPct val="110000"/>
              </a:lnSpc>
            </a:pPr>
            <a:r>
              <a:rPr lang="en-US" u="sng" dirty="0">
                <a:solidFill>
                  <a:srgbClr val="FF0000"/>
                </a:solidFill>
              </a:rPr>
              <a:t>Exception</a:t>
            </a:r>
            <a:r>
              <a:rPr lang="en-US" dirty="0">
                <a:solidFill>
                  <a:srgbClr val="FF0000"/>
                </a:solidFill>
              </a:rPr>
              <a:t> is in NF1 patients with a classic appearance of a LGG typically within the optic pathway (diagnosis can be made by imaging)</a:t>
            </a:r>
          </a:p>
          <a:p>
            <a:pPr>
              <a:lnSpc>
                <a:spcPct val="110000"/>
              </a:lnSpc>
            </a:pPr>
            <a:r>
              <a:rPr lang="en-US" dirty="0"/>
              <a:t>Typically does not spread to other parts of CNS, so full staging not necessary unless clinically indicated based on symptoms or a specific histology. </a:t>
            </a:r>
          </a:p>
          <a:p>
            <a:pPr lvl="1">
              <a:lnSpc>
                <a:spcPct val="110000"/>
              </a:lnSpc>
            </a:pPr>
            <a:r>
              <a:rPr lang="en-US" dirty="0"/>
              <a:t>If a patient has associated back pain, a spine MRI may be indicated</a:t>
            </a:r>
          </a:p>
          <a:p>
            <a:pPr lvl="1">
              <a:lnSpc>
                <a:spcPct val="110000"/>
              </a:lnSpc>
            </a:pPr>
            <a:r>
              <a:rPr lang="en-US" dirty="0"/>
              <a:t>If a patient has a unique histology, a spine MRI may be warranted</a:t>
            </a:r>
          </a:p>
          <a:p>
            <a:pPr lvl="2">
              <a:lnSpc>
                <a:spcPct val="110000"/>
              </a:lnSpc>
            </a:pPr>
            <a:r>
              <a:rPr lang="en-US" dirty="0"/>
              <a:t>For example, there is an increased risk of metastases with </a:t>
            </a:r>
            <a:r>
              <a:rPr lang="en-US" dirty="0" err="1"/>
              <a:t>pilomyxoid</a:t>
            </a:r>
            <a:r>
              <a:rPr lang="en-US" dirty="0"/>
              <a:t> astrocytoma</a:t>
            </a:r>
          </a:p>
          <a:p>
            <a:pPr>
              <a:lnSpc>
                <a:spcPct val="110000"/>
              </a:lnSpc>
            </a:pPr>
            <a:r>
              <a:rPr lang="en-US" dirty="0"/>
              <a:t>Lumbar puncture for CSF cytology is </a:t>
            </a:r>
            <a:r>
              <a:rPr lang="en-US" u="sng" dirty="0"/>
              <a:t>not</a:t>
            </a:r>
            <a:r>
              <a:rPr lang="en-US" dirty="0"/>
              <a:t> routinely performed or required for staging.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272EC4B-1938-4B49-94A7-67FA153BE4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/>
              <a:t>Low-Grade Glioma:</a:t>
            </a:r>
            <a:br>
              <a:rPr lang="en-US"/>
            </a:br>
            <a:r>
              <a:rPr lang="en-US"/>
              <a:t>Diagnosis and Evaluation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06634E3-CDE4-874C-BABC-14474E62227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121" t="4264" r="18892"/>
          <a:stretch/>
        </p:blipFill>
        <p:spPr>
          <a:xfrm>
            <a:off x="0" y="0"/>
            <a:ext cx="1154948" cy="1303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506135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14725"/>
            <a:ext cx="10515600" cy="1325563"/>
          </a:xfrm>
        </p:spPr>
        <p:txBody>
          <a:bodyPr/>
          <a:lstStyle/>
          <a:p>
            <a:pPr algn="ctr"/>
            <a:r>
              <a:rPr lang="en-US"/>
              <a:t>Low-Grade Glioma: Pathology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17176" y="1825625"/>
            <a:ext cx="5181600" cy="4351338"/>
          </a:xfrm>
        </p:spPr>
        <p:txBody>
          <a:bodyPr/>
          <a:lstStyle/>
          <a:p>
            <a:r>
              <a:rPr lang="en-US">
                <a:solidFill>
                  <a:srgbClr val="FF0000"/>
                </a:solidFill>
              </a:rPr>
              <a:t>The most common histology is pilocytic astrocytoma.</a:t>
            </a:r>
          </a:p>
          <a:p>
            <a:pPr lvl="1"/>
            <a:r>
              <a:rPr lang="en-US"/>
              <a:t>Characterized by low to moderate cellularity, GFAP+ and dense fibrillary areas</a:t>
            </a:r>
          </a:p>
          <a:p>
            <a:pPr lvl="1"/>
            <a:r>
              <a:rPr lang="en-US"/>
              <a:t>Characterized by </a:t>
            </a:r>
            <a:r>
              <a:rPr lang="en-US">
                <a:solidFill>
                  <a:srgbClr val="FF0000"/>
                </a:solidFill>
              </a:rPr>
              <a:t>Rosenthal fibers</a:t>
            </a:r>
          </a:p>
          <a:p>
            <a:pPr lvl="2"/>
            <a:r>
              <a:rPr lang="en-US"/>
              <a:t>Astrocytic cytoplasmic inclusions that are typically elongated or “corkscrew” shape and eosinophilic on H and E</a:t>
            </a:r>
            <a:endParaRPr lang="en-US" u="sng">
              <a:solidFill>
                <a:srgbClr val="FF0000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07213EB-A692-2E47-806D-6D9835106EA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2121" t="4264" r="18892"/>
          <a:stretch/>
        </p:blipFill>
        <p:spPr>
          <a:xfrm>
            <a:off x="0" y="0"/>
            <a:ext cx="1154948" cy="130350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4DCB789-5F78-0149-9E97-DAD8EA56A0C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9481" y="1825625"/>
            <a:ext cx="5288043" cy="3983504"/>
          </a:xfrm>
          <a:prstGeom prst="rect">
            <a:avLst/>
          </a:prstGeom>
          <a:ln>
            <a:solidFill>
              <a:srgbClr val="000000"/>
            </a:solidFill>
          </a:ln>
        </p:spPr>
      </p:pic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00EEDA65-3BE7-9E4B-88F9-8A239A37B691}"/>
              </a:ext>
            </a:extLst>
          </p:cNvPr>
          <p:cNvCxnSpPr/>
          <p:nvPr/>
        </p:nvCxnSpPr>
        <p:spPr>
          <a:xfrm>
            <a:off x="7167714" y="4479969"/>
            <a:ext cx="548640" cy="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86B34E46-CABA-7940-9A20-3C20EB3B9DE7}"/>
              </a:ext>
            </a:extLst>
          </p:cNvPr>
          <p:cNvCxnSpPr>
            <a:cxnSpLocks/>
          </p:cNvCxnSpPr>
          <p:nvPr/>
        </p:nvCxnSpPr>
        <p:spPr>
          <a:xfrm flipH="1" flipV="1">
            <a:off x="10076688" y="4264152"/>
            <a:ext cx="249936" cy="371856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2">
            <a:extLst>
              <a:ext uri="{FF2B5EF4-FFF2-40B4-BE49-F238E27FC236}">
                <a16:creationId xmlns:a16="http://schemas.microsoft.com/office/drawing/2014/main" id="{2F67E6FD-8003-6C48-8143-ED2F5B19E293}"/>
              </a:ext>
            </a:extLst>
          </p:cNvPr>
          <p:cNvSpPr txBox="1"/>
          <p:nvPr/>
        </p:nvSpPr>
        <p:spPr>
          <a:xfrm>
            <a:off x="6245793" y="1478232"/>
            <a:ext cx="18077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u="sng"/>
              <a:t>Figure 7</a:t>
            </a:r>
          </a:p>
        </p:txBody>
      </p:sp>
      <p:sp>
        <p:nvSpPr>
          <p:cNvPr id="5" name="Rectangle 4"/>
          <p:cNvSpPr/>
          <p:nvPr/>
        </p:nvSpPr>
        <p:spPr>
          <a:xfrm>
            <a:off x="6245793" y="5895321"/>
            <a:ext cx="3081087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900"/>
              <a:t>Republished with permission of American Journal of Neuroradiology, from Neuropathology for the </a:t>
            </a:r>
            <a:r>
              <a:rPr lang="en-US" sz="900" err="1"/>
              <a:t>Neuroradiologist</a:t>
            </a:r>
            <a:r>
              <a:rPr lang="en-US" sz="900"/>
              <a:t>: Rosenthal Fibers. F.J. </a:t>
            </a:r>
            <a:r>
              <a:rPr lang="en-US" sz="900" err="1"/>
              <a:t>Wippold</a:t>
            </a:r>
            <a:r>
              <a:rPr lang="en-US" sz="900"/>
              <a:t>, A. Perry and J. </a:t>
            </a:r>
            <a:r>
              <a:rPr lang="en-US" sz="900" err="1"/>
              <a:t>Lennerz</a:t>
            </a:r>
            <a:r>
              <a:rPr lang="en-US" sz="900"/>
              <a:t>.  </a:t>
            </a:r>
            <a:r>
              <a:rPr lang="en-US" altLang="en-US" sz="900"/>
              <a:t>©</a:t>
            </a:r>
            <a:r>
              <a:rPr lang="en-US" sz="900"/>
              <a:t> May 2006, 27 (5) 958-961; permission conveyed through Copyright Clearance Center, Inc.</a:t>
            </a:r>
          </a:p>
        </p:txBody>
      </p:sp>
    </p:spTree>
    <p:extLst>
      <p:ext uri="{BB962C8B-B14F-4D97-AF65-F5344CB8AC3E}">
        <p14:creationId xmlns:p14="http://schemas.microsoft.com/office/powerpoint/2010/main" val="42237770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ED6BEC41-CD2C-B947-81CE-9CEA7CE16C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/>
              <a:t>Low-Grade Glioma:</a:t>
            </a:r>
            <a:br>
              <a:rPr lang="en-US"/>
            </a:br>
            <a:r>
              <a:rPr lang="en-US"/>
              <a:t>Molecular Biology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5AA465E-7BF7-FC44-9F7E-428AEA695A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08507"/>
            <a:ext cx="10515600" cy="4351338"/>
          </a:xfrm>
        </p:spPr>
        <p:txBody>
          <a:bodyPr/>
          <a:lstStyle/>
          <a:p>
            <a:r>
              <a:rPr lang="en-US">
                <a:solidFill>
                  <a:srgbClr val="FF0000"/>
                </a:solidFill>
              </a:rPr>
              <a:t>Aberrations of the </a:t>
            </a:r>
            <a:r>
              <a:rPr lang="en-US" i="1">
                <a:solidFill>
                  <a:srgbClr val="FF0000"/>
                </a:solidFill>
              </a:rPr>
              <a:t>MAPK</a:t>
            </a:r>
            <a:r>
              <a:rPr lang="en-US">
                <a:solidFill>
                  <a:srgbClr val="FF0000"/>
                </a:solidFill>
              </a:rPr>
              <a:t> pathway are the most common abnormality found in low-grade glioma.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B40BA40-5E45-D545-9A9B-500B0EB46E2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121" t="4264" r="18892"/>
          <a:stretch/>
        </p:blipFill>
        <p:spPr>
          <a:xfrm>
            <a:off x="0" y="0"/>
            <a:ext cx="1154948" cy="1303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163052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lock Arc 3">
            <a:extLst>
              <a:ext uri="{FF2B5EF4-FFF2-40B4-BE49-F238E27FC236}">
                <a16:creationId xmlns:a16="http://schemas.microsoft.com/office/drawing/2014/main" id="{86F845D8-0BAC-6040-8248-84942E386FC5}"/>
              </a:ext>
            </a:extLst>
          </p:cNvPr>
          <p:cNvSpPr/>
          <p:nvPr/>
        </p:nvSpPr>
        <p:spPr>
          <a:xfrm rot="21372953">
            <a:off x="81466" y="1270914"/>
            <a:ext cx="11218074" cy="1540928"/>
          </a:xfrm>
          <a:prstGeom prst="blockArc">
            <a:avLst/>
          </a:prstGeom>
          <a:solidFill>
            <a:schemeClr val="accent5">
              <a:lumMod val="75000"/>
            </a:schemeClr>
          </a:solidFill>
          <a:ln w="69850" cmpd="tri"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Trapezoid 4">
            <a:extLst>
              <a:ext uri="{FF2B5EF4-FFF2-40B4-BE49-F238E27FC236}">
                <a16:creationId xmlns:a16="http://schemas.microsoft.com/office/drawing/2014/main" id="{67D1B38B-4702-934A-93FA-6ABFF603700D}"/>
              </a:ext>
            </a:extLst>
          </p:cNvPr>
          <p:cNvSpPr/>
          <p:nvPr/>
        </p:nvSpPr>
        <p:spPr>
          <a:xfrm>
            <a:off x="1546414" y="847167"/>
            <a:ext cx="672353" cy="1532965"/>
          </a:xfrm>
          <a:prstGeom prst="trapezoid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F741509-8766-3043-91E6-215DF222D71C}"/>
              </a:ext>
            </a:extLst>
          </p:cNvPr>
          <p:cNvSpPr txBox="1"/>
          <p:nvPr/>
        </p:nvSpPr>
        <p:spPr>
          <a:xfrm>
            <a:off x="1721225" y="1018438"/>
            <a:ext cx="37651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FGFR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F212DAD-7275-A94D-85C9-E2FE07585254}"/>
              </a:ext>
            </a:extLst>
          </p:cNvPr>
          <p:cNvSpPr/>
          <p:nvPr/>
        </p:nvSpPr>
        <p:spPr>
          <a:xfrm>
            <a:off x="1270749" y="3248529"/>
            <a:ext cx="551329" cy="48409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BF5F093-BF6D-734F-A0C5-40E15EB82AE1}"/>
              </a:ext>
            </a:extLst>
          </p:cNvPr>
          <p:cNvSpPr/>
          <p:nvPr/>
        </p:nvSpPr>
        <p:spPr>
          <a:xfrm>
            <a:off x="2097742" y="3070174"/>
            <a:ext cx="551329" cy="48409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U-Turn Arrow 8">
            <a:extLst>
              <a:ext uri="{FF2B5EF4-FFF2-40B4-BE49-F238E27FC236}">
                <a16:creationId xmlns:a16="http://schemas.microsoft.com/office/drawing/2014/main" id="{5B03D87C-A126-2A4E-8D83-6E2C67378DDA}"/>
              </a:ext>
            </a:extLst>
          </p:cNvPr>
          <p:cNvSpPr/>
          <p:nvPr/>
        </p:nvSpPr>
        <p:spPr>
          <a:xfrm>
            <a:off x="1408578" y="2455152"/>
            <a:ext cx="1082491" cy="682967"/>
          </a:xfrm>
          <a:prstGeom prst="utur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A182E72-6CF5-1848-9F89-458D0D1EDF6E}"/>
              </a:ext>
            </a:extLst>
          </p:cNvPr>
          <p:cNvSpPr txBox="1"/>
          <p:nvPr/>
        </p:nvSpPr>
        <p:spPr>
          <a:xfrm>
            <a:off x="1183344" y="3244987"/>
            <a:ext cx="692521" cy="523220"/>
          </a:xfrm>
          <a:prstGeom prst="rect">
            <a:avLst/>
          </a:prstGeom>
          <a:solidFill>
            <a:schemeClr val="accent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/>
              <a:t>Ras</a:t>
            </a:r>
          </a:p>
          <a:p>
            <a:pPr algn="ctr"/>
            <a:r>
              <a:rPr lang="en-US" sz="1400"/>
              <a:t>GDP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D4AA17F-1F75-5B49-8176-99734B2525CC}"/>
              </a:ext>
            </a:extLst>
          </p:cNvPr>
          <p:cNvSpPr txBox="1"/>
          <p:nvPr/>
        </p:nvSpPr>
        <p:spPr>
          <a:xfrm>
            <a:off x="2027145" y="3061937"/>
            <a:ext cx="692521" cy="523220"/>
          </a:xfrm>
          <a:prstGeom prst="rect">
            <a:avLst/>
          </a:prstGeom>
          <a:solidFill>
            <a:schemeClr val="accent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/>
              <a:t>Ras</a:t>
            </a:r>
          </a:p>
          <a:p>
            <a:pPr algn="ctr"/>
            <a:r>
              <a:rPr lang="en-US" sz="1400"/>
              <a:t>GTP</a:t>
            </a:r>
          </a:p>
        </p:txBody>
      </p:sp>
      <p:sp>
        <p:nvSpPr>
          <p:cNvPr id="12" name="U-Turn Arrow 11">
            <a:extLst>
              <a:ext uri="{FF2B5EF4-FFF2-40B4-BE49-F238E27FC236}">
                <a16:creationId xmlns:a16="http://schemas.microsoft.com/office/drawing/2014/main" id="{8EC1ABC3-29DB-114E-AAD8-6BA844F3717A}"/>
              </a:ext>
            </a:extLst>
          </p:cNvPr>
          <p:cNvSpPr/>
          <p:nvPr/>
        </p:nvSpPr>
        <p:spPr>
          <a:xfrm rot="10800000">
            <a:off x="1345826" y="3669865"/>
            <a:ext cx="1082491" cy="682967"/>
          </a:xfrm>
          <a:prstGeom prst="utur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3" name="Triangle 12">
            <a:extLst>
              <a:ext uri="{FF2B5EF4-FFF2-40B4-BE49-F238E27FC236}">
                <a16:creationId xmlns:a16="http://schemas.microsoft.com/office/drawing/2014/main" id="{8CF44232-C519-1E4B-B9B4-8D67FB654492}"/>
              </a:ext>
            </a:extLst>
          </p:cNvPr>
          <p:cNvSpPr/>
          <p:nvPr/>
        </p:nvSpPr>
        <p:spPr>
          <a:xfrm>
            <a:off x="1591797" y="4437540"/>
            <a:ext cx="843801" cy="739588"/>
          </a:xfrm>
          <a:prstGeom prst="triangl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D41F0F3-B8A7-3844-8825-89B1B106E3E2}"/>
              </a:ext>
            </a:extLst>
          </p:cNvPr>
          <p:cNvSpPr/>
          <p:nvPr/>
        </p:nvSpPr>
        <p:spPr>
          <a:xfrm>
            <a:off x="1677520" y="4807334"/>
            <a:ext cx="69924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/>
              <a:t>NF-1</a:t>
            </a: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DB72DC71-580D-7941-87C9-2966DBB7DBD8}"/>
              </a:ext>
            </a:extLst>
          </p:cNvPr>
          <p:cNvCxnSpPr>
            <a:cxnSpLocks/>
          </p:cNvCxnSpPr>
          <p:nvPr/>
        </p:nvCxnSpPr>
        <p:spPr>
          <a:xfrm>
            <a:off x="2870946" y="3144745"/>
            <a:ext cx="2161620" cy="413773"/>
          </a:xfrm>
          <a:prstGeom prst="straightConnector1">
            <a:avLst/>
          </a:prstGeom>
          <a:ln w="1206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Diamond 19">
            <a:extLst>
              <a:ext uri="{FF2B5EF4-FFF2-40B4-BE49-F238E27FC236}">
                <a16:creationId xmlns:a16="http://schemas.microsoft.com/office/drawing/2014/main" id="{85AE7AF9-6FEE-6E4B-8B3E-ACCE910F12EF}"/>
              </a:ext>
            </a:extLst>
          </p:cNvPr>
          <p:cNvSpPr/>
          <p:nvPr/>
        </p:nvSpPr>
        <p:spPr>
          <a:xfrm>
            <a:off x="5062261" y="3323547"/>
            <a:ext cx="887506" cy="862256"/>
          </a:xfrm>
          <a:prstGeom prst="diamond">
            <a:avLst/>
          </a:prstGeom>
          <a:solidFill>
            <a:srgbClr val="A90E5E">
              <a:alpha val="4902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Diamond 20">
            <a:extLst>
              <a:ext uri="{FF2B5EF4-FFF2-40B4-BE49-F238E27FC236}">
                <a16:creationId xmlns:a16="http://schemas.microsoft.com/office/drawing/2014/main" id="{7C8E628E-CD14-594C-9766-AC03C4EC20F5}"/>
              </a:ext>
            </a:extLst>
          </p:cNvPr>
          <p:cNvSpPr/>
          <p:nvPr/>
        </p:nvSpPr>
        <p:spPr>
          <a:xfrm>
            <a:off x="5062261" y="4543650"/>
            <a:ext cx="887506" cy="862256"/>
          </a:xfrm>
          <a:prstGeom prst="diamond">
            <a:avLst/>
          </a:prstGeom>
          <a:solidFill>
            <a:srgbClr val="A90E5E">
              <a:alpha val="4902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Diamond 21">
            <a:extLst>
              <a:ext uri="{FF2B5EF4-FFF2-40B4-BE49-F238E27FC236}">
                <a16:creationId xmlns:a16="http://schemas.microsoft.com/office/drawing/2014/main" id="{A34732A0-8BE8-DB4F-A71E-679289442A72}"/>
              </a:ext>
            </a:extLst>
          </p:cNvPr>
          <p:cNvSpPr/>
          <p:nvPr/>
        </p:nvSpPr>
        <p:spPr>
          <a:xfrm>
            <a:off x="5079649" y="5763753"/>
            <a:ext cx="887506" cy="862256"/>
          </a:xfrm>
          <a:prstGeom prst="diamond">
            <a:avLst/>
          </a:prstGeom>
          <a:solidFill>
            <a:srgbClr val="A90E5E">
              <a:alpha val="4902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03BE300-6F7F-A749-89F3-34FB8B20BB14}"/>
              </a:ext>
            </a:extLst>
          </p:cNvPr>
          <p:cNvSpPr txBox="1"/>
          <p:nvPr/>
        </p:nvSpPr>
        <p:spPr>
          <a:xfrm>
            <a:off x="5184400" y="3585157"/>
            <a:ext cx="7216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BRAF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EB4E815-6A09-574B-8E28-00A949F57EE8}"/>
              </a:ext>
            </a:extLst>
          </p:cNvPr>
          <p:cNvSpPr txBox="1"/>
          <p:nvPr/>
        </p:nvSpPr>
        <p:spPr>
          <a:xfrm>
            <a:off x="5252759" y="6010215"/>
            <a:ext cx="7216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ERK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D746993-8895-8447-BC9A-0E9263EE51F9}"/>
              </a:ext>
            </a:extLst>
          </p:cNvPr>
          <p:cNvSpPr txBox="1"/>
          <p:nvPr/>
        </p:nvSpPr>
        <p:spPr>
          <a:xfrm>
            <a:off x="5193925" y="4807500"/>
            <a:ext cx="7216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MEK</a:t>
            </a:r>
          </a:p>
        </p:txBody>
      </p:sp>
      <p:sp>
        <p:nvSpPr>
          <p:cNvPr id="26" name="Down Arrow 25">
            <a:extLst>
              <a:ext uri="{FF2B5EF4-FFF2-40B4-BE49-F238E27FC236}">
                <a16:creationId xmlns:a16="http://schemas.microsoft.com/office/drawing/2014/main" id="{A210C213-FB38-FF43-86DD-D0D4253AD2FF}"/>
              </a:ext>
            </a:extLst>
          </p:cNvPr>
          <p:cNvSpPr/>
          <p:nvPr/>
        </p:nvSpPr>
        <p:spPr>
          <a:xfrm>
            <a:off x="5446059" y="4239591"/>
            <a:ext cx="107576" cy="251737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Down Arrow 26">
            <a:extLst>
              <a:ext uri="{FF2B5EF4-FFF2-40B4-BE49-F238E27FC236}">
                <a16:creationId xmlns:a16="http://schemas.microsoft.com/office/drawing/2014/main" id="{16BF06BD-0865-6642-BCC7-65475313E969}"/>
              </a:ext>
            </a:extLst>
          </p:cNvPr>
          <p:cNvSpPr/>
          <p:nvPr/>
        </p:nvSpPr>
        <p:spPr>
          <a:xfrm>
            <a:off x="5456167" y="5454129"/>
            <a:ext cx="107576" cy="251737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569DCC07-701A-E944-8C81-3C0D9E0A2202}"/>
              </a:ext>
            </a:extLst>
          </p:cNvPr>
          <p:cNvCxnSpPr>
            <a:cxnSpLocks/>
          </p:cNvCxnSpPr>
          <p:nvPr/>
        </p:nvCxnSpPr>
        <p:spPr>
          <a:xfrm flipV="1">
            <a:off x="6140265" y="5633598"/>
            <a:ext cx="1925172" cy="592663"/>
          </a:xfrm>
          <a:prstGeom prst="straightConnector1">
            <a:avLst/>
          </a:prstGeom>
          <a:ln w="1206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Oval 29">
            <a:extLst>
              <a:ext uri="{FF2B5EF4-FFF2-40B4-BE49-F238E27FC236}">
                <a16:creationId xmlns:a16="http://schemas.microsoft.com/office/drawing/2014/main" id="{257556BA-F6B7-4441-9827-855D3960814D}"/>
              </a:ext>
            </a:extLst>
          </p:cNvPr>
          <p:cNvSpPr/>
          <p:nvPr/>
        </p:nvSpPr>
        <p:spPr>
          <a:xfrm>
            <a:off x="8238547" y="4945707"/>
            <a:ext cx="2248457" cy="108994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733B5A31-16EC-004F-BBDE-0139D051395B}"/>
              </a:ext>
            </a:extLst>
          </p:cNvPr>
          <p:cNvSpPr txBox="1"/>
          <p:nvPr/>
        </p:nvSpPr>
        <p:spPr>
          <a:xfrm>
            <a:off x="8285646" y="5176666"/>
            <a:ext cx="20937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/>
              <a:t>Transcription and Proliferation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5F5E16D3-C942-7D4B-BBE1-ACBBA168935F}"/>
              </a:ext>
            </a:extLst>
          </p:cNvPr>
          <p:cNvSpPr txBox="1"/>
          <p:nvPr/>
        </p:nvSpPr>
        <p:spPr>
          <a:xfrm>
            <a:off x="2870946" y="226103"/>
            <a:ext cx="761605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>
                <a:latin typeface="+mj-lt"/>
              </a:rPr>
              <a:t>MAPK Pathway - Simplified</a:t>
            </a: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4AAE0BBB-12A0-9E41-979A-7EB24B7FD9FB}"/>
              </a:ext>
            </a:extLst>
          </p:cNvPr>
          <p:cNvSpPr/>
          <p:nvPr/>
        </p:nvSpPr>
        <p:spPr>
          <a:xfrm>
            <a:off x="4980723" y="3257458"/>
            <a:ext cx="1039350" cy="994604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">
            <a:extLst>
              <a:ext uri="{FF2B5EF4-FFF2-40B4-BE49-F238E27FC236}">
                <a16:creationId xmlns:a16="http://schemas.microsoft.com/office/drawing/2014/main" id="{DCE5596D-6C31-E74B-A1B0-223ED5BF8164}"/>
              </a:ext>
            </a:extLst>
          </p:cNvPr>
          <p:cNvSpPr txBox="1"/>
          <p:nvPr/>
        </p:nvSpPr>
        <p:spPr>
          <a:xfrm>
            <a:off x="441953" y="811585"/>
            <a:ext cx="18077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u="sng"/>
              <a:t>Figure 8</a:t>
            </a:r>
          </a:p>
        </p:txBody>
      </p:sp>
    </p:spTree>
    <p:extLst>
      <p:ext uri="{BB962C8B-B14F-4D97-AF65-F5344CB8AC3E}">
        <p14:creationId xmlns:p14="http://schemas.microsoft.com/office/powerpoint/2010/main" val="821159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05A9D2D-A3D8-284D-8CF0-B985D9FED1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/>
              <a:t>BRAF in Pediatric Low-Grade Glioma 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7FF9F75-E947-2243-BBAC-65398A8330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The most common mechanisms of </a:t>
            </a:r>
            <a:r>
              <a:rPr lang="en-US" i="1"/>
              <a:t>BRAF</a:t>
            </a:r>
            <a:r>
              <a:rPr lang="en-US"/>
              <a:t> activation in LGG is a genetic fusion resulting in loss of the regulatory domain of </a:t>
            </a:r>
            <a:r>
              <a:rPr lang="en-US" i="1"/>
              <a:t>BRAF</a:t>
            </a:r>
            <a:r>
              <a:rPr lang="en-US"/>
              <a:t>.  </a:t>
            </a:r>
          </a:p>
          <a:p>
            <a:pPr lvl="1"/>
            <a:r>
              <a:rPr lang="en-US" i="1">
                <a:solidFill>
                  <a:srgbClr val="FF0000"/>
                </a:solidFill>
              </a:rPr>
              <a:t>BRAF KIAA1549 </a:t>
            </a:r>
            <a:r>
              <a:rPr lang="en-US">
                <a:solidFill>
                  <a:srgbClr val="FF0000"/>
                </a:solidFill>
              </a:rPr>
              <a:t>fusion</a:t>
            </a:r>
            <a:r>
              <a:rPr lang="en-US"/>
              <a:t> results in activation and has been described in the majority </a:t>
            </a:r>
            <a:r>
              <a:rPr lang="en-US">
                <a:solidFill>
                  <a:srgbClr val="FF0000"/>
                </a:solidFill>
              </a:rPr>
              <a:t>(60-80%) of pilocytic astrocytoma </a:t>
            </a:r>
            <a:r>
              <a:rPr lang="en-US"/>
              <a:t>specimens examined by multiple investigators</a:t>
            </a:r>
          </a:p>
          <a:p>
            <a:r>
              <a:rPr lang="en-US"/>
              <a:t>Another alternative mechanism is the </a:t>
            </a:r>
            <a:r>
              <a:rPr lang="en-US" i="1">
                <a:solidFill>
                  <a:srgbClr val="FF0000"/>
                </a:solidFill>
              </a:rPr>
              <a:t>BRAF</a:t>
            </a:r>
            <a:r>
              <a:rPr lang="en-US" i="1" baseline="30000">
                <a:solidFill>
                  <a:srgbClr val="FF0000"/>
                </a:solidFill>
              </a:rPr>
              <a:t>V600E</a:t>
            </a:r>
            <a:r>
              <a:rPr lang="en-US">
                <a:solidFill>
                  <a:srgbClr val="FF0000"/>
                </a:solidFill>
              </a:rPr>
              <a:t> mutation</a:t>
            </a:r>
            <a:r>
              <a:rPr lang="en-US"/>
              <a:t>.</a:t>
            </a:r>
          </a:p>
          <a:p>
            <a:pPr lvl="1"/>
            <a:r>
              <a:rPr lang="en-US"/>
              <a:t>Found in approximately 10-15% of pilocytic astrocytoma</a:t>
            </a:r>
          </a:p>
          <a:p>
            <a:pPr lvl="1">
              <a:spcBef>
                <a:spcPct val="0"/>
              </a:spcBef>
            </a:pPr>
            <a:r>
              <a:rPr lang="en-US"/>
              <a:t>Found in other LGG, such as pleomorphic xanthoastrocytoma (~60%) and ganglioglioma (~15-20%)</a:t>
            </a:r>
            <a:endParaRPr lang="en-US">
              <a:ea typeface="ＭＳ Ｐゴシック" pitchFamily="30" charset="-128"/>
            </a:endParaRPr>
          </a:p>
          <a:p>
            <a:pPr marL="0" indent="0">
              <a:buNone/>
            </a:pPr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0C4A271-BB62-B64A-9913-D8733F0331E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121" t="4264" r="18892"/>
          <a:stretch/>
        </p:blipFill>
        <p:spPr>
          <a:xfrm>
            <a:off x="0" y="0"/>
            <a:ext cx="1154948" cy="1303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539365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174315-1D91-8D4C-BDD4-90640B30A0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/>
              <a:t>Low-Grade Glioma:</a:t>
            </a:r>
            <a:br>
              <a:rPr lang="en-US"/>
            </a:br>
            <a:r>
              <a:rPr lang="en-US"/>
              <a:t>Management and Treatment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DAD511-66B1-EB41-96B1-716DC60ABE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906307"/>
            <a:ext cx="10676021" cy="4351338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20000"/>
              </a:lnSpc>
            </a:pPr>
            <a:r>
              <a:rPr lang="en-US" dirty="0"/>
              <a:t>If possible, a gross-total resection should be attempted.  </a:t>
            </a:r>
          </a:p>
          <a:p>
            <a:pPr lvl="1">
              <a:lnSpc>
                <a:spcPct val="120000"/>
              </a:lnSpc>
            </a:pPr>
            <a:r>
              <a:rPr lang="en-US" dirty="0"/>
              <a:t>If achieved, observation alone and surveillance imaging is typically the management of choice</a:t>
            </a:r>
          </a:p>
          <a:p>
            <a:pPr>
              <a:lnSpc>
                <a:spcPct val="120000"/>
              </a:lnSpc>
            </a:pPr>
            <a:r>
              <a:rPr lang="en-US" dirty="0"/>
              <a:t>If residual disease or unable to resect due to location, chemotherapy is typically the first line.</a:t>
            </a:r>
          </a:p>
          <a:p>
            <a:pPr lvl="1">
              <a:lnSpc>
                <a:spcPct val="120000"/>
              </a:lnSpc>
            </a:pPr>
            <a:r>
              <a:rPr lang="en-US" dirty="0"/>
              <a:t>Most common first-line chemotherapy is carboplatin/vincristine, vinblastine alone or combination of thioguanine, procarbazine, CCNU and vincristine (TPCV)</a:t>
            </a:r>
          </a:p>
          <a:p>
            <a:pPr>
              <a:lnSpc>
                <a:spcPct val="120000"/>
              </a:lnSpc>
            </a:pPr>
            <a:r>
              <a:rPr lang="en-US" dirty="0"/>
              <a:t>Radiation is very effective, but most practitioners would avoid in young children due to the risk of late effects (neurocognitive, endocrine, ototoxicity and secondary malignancy).</a:t>
            </a:r>
          </a:p>
          <a:p>
            <a:pPr>
              <a:lnSpc>
                <a:spcPct val="120000"/>
              </a:lnSpc>
            </a:pPr>
            <a:r>
              <a:rPr lang="en-US" dirty="0">
                <a:solidFill>
                  <a:srgbClr val="FF0000"/>
                </a:solidFill>
              </a:rPr>
              <a:t>Remember in patients with NF1, no treatment necessary unless there are neurologic symptoms or functional deficits (vision dysfunction)</a:t>
            </a:r>
          </a:p>
          <a:p>
            <a:pPr>
              <a:lnSpc>
                <a:spcPct val="120000"/>
              </a:lnSpc>
            </a:pPr>
            <a:r>
              <a:rPr lang="en-US" dirty="0"/>
              <a:t>Targeted therapies now being tested (</a:t>
            </a:r>
            <a:r>
              <a:rPr lang="en-US" i="1" dirty="0"/>
              <a:t>MEK</a:t>
            </a:r>
            <a:r>
              <a:rPr lang="en-US" dirty="0"/>
              <a:t> inhibitors, </a:t>
            </a:r>
            <a:r>
              <a:rPr lang="en-US" i="1" dirty="0"/>
              <a:t>BRAF</a:t>
            </a:r>
            <a:r>
              <a:rPr lang="en-US" dirty="0"/>
              <a:t> inhibitors) in clinical trials.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5CE2F29-8B1D-C44B-AC15-1F87E87D85D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121" t="4264" r="18892"/>
          <a:stretch/>
        </p:blipFill>
        <p:spPr>
          <a:xfrm>
            <a:off x="0" y="0"/>
            <a:ext cx="1154948" cy="1303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160522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EC60E5-17F9-E241-9CE0-00CF712E80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/>
              <a:t>Low-Grade Glioma: </a:t>
            </a:r>
            <a:br>
              <a:rPr lang="en-US"/>
            </a:br>
            <a:r>
              <a:rPr lang="en-US"/>
              <a:t>Outcomes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4AC12A-DBFD-944C-9DCD-CAB9F36C45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With a gross-total resection, 5-year overall survival can be &gt; 90-95%.</a:t>
            </a:r>
          </a:p>
          <a:p>
            <a:r>
              <a:rPr lang="en-US"/>
              <a:t>However, depending on location and ability to resect, many patients have multiple progressions and recurrences.</a:t>
            </a:r>
          </a:p>
          <a:p>
            <a:pPr lvl="1"/>
            <a:r>
              <a:rPr lang="en-US"/>
              <a:t>On the most recently published CCG/COG (A9952) study comparing carboplatin/vincristine to TPCV, outcomes were as follows for all patients enrolled:</a:t>
            </a:r>
          </a:p>
          <a:p>
            <a:pPr lvl="2"/>
            <a:r>
              <a:rPr lang="en-US"/>
              <a:t>5-year event-free survival = 45 ± 3.2%</a:t>
            </a:r>
          </a:p>
          <a:p>
            <a:pPr lvl="2"/>
            <a:r>
              <a:rPr lang="en-US"/>
              <a:t>5-year overall survival = 86 ± 2.2%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FFD0A64-12FF-784B-8506-468FD9BCD50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2121" t="4264" r="18892"/>
          <a:stretch/>
        </p:blipFill>
        <p:spPr>
          <a:xfrm>
            <a:off x="0" y="0"/>
            <a:ext cx="1154948" cy="1303506"/>
          </a:xfrm>
          <a:prstGeom prst="rect">
            <a:avLst/>
          </a:prstGeom>
        </p:spPr>
      </p:pic>
      <p:sp>
        <p:nvSpPr>
          <p:cNvPr id="5" name="Left Arrow 4">
            <a:extLst>
              <a:ext uri="{FF2B5EF4-FFF2-40B4-BE49-F238E27FC236}">
                <a16:creationId xmlns:a16="http://schemas.microsoft.com/office/drawing/2014/main" id="{71FE907C-01FA-8549-8FF2-84B15B83ACB1}"/>
              </a:ext>
            </a:extLst>
          </p:cNvPr>
          <p:cNvSpPr/>
          <p:nvPr/>
        </p:nvSpPr>
        <p:spPr>
          <a:xfrm>
            <a:off x="5988423" y="4292301"/>
            <a:ext cx="842682" cy="215153"/>
          </a:xfrm>
          <a:prstGeom prst="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01975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05AB8E-01B7-4C41-B9A3-80C33FA84A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/>
              <a:t>Low-Grade Glioma:</a:t>
            </a:r>
            <a:br>
              <a:rPr lang="en-US"/>
            </a:br>
            <a:r>
              <a:rPr lang="en-US"/>
              <a:t>Diencephalic Syndrome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B762AC-61A4-7940-BA3B-CFB2358924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>
                <a:solidFill>
                  <a:srgbClr val="FF0000"/>
                </a:solidFill>
              </a:rPr>
              <a:t>Diencephalic syndrome</a:t>
            </a:r>
            <a:r>
              <a:rPr lang="en-US" dirty="0"/>
              <a:t> is a rare condition most often caused by a tumor located in the diencephalon, including the hypothalamus and thalamus. </a:t>
            </a:r>
          </a:p>
          <a:p>
            <a:r>
              <a:rPr lang="en-US" dirty="0"/>
              <a:t>It is usually seen in infants and toddlers and results in a constellation of symptoms, including:</a:t>
            </a:r>
          </a:p>
          <a:p>
            <a:pPr lvl="1"/>
            <a:r>
              <a:rPr lang="en-US" dirty="0">
                <a:solidFill>
                  <a:srgbClr val="FF0000"/>
                </a:solidFill>
              </a:rPr>
              <a:t>Failure to thrive and emaciation despite a somewhat normal appetite and intake</a:t>
            </a:r>
          </a:p>
          <a:p>
            <a:pPr lvl="1"/>
            <a:r>
              <a:rPr lang="en-US" dirty="0">
                <a:solidFill>
                  <a:srgbClr val="FF0000"/>
                </a:solidFill>
              </a:rPr>
              <a:t>Abnormal eye movements and vision issues</a:t>
            </a:r>
          </a:p>
          <a:p>
            <a:pPr lvl="1"/>
            <a:r>
              <a:rPr lang="en-US" dirty="0">
                <a:solidFill>
                  <a:srgbClr val="FF0000"/>
                </a:solidFill>
              </a:rPr>
              <a:t>Vomiting</a:t>
            </a:r>
          </a:p>
          <a:p>
            <a:pPr lvl="1"/>
            <a:r>
              <a:rPr lang="en-US" dirty="0">
                <a:solidFill>
                  <a:srgbClr val="FF0000"/>
                </a:solidFill>
              </a:rPr>
              <a:t>Hydrocephalus</a:t>
            </a:r>
          </a:p>
          <a:p>
            <a:r>
              <a:rPr lang="en-US" dirty="0">
                <a:solidFill>
                  <a:srgbClr val="FF0000"/>
                </a:solidFill>
              </a:rPr>
              <a:t>Most commonly caused by a low-grade astrocytoma</a:t>
            </a:r>
            <a:r>
              <a:rPr lang="en-US" dirty="0"/>
              <a:t>, but the exact mechanism is poorly understood.</a:t>
            </a:r>
          </a:p>
          <a:p>
            <a:r>
              <a:rPr lang="en-US" dirty="0"/>
              <a:t>Biopsy is often indicated to confirm diagnosis and treatment is typically low-grade glioma chemotherapy (carboplatin/vincristine or vinblastine, for example).</a:t>
            </a:r>
          </a:p>
          <a:p>
            <a:pPr lvl="1"/>
            <a:r>
              <a:rPr lang="en-US" dirty="0"/>
              <a:t>Symptoms improve with chemotherapy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4B5B266-C722-5648-B84C-E5E9F2D3A65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121" t="4264" r="18892"/>
          <a:stretch/>
        </p:blipFill>
        <p:spPr>
          <a:xfrm>
            <a:off x="0" y="0"/>
            <a:ext cx="1154948" cy="1303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34536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6D9584-1582-4D49-ABC5-EAB4F67703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2021 ABP Content Outline:</a:t>
            </a:r>
            <a:br>
              <a:rPr lang="en-US" dirty="0"/>
            </a:br>
            <a:r>
              <a:rPr lang="en-US" dirty="0"/>
              <a:t>Brain Tumors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1D1E5F-DF47-8843-9765-9B093818502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2184" y="1927897"/>
            <a:ext cx="5181600" cy="3973592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en-US"/>
              <a:t>Domain 9: Solid Tumors</a:t>
            </a:r>
          </a:p>
          <a:p>
            <a:pPr lvl="1"/>
            <a:r>
              <a:rPr lang="en-US"/>
              <a:t>General considerations</a:t>
            </a:r>
          </a:p>
          <a:p>
            <a:pPr lvl="2"/>
            <a:r>
              <a:rPr lang="en-US"/>
              <a:t>Clinical presentations</a:t>
            </a:r>
          </a:p>
          <a:p>
            <a:pPr lvl="2"/>
            <a:r>
              <a:rPr lang="en-US"/>
              <a:t>Diagnostic imaging</a:t>
            </a:r>
          </a:p>
          <a:p>
            <a:pPr lvl="2"/>
            <a:r>
              <a:rPr lang="en-US"/>
              <a:t>Pathology</a:t>
            </a:r>
          </a:p>
          <a:p>
            <a:pPr lvl="2"/>
            <a:r>
              <a:rPr lang="en-US"/>
              <a:t>Other laboratory tests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F016BEE-8FD3-A742-A0E9-835E0FD67A7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66184" y="1927897"/>
            <a:ext cx="5181600" cy="3973592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en-US"/>
              <a:t>Brain tumors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/>
              <a:t>Medulloblastoma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/>
              <a:t>Low-grade glioma (LGG)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/>
              <a:t>High-grade glioma (HGG)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/>
              <a:t>Ependymoma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/>
              <a:t>Central nervous system germ-cell tumors (CNS GCT)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/>
              <a:t>Rare brain tumors</a:t>
            </a:r>
          </a:p>
          <a:p>
            <a:r>
              <a:rPr lang="en-US"/>
              <a:t>Late Effects</a:t>
            </a:r>
          </a:p>
          <a:p>
            <a:endParaRPr lang="en-US"/>
          </a:p>
          <a:p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6EC6660-6478-E746-8061-3E387965320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2121" t="4264" r="18892"/>
          <a:stretch/>
        </p:blipFill>
        <p:spPr>
          <a:xfrm>
            <a:off x="0" y="0"/>
            <a:ext cx="1154948" cy="1303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635154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F42CD0-9ADC-6F4D-B124-AEF4100D90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44102"/>
            <a:ext cx="10515600" cy="1325563"/>
          </a:xfrm>
        </p:spPr>
        <p:txBody>
          <a:bodyPr/>
          <a:lstStyle/>
          <a:p>
            <a:pPr algn="ctr"/>
            <a:r>
              <a:rPr lang="en-US" dirty="0"/>
              <a:t>Low-Grade Glioma:</a:t>
            </a:r>
            <a:br>
              <a:rPr lang="en-US" dirty="0"/>
            </a:br>
            <a:r>
              <a:rPr lang="en-US" dirty="0"/>
              <a:t>Diencephalic Syndrome “</a:t>
            </a:r>
            <a:r>
              <a:rPr lang="en-US" dirty="0">
                <a:solidFill>
                  <a:srgbClr val="FF0000"/>
                </a:solidFill>
              </a:rPr>
              <a:t>Classic</a:t>
            </a:r>
            <a:r>
              <a:rPr lang="en-US" dirty="0"/>
              <a:t>” Case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D4501E8-E48A-5548-9360-CD2EA74AA00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758390"/>
            <a:ext cx="5181600" cy="4351338"/>
          </a:xfrm>
        </p:spPr>
        <p:txBody>
          <a:bodyPr>
            <a:normAutofit lnSpcReduction="10000"/>
          </a:bodyPr>
          <a:lstStyle/>
          <a:p>
            <a:r>
              <a:rPr lang="en-US" dirty="0"/>
              <a:t>2 y/o female presents with 4 months of failure to thrive with no known etiology.</a:t>
            </a:r>
          </a:p>
          <a:p>
            <a:r>
              <a:rPr lang="en-US" dirty="0"/>
              <a:t>Over the last week, she developed some emesis and new nystagmus.</a:t>
            </a:r>
          </a:p>
          <a:p>
            <a:r>
              <a:rPr lang="en-US" dirty="0"/>
              <a:t>MRI is performed revealing a large hypothalamic mass with associated hydrocephalus.</a:t>
            </a:r>
          </a:p>
          <a:p>
            <a:r>
              <a:rPr lang="en-US" dirty="0"/>
              <a:t>Biopsy confirms a pilocytic astrocytoma.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4D81105-1F1A-4A47-87DC-B7EE60CBC46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2121" t="4264" r="18892"/>
          <a:stretch/>
        </p:blipFill>
        <p:spPr>
          <a:xfrm>
            <a:off x="0" y="0"/>
            <a:ext cx="1154948" cy="130350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AE00766-0A54-344B-B231-FD39093F9E6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2121" t="4264" r="18892"/>
          <a:stretch/>
        </p:blipFill>
        <p:spPr>
          <a:xfrm>
            <a:off x="7042589" y="1952353"/>
            <a:ext cx="3241757" cy="3658737"/>
          </a:xfrm>
          <a:prstGeom prst="rect">
            <a:avLst/>
          </a:prstGeom>
        </p:spPr>
      </p:pic>
      <p:sp>
        <p:nvSpPr>
          <p:cNvPr id="7" name="TextBox 2">
            <a:extLst>
              <a:ext uri="{FF2B5EF4-FFF2-40B4-BE49-F238E27FC236}">
                <a16:creationId xmlns:a16="http://schemas.microsoft.com/office/drawing/2014/main" id="{7F0407DE-72AD-0B48-ADE9-3EED8A714545}"/>
              </a:ext>
            </a:extLst>
          </p:cNvPr>
          <p:cNvSpPr txBox="1"/>
          <p:nvPr/>
        </p:nvSpPr>
        <p:spPr>
          <a:xfrm>
            <a:off x="6963105" y="1596876"/>
            <a:ext cx="18077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u="sng" dirty="0"/>
              <a:t>Figure 9</a:t>
            </a:r>
          </a:p>
        </p:txBody>
      </p:sp>
      <p:sp>
        <p:nvSpPr>
          <p:cNvPr id="8" name="TextBox 2">
            <a:extLst>
              <a:ext uri="{FF2B5EF4-FFF2-40B4-BE49-F238E27FC236}">
                <a16:creationId xmlns:a16="http://schemas.microsoft.com/office/drawing/2014/main" id="{3E3A09B5-5A72-1142-8F44-EB7A7D1D0C6C}"/>
              </a:ext>
            </a:extLst>
          </p:cNvPr>
          <p:cNvSpPr txBox="1"/>
          <p:nvPr/>
        </p:nvSpPr>
        <p:spPr>
          <a:xfrm>
            <a:off x="7508851" y="5671121"/>
            <a:ext cx="23092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dirty="0"/>
              <a:t>Post-contrast Axial T1</a:t>
            </a:r>
          </a:p>
        </p:txBody>
      </p:sp>
    </p:spTree>
    <p:extLst>
      <p:ext uri="{BB962C8B-B14F-4D97-AF65-F5344CB8AC3E}">
        <p14:creationId xmlns:p14="http://schemas.microsoft.com/office/powerpoint/2010/main" val="109418762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rizontal Scroll 2">
            <a:extLst>
              <a:ext uri="{FF2B5EF4-FFF2-40B4-BE49-F238E27FC236}">
                <a16:creationId xmlns:a16="http://schemas.microsoft.com/office/drawing/2014/main" id="{650FA042-3FB6-4141-BB60-D59F22050DC7}"/>
              </a:ext>
            </a:extLst>
          </p:cNvPr>
          <p:cNvSpPr/>
          <p:nvPr/>
        </p:nvSpPr>
        <p:spPr>
          <a:xfrm>
            <a:off x="992605" y="1666374"/>
            <a:ext cx="10166684" cy="3543300"/>
          </a:xfrm>
          <a:prstGeom prst="horizontalScroll">
            <a:avLst/>
          </a:prstGeom>
          <a:gradFill flip="none" rotWithShape="1">
            <a:gsLst>
              <a:gs pos="0">
                <a:srgbClr val="00FDFF">
                  <a:tint val="66000"/>
                  <a:satMod val="160000"/>
                </a:srgbClr>
              </a:gs>
              <a:gs pos="50000">
                <a:srgbClr val="00FDFF">
                  <a:tint val="44500"/>
                  <a:satMod val="160000"/>
                </a:srgbClr>
              </a:gs>
              <a:gs pos="100000">
                <a:srgbClr val="00FDFF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>
                <a:solidFill>
                  <a:schemeClr val="tx1"/>
                </a:solidFill>
              </a:rPr>
              <a:t>High-Grade Glioma</a:t>
            </a:r>
          </a:p>
        </p:txBody>
      </p:sp>
    </p:spTree>
    <p:extLst>
      <p:ext uri="{BB962C8B-B14F-4D97-AF65-F5344CB8AC3E}">
        <p14:creationId xmlns:p14="http://schemas.microsoft.com/office/powerpoint/2010/main" val="108979088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9E5965-6171-DF4A-8D35-41A5F3810D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High-Grade Glioma:</a:t>
            </a:r>
            <a:br>
              <a:rPr lang="en-US" dirty="0"/>
            </a:br>
            <a:r>
              <a:rPr lang="en-US" dirty="0"/>
              <a:t>General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D65F77A-3D33-044E-A2C6-22226BE616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High-grade gliomas are highly aggressive and malignant glial tumors classified as either WHO Grade III (anaplastic astrocytoma) or WHO Grade IV (glioblastoma multiforme).</a:t>
            </a:r>
          </a:p>
          <a:p>
            <a:r>
              <a:rPr lang="en-US" dirty="0"/>
              <a:t>Much more common in adults, however, the biology is distinct between children and adults despite similar histologic appearance.</a:t>
            </a:r>
          </a:p>
          <a:p>
            <a:r>
              <a:rPr lang="en-US" dirty="0"/>
              <a:t>In pediatrics, high-grade gliomas are much less common than low-grade gliomas. </a:t>
            </a:r>
          </a:p>
          <a:p>
            <a:r>
              <a:rPr lang="en-US" dirty="0">
                <a:solidFill>
                  <a:srgbClr val="FF0000"/>
                </a:solidFill>
              </a:rPr>
              <a:t>High-grade gliomas are more resistant to therapy with much poorer survival outcomes compared to LGG. 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C9BA085-765D-3844-AED6-18C4A00224A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121" t="4264" r="18892"/>
          <a:stretch/>
        </p:blipFill>
        <p:spPr>
          <a:xfrm>
            <a:off x="0" y="0"/>
            <a:ext cx="1154948" cy="1303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791718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90037-5970-1B44-B2B8-1EA5CF6255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High-Grade Glioma:</a:t>
            </a:r>
            <a:br>
              <a:rPr lang="en-US" dirty="0"/>
            </a:br>
            <a:r>
              <a:rPr lang="en-US" dirty="0"/>
              <a:t>Epidemiology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C00FD67-6D56-5A45-976D-E5152CC777F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2121" t="4264" r="18892"/>
          <a:stretch/>
        </p:blipFill>
        <p:spPr>
          <a:xfrm>
            <a:off x="0" y="0"/>
            <a:ext cx="1154948" cy="1303506"/>
          </a:xfrm>
          <a:prstGeom prst="rect">
            <a:avLst/>
          </a:prstGeom>
        </p:spPr>
      </p:pic>
      <p:grpSp>
        <p:nvGrpSpPr>
          <p:cNvPr id="60" name="Group 47">
            <a:extLst>
              <a:ext uri="{FF2B5EF4-FFF2-40B4-BE49-F238E27FC236}">
                <a16:creationId xmlns:a16="http://schemas.microsoft.com/office/drawing/2014/main" id="{AFC11DB3-1CA6-C24F-882F-CA713489F56B}"/>
              </a:ext>
            </a:extLst>
          </p:cNvPr>
          <p:cNvGrpSpPr>
            <a:grpSpLocks/>
          </p:cNvGrpSpPr>
          <p:nvPr/>
        </p:nvGrpSpPr>
        <p:grpSpPr bwMode="auto">
          <a:xfrm>
            <a:off x="2800812" y="2115576"/>
            <a:ext cx="7704662" cy="3891523"/>
            <a:chOff x="177" y="480"/>
            <a:chExt cx="5995" cy="3081"/>
          </a:xfrm>
        </p:grpSpPr>
        <p:sp>
          <p:nvSpPr>
            <p:cNvPr id="61" name="Text Box 25">
              <a:extLst>
                <a:ext uri="{FF2B5EF4-FFF2-40B4-BE49-F238E27FC236}">
                  <a16:creationId xmlns:a16="http://schemas.microsoft.com/office/drawing/2014/main" id="{7FF10865-9C23-DA47-BD52-FCF4338DD7A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36" y="1958"/>
              <a:ext cx="2304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algn="ctr" eaLnBrk="1" hangingPunct="1">
                <a:spcBef>
                  <a:spcPct val="50000"/>
                </a:spcBef>
              </a:pPr>
              <a:r>
                <a:rPr lang="en-US" sz="2000" b="0" dirty="0">
                  <a:solidFill>
                    <a:srgbClr val="000000"/>
                  </a:solidFill>
                  <a:latin typeface="Times New Roman" pitchFamily="28" charset="0"/>
                </a:rPr>
                <a:t>Craniopharyngioma</a:t>
              </a:r>
            </a:p>
          </p:txBody>
        </p:sp>
        <p:sp>
          <p:nvSpPr>
            <p:cNvPr id="62" name="Rectangle 27">
              <a:extLst>
                <a:ext uri="{FF2B5EF4-FFF2-40B4-BE49-F238E27FC236}">
                  <a16:creationId xmlns:a16="http://schemas.microsoft.com/office/drawing/2014/main" id="{48FD8EEE-DA23-B148-98D1-47CB41AA285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78" y="1416"/>
              <a:ext cx="190" cy="134"/>
            </a:xfrm>
            <a:prstGeom prst="rect">
              <a:avLst/>
            </a:prstGeom>
            <a:solidFill>
              <a:srgbClr val="9999FF"/>
            </a:solidFill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 dirty="0">
                <a:solidFill>
                  <a:srgbClr val="000000"/>
                </a:solidFill>
              </a:endParaRPr>
            </a:p>
          </p:txBody>
        </p:sp>
        <p:sp>
          <p:nvSpPr>
            <p:cNvPr id="63" name="Rectangle 28">
              <a:extLst>
                <a:ext uri="{FF2B5EF4-FFF2-40B4-BE49-F238E27FC236}">
                  <a16:creationId xmlns:a16="http://schemas.microsoft.com/office/drawing/2014/main" id="{B5260ABD-B894-784E-A958-B21799E4DAE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88" y="1741"/>
              <a:ext cx="190" cy="133"/>
            </a:xfrm>
            <a:prstGeom prst="rect">
              <a:avLst/>
            </a:prstGeom>
            <a:solidFill>
              <a:srgbClr val="FF3399"/>
            </a:solidFill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 dirty="0">
                <a:solidFill>
                  <a:srgbClr val="000000"/>
                </a:solidFill>
              </a:endParaRPr>
            </a:p>
          </p:txBody>
        </p:sp>
        <p:sp>
          <p:nvSpPr>
            <p:cNvPr id="64" name="Rectangle 29">
              <a:extLst>
                <a:ext uri="{FF2B5EF4-FFF2-40B4-BE49-F238E27FC236}">
                  <a16:creationId xmlns:a16="http://schemas.microsoft.com/office/drawing/2014/main" id="{6B7D4546-B346-6D4B-A8B9-75191AA3C36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88" y="2046"/>
              <a:ext cx="190" cy="134"/>
            </a:xfrm>
            <a:prstGeom prst="rect">
              <a:avLst/>
            </a:prstGeom>
            <a:solidFill>
              <a:srgbClr val="FFFF00"/>
            </a:solidFill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 dirty="0">
                <a:solidFill>
                  <a:srgbClr val="000000"/>
                </a:solidFill>
              </a:endParaRPr>
            </a:p>
          </p:txBody>
        </p:sp>
        <p:sp>
          <p:nvSpPr>
            <p:cNvPr id="65" name="Rectangle 30">
              <a:extLst>
                <a:ext uri="{FF2B5EF4-FFF2-40B4-BE49-F238E27FC236}">
                  <a16:creationId xmlns:a16="http://schemas.microsoft.com/office/drawing/2014/main" id="{C595225B-13C3-FD4B-A268-082138F327C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88" y="2366"/>
              <a:ext cx="190" cy="133"/>
            </a:xfrm>
            <a:prstGeom prst="rect">
              <a:avLst/>
            </a:prstGeom>
            <a:solidFill>
              <a:srgbClr val="FF0000"/>
            </a:solidFill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 dirty="0">
                <a:solidFill>
                  <a:srgbClr val="000000"/>
                </a:solidFill>
              </a:endParaRPr>
            </a:p>
          </p:txBody>
        </p:sp>
        <p:sp>
          <p:nvSpPr>
            <p:cNvPr id="66" name="Rectangle 31">
              <a:extLst>
                <a:ext uri="{FF2B5EF4-FFF2-40B4-BE49-F238E27FC236}">
                  <a16:creationId xmlns:a16="http://schemas.microsoft.com/office/drawing/2014/main" id="{BCAFF1CE-47B5-A24B-8EC0-75E6D96A61B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88" y="2694"/>
              <a:ext cx="190" cy="134"/>
            </a:xfrm>
            <a:prstGeom prst="rect">
              <a:avLst/>
            </a:prstGeom>
            <a:solidFill>
              <a:srgbClr val="33CC33"/>
            </a:solidFill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 dirty="0">
                <a:solidFill>
                  <a:srgbClr val="000000"/>
                </a:solidFill>
              </a:endParaRPr>
            </a:p>
          </p:txBody>
        </p:sp>
        <p:sp>
          <p:nvSpPr>
            <p:cNvPr id="67" name="Text Box 32">
              <a:extLst>
                <a:ext uri="{FF2B5EF4-FFF2-40B4-BE49-F238E27FC236}">
                  <a16:creationId xmlns:a16="http://schemas.microsoft.com/office/drawing/2014/main" id="{CDD5425B-132F-0149-A6ED-D27DCE1A760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06" y="1320"/>
              <a:ext cx="2066" cy="3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sz="2000" b="0" dirty="0">
                  <a:solidFill>
                    <a:srgbClr val="000000"/>
                  </a:solidFill>
                  <a:latin typeface="Times New Roman" pitchFamily="28" charset="0"/>
                </a:rPr>
                <a:t>Astrocytoma/Glioma</a:t>
              </a:r>
            </a:p>
          </p:txBody>
        </p:sp>
        <p:sp>
          <p:nvSpPr>
            <p:cNvPr id="68" name="Text Box 33">
              <a:extLst>
                <a:ext uri="{FF2B5EF4-FFF2-40B4-BE49-F238E27FC236}">
                  <a16:creationId xmlns:a16="http://schemas.microsoft.com/office/drawing/2014/main" id="{6B8F83B5-D284-AA4D-AD07-5B7164CDC82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19" y="1644"/>
              <a:ext cx="1678" cy="3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algn="ctr" eaLnBrk="1" hangingPunct="1">
                <a:spcBef>
                  <a:spcPct val="50000"/>
                </a:spcBef>
              </a:pPr>
              <a:r>
                <a:rPr lang="en-US" sz="2000" b="0" dirty="0">
                  <a:solidFill>
                    <a:srgbClr val="000000"/>
                  </a:solidFill>
                  <a:latin typeface="Times New Roman" pitchFamily="28" charset="0"/>
                </a:rPr>
                <a:t>Ependymoma</a:t>
              </a:r>
            </a:p>
          </p:txBody>
        </p:sp>
        <p:sp>
          <p:nvSpPr>
            <p:cNvPr id="69" name="Text Box 34">
              <a:extLst>
                <a:ext uri="{FF2B5EF4-FFF2-40B4-BE49-F238E27FC236}">
                  <a16:creationId xmlns:a16="http://schemas.microsoft.com/office/drawing/2014/main" id="{F91826FE-BCE7-EF4D-BE72-BDFD3CED21D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21" y="2277"/>
              <a:ext cx="1316" cy="3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sz="2000" b="0" dirty="0">
                  <a:solidFill>
                    <a:srgbClr val="000000"/>
                  </a:solidFill>
                  <a:latin typeface="Times New Roman" pitchFamily="28" charset="0"/>
                </a:rPr>
                <a:t>CNS GCT</a:t>
              </a:r>
            </a:p>
          </p:txBody>
        </p:sp>
        <p:sp>
          <p:nvSpPr>
            <p:cNvPr id="70" name="Text Box 35">
              <a:extLst>
                <a:ext uri="{FF2B5EF4-FFF2-40B4-BE49-F238E27FC236}">
                  <a16:creationId xmlns:a16="http://schemas.microsoft.com/office/drawing/2014/main" id="{E9C5054E-4E75-EE41-BD65-155870EFEC1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18" y="2609"/>
              <a:ext cx="1618" cy="3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sz="2000" dirty="0">
                  <a:solidFill>
                    <a:srgbClr val="000000"/>
                  </a:solidFill>
                  <a:latin typeface="Times New Roman" pitchFamily="28" charset="0"/>
                </a:rPr>
                <a:t>M</a:t>
              </a:r>
              <a:r>
                <a:rPr lang="en-US" sz="2000" b="0" dirty="0">
                  <a:solidFill>
                    <a:srgbClr val="000000"/>
                  </a:solidFill>
                  <a:latin typeface="Times New Roman" pitchFamily="28" charset="0"/>
                </a:rPr>
                <a:t>edulloblastoma</a:t>
              </a:r>
            </a:p>
          </p:txBody>
        </p:sp>
        <p:sp>
          <p:nvSpPr>
            <p:cNvPr id="71" name="Arc 36">
              <a:extLst>
                <a:ext uri="{FF2B5EF4-FFF2-40B4-BE49-F238E27FC236}">
                  <a16:creationId xmlns:a16="http://schemas.microsoft.com/office/drawing/2014/main" id="{A21BAA7E-2491-884D-9F7F-8FC9F21162C9}"/>
                </a:ext>
              </a:extLst>
            </p:cNvPr>
            <p:cNvSpPr>
              <a:spLocks/>
            </p:cNvSpPr>
            <p:nvPr/>
          </p:nvSpPr>
          <p:spPr bwMode="auto">
            <a:xfrm>
              <a:off x="1131" y="480"/>
              <a:ext cx="2452" cy="3081"/>
            </a:xfrm>
            <a:custGeom>
              <a:avLst/>
              <a:gdLst>
                <a:gd name="T0" fmla="*/ 0 w 34454"/>
                <a:gd name="T1" fmla="*/ 0 h 43200"/>
                <a:gd name="T2" fmla="*/ 0 w 34454"/>
                <a:gd name="T3" fmla="*/ 0 h 43200"/>
                <a:gd name="T4" fmla="*/ 0 w 34454"/>
                <a:gd name="T5" fmla="*/ 0 h 4320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34454" h="43200" fill="none" extrusionOk="0">
                  <a:moveTo>
                    <a:pt x="12752" y="0"/>
                  </a:moveTo>
                  <a:cubicBezTo>
                    <a:pt x="12786" y="0"/>
                    <a:pt x="12820" y="-1"/>
                    <a:pt x="12854" y="0"/>
                  </a:cubicBezTo>
                  <a:cubicBezTo>
                    <a:pt x="24783" y="0"/>
                    <a:pt x="34454" y="9670"/>
                    <a:pt x="34454" y="21600"/>
                  </a:cubicBezTo>
                  <a:cubicBezTo>
                    <a:pt x="34454" y="33529"/>
                    <a:pt x="24783" y="43200"/>
                    <a:pt x="12854" y="43200"/>
                  </a:cubicBezTo>
                  <a:cubicBezTo>
                    <a:pt x="8225" y="43200"/>
                    <a:pt x="3719" y="41713"/>
                    <a:pt x="0" y="38958"/>
                  </a:cubicBezTo>
                </a:path>
                <a:path w="34454" h="43200" stroke="0" extrusionOk="0">
                  <a:moveTo>
                    <a:pt x="12752" y="0"/>
                  </a:moveTo>
                  <a:cubicBezTo>
                    <a:pt x="12786" y="0"/>
                    <a:pt x="12820" y="-1"/>
                    <a:pt x="12854" y="0"/>
                  </a:cubicBezTo>
                  <a:cubicBezTo>
                    <a:pt x="24783" y="0"/>
                    <a:pt x="34454" y="9670"/>
                    <a:pt x="34454" y="21600"/>
                  </a:cubicBezTo>
                  <a:cubicBezTo>
                    <a:pt x="34454" y="33529"/>
                    <a:pt x="24783" y="43200"/>
                    <a:pt x="12854" y="43200"/>
                  </a:cubicBezTo>
                  <a:cubicBezTo>
                    <a:pt x="8225" y="43200"/>
                    <a:pt x="3719" y="41713"/>
                    <a:pt x="0" y="38958"/>
                  </a:cubicBezTo>
                  <a:lnTo>
                    <a:pt x="12854" y="21600"/>
                  </a:lnTo>
                  <a:lnTo>
                    <a:pt x="12752" y="0"/>
                  </a:lnTo>
                  <a:close/>
                </a:path>
              </a:pathLst>
            </a:custGeom>
            <a:solidFill>
              <a:srgbClr val="9999FF"/>
            </a:solidFill>
            <a:ln w="15875">
              <a:solidFill>
                <a:srgbClr val="000000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 dirty="0">
                <a:solidFill>
                  <a:srgbClr val="000000"/>
                </a:solidFill>
              </a:endParaRPr>
            </a:p>
          </p:txBody>
        </p:sp>
        <p:sp>
          <p:nvSpPr>
            <p:cNvPr id="72" name="Arc 37">
              <a:extLst>
                <a:ext uri="{FF2B5EF4-FFF2-40B4-BE49-F238E27FC236}">
                  <a16:creationId xmlns:a16="http://schemas.microsoft.com/office/drawing/2014/main" id="{D55D0630-A199-8B47-B464-958FB19FABE7}"/>
                </a:ext>
              </a:extLst>
            </p:cNvPr>
            <p:cNvSpPr>
              <a:spLocks/>
            </p:cNvSpPr>
            <p:nvPr/>
          </p:nvSpPr>
          <p:spPr bwMode="auto">
            <a:xfrm>
              <a:off x="577" y="2021"/>
              <a:ext cx="1469" cy="1238"/>
            </a:xfrm>
            <a:custGeom>
              <a:avLst/>
              <a:gdLst>
                <a:gd name="T0" fmla="*/ 0 w 20615"/>
                <a:gd name="T1" fmla="*/ 0 h 17359"/>
                <a:gd name="T2" fmla="*/ 0 w 20615"/>
                <a:gd name="T3" fmla="*/ 0 h 17359"/>
                <a:gd name="T4" fmla="*/ 0 w 20615"/>
                <a:gd name="T5" fmla="*/ 0 h 17359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0615" h="17359" fill="none" extrusionOk="0">
                  <a:moveTo>
                    <a:pt x="7761" y="17358"/>
                  </a:moveTo>
                  <a:cubicBezTo>
                    <a:pt x="4083" y="14636"/>
                    <a:pt x="1366" y="10815"/>
                    <a:pt x="0" y="6448"/>
                  </a:cubicBezTo>
                </a:path>
                <a:path w="20615" h="17359" stroke="0" extrusionOk="0">
                  <a:moveTo>
                    <a:pt x="7761" y="17358"/>
                  </a:moveTo>
                  <a:cubicBezTo>
                    <a:pt x="4083" y="14636"/>
                    <a:pt x="1366" y="10815"/>
                    <a:pt x="0" y="6448"/>
                  </a:cubicBezTo>
                  <a:lnTo>
                    <a:pt x="20615" y="0"/>
                  </a:lnTo>
                  <a:lnTo>
                    <a:pt x="7761" y="17358"/>
                  </a:lnTo>
                  <a:close/>
                </a:path>
              </a:pathLst>
            </a:custGeom>
            <a:solidFill>
              <a:srgbClr val="FF3399"/>
            </a:solidFill>
            <a:ln w="15875">
              <a:solidFill>
                <a:srgbClr val="000000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 dirty="0">
                <a:solidFill>
                  <a:srgbClr val="000000"/>
                </a:solidFill>
              </a:endParaRPr>
            </a:p>
          </p:txBody>
        </p:sp>
        <p:sp>
          <p:nvSpPr>
            <p:cNvPr id="73" name="Arc 38">
              <a:extLst>
                <a:ext uri="{FF2B5EF4-FFF2-40B4-BE49-F238E27FC236}">
                  <a16:creationId xmlns:a16="http://schemas.microsoft.com/office/drawing/2014/main" id="{9FE03BEC-5A70-2C4D-9A40-C3AD238D7E43}"/>
                </a:ext>
              </a:extLst>
            </p:cNvPr>
            <p:cNvSpPr>
              <a:spLocks/>
            </p:cNvSpPr>
            <p:nvPr/>
          </p:nvSpPr>
          <p:spPr bwMode="auto">
            <a:xfrm>
              <a:off x="508" y="1721"/>
              <a:ext cx="1538" cy="759"/>
            </a:xfrm>
            <a:custGeom>
              <a:avLst/>
              <a:gdLst>
                <a:gd name="T0" fmla="*/ 0 w 21600"/>
                <a:gd name="T1" fmla="*/ 0 h 10649"/>
                <a:gd name="T2" fmla="*/ 0 w 21600"/>
                <a:gd name="T3" fmla="*/ 0 h 10649"/>
                <a:gd name="T4" fmla="*/ 0 w 21600"/>
                <a:gd name="T5" fmla="*/ 0 h 10649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1600" h="10649" fill="none" extrusionOk="0">
                  <a:moveTo>
                    <a:pt x="985" y="10648"/>
                  </a:moveTo>
                  <a:cubicBezTo>
                    <a:pt x="332" y="8561"/>
                    <a:pt x="0" y="6387"/>
                    <a:pt x="0" y="4200"/>
                  </a:cubicBezTo>
                  <a:cubicBezTo>
                    <a:pt x="-1" y="2789"/>
                    <a:pt x="138" y="1383"/>
                    <a:pt x="412" y="0"/>
                  </a:cubicBezTo>
                </a:path>
                <a:path w="21600" h="10649" stroke="0" extrusionOk="0">
                  <a:moveTo>
                    <a:pt x="985" y="10648"/>
                  </a:moveTo>
                  <a:cubicBezTo>
                    <a:pt x="332" y="8561"/>
                    <a:pt x="0" y="6387"/>
                    <a:pt x="0" y="4200"/>
                  </a:cubicBezTo>
                  <a:cubicBezTo>
                    <a:pt x="-1" y="2789"/>
                    <a:pt x="138" y="1383"/>
                    <a:pt x="412" y="0"/>
                  </a:cubicBezTo>
                  <a:lnTo>
                    <a:pt x="21600" y="4200"/>
                  </a:lnTo>
                  <a:lnTo>
                    <a:pt x="985" y="10648"/>
                  </a:lnTo>
                  <a:close/>
                </a:path>
              </a:pathLst>
            </a:custGeom>
            <a:solidFill>
              <a:srgbClr val="FFFF00"/>
            </a:solidFill>
            <a:ln w="15875">
              <a:solidFill>
                <a:srgbClr val="000000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 dirty="0">
                <a:solidFill>
                  <a:srgbClr val="000000"/>
                </a:solidFill>
              </a:endParaRPr>
            </a:p>
          </p:txBody>
        </p:sp>
        <p:sp>
          <p:nvSpPr>
            <p:cNvPr id="74" name="Arc 39">
              <a:extLst>
                <a:ext uri="{FF2B5EF4-FFF2-40B4-BE49-F238E27FC236}">
                  <a16:creationId xmlns:a16="http://schemas.microsoft.com/office/drawing/2014/main" id="{0FF1FFB2-3085-5F47-956A-D5024B0C21B8}"/>
                </a:ext>
              </a:extLst>
            </p:cNvPr>
            <p:cNvSpPr>
              <a:spLocks/>
            </p:cNvSpPr>
            <p:nvPr/>
          </p:nvSpPr>
          <p:spPr bwMode="auto">
            <a:xfrm>
              <a:off x="547" y="1542"/>
              <a:ext cx="1509" cy="474"/>
            </a:xfrm>
            <a:custGeom>
              <a:avLst/>
              <a:gdLst>
                <a:gd name="T0" fmla="*/ 0 w 21188"/>
                <a:gd name="T1" fmla="*/ 0 h 6653"/>
                <a:gd name="T2" fmla="*/ 0 w 21188"/>
                <a:gd name="T3" fmla="*/ 0 h 6653"/>
                <a:gd name="T4" fmla="*/ 0 w 21188"/>
                <a:gd name="T5" fmla="*/ 0 h 6653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1188" h="6653" fill="none" extrusionOk="0">
                  <a:moveTo>
                    <a:pt x="0" y="2453"/>
                  </a:moveTo>
                  <a:cubicBezTo>
                    <a:pt x="164" y="1623"/>
                    <a:pt x="377" y="804"/>
                    <a:pt x="638" y="0"/>
                  </a:cubicBezTo>
                </a:path>
                <a:path w="21188" h="6653" stroke="0" extrusionOk="0">
                  <a:moveTo>
                    <a:pt x="0" y="2453"/>
                  </a:moveTo>
                  <a:cubicBezTo>
                    <a:pt x="164" y="1623"/>
                    <a:pt x="377" y="804"/>
                    <a:pt x="638" y="0"/>
                  </a:cubicBezTo>
                  <a:lnTo>
                    <a:pt x="21188" y="6653"/>
                  </a:lnTo>
                  <a:lnTo>
                    <a:pt x="0" y="2453"/>
                  </a:lnTo>
                  <a:close/>
                </a:path>
              </a:pathLst>
            </a:custGeom>
            <a:solidFill>
              <a:srgbClr val="FF0000"/>
            </a:solidFill>
            <a:ln w="15875">
              <a:solidFill>
                <a:srgbClr val="000000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 dirty="0">
                <a:solidFill>
                  <a:srgbClr val="000000"/>
                </a:solidFill>
              </a:endParaRPr>
            </a:p>
          </p:txBody>
        </p:sp>
        <p:sp>
          <p:nvSpPr>
            <p:cNvPr id="75" name="Arc 40">
              <a:extLst>
                <a:ext uri="{FF2B5EF4-FFF2-40B4-BE49-F238E27FC236}">
                  <a16:creationId xmlns:a16="http://schemas.microsoft.com/office/drawing/2014/main" id="{777C1251-0E9C-1C44-B973-F1D27E7EE7CE}"/>
                </a:ext>
              </a:extLst>
            </p:cNvPr>
            <p:cNvSpPr>
              <a:spLocks/>
            </p:cNvSpPr>
            <p:nvPr/>
          </p:nvSpPr>
          <p:spPr bwMode="auto">
            <a:xfrm>
              <a:off x="591" y="480"/>
              <a:ext cx="1463" cy="1541"/>
            </a:xfrm>
            <a:custGeom>
              <a:avLst/>
              <a:gdLst>
                <a:gd name="T0" fmla="*/ 0 w 20550"/>
                <a:gd name="T1" fmla="*/ 0 h 21600"/>
                <a:gd name="T2" fmla="*/ 0 w 20550"/>
                <a:gd name="T3" fmla="*/ 0 h 21600"/>
                <a:gd name="T4" fmla="*/ 0 w 20550"/>
                <a:gd name="T5" fmla="*/ 0 h 2160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0550" h="21600" fill="none" extrusionOk="0">
                  <a:moveTo>
                    <a:pt x="0" y="14947"/>
                  </a:moveTo>
                  <a:cubicBezTo>
                    <a:pt x="2873" y="6071"/>
                    <a:pt x="11119" y="44"/>
                    <a:pt x="20448" y="0"/>
                  </a:cubicBezTo>
                </a:path>
                <a:path w="20550" h="21600" stroke="0" extrusionOk="0">
                  <a:moveTo>
                    <a:pt x="0" y="14947"/>
                  </a:moveTo>
                  <a:cubicBezTo>
                    <a:pt x="2873" y="6071"/>
                    <a:pt x="11119" y="44"/>
                    <a:pt x="20448" y="0"/>
                  </a:cubicBezTo>
                  <a:lnTo>
                    <a:pt x="20550" y="21600"/>
                  </a:lnTo>
                  <a:lnTo>
                    <a:pt x="0" y="14947"/>
                  </a:lnTo>
                  <a:close/>
                </a:path>
              </a:pathLst>
            </a:custGeom>
            <a:solidFill>
              <a:srgbClr val="33CC33"/>
            </a:solidFill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 dirty="0">
                <a:solidFill>
                  <a:srgbClr val="000000"/>
                </a:solidFill>
              </a:endParaRPr>
            </a:p>
          </p:txBody>
        </p:sp>
        <p:sp>
          <p:nvSpPr>
            <p:cNvPr id="76" name="Text Box 41">
              <a:extLst>
                <a:ext uri="{FF2B5EF4-FFF2-40B4-BE49-F238E27FC236}">
                  <a16:creationId xmlns:a16="http://schemas.microsoft.com/office/drawing/2014/main" id="{5C835649-0BD2-FB46-B2DA-E2D5B9F8545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01" y="1892"/>
              <a:ext cx="774" cy="3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sz="2000" dirty="0">
                  <a:solidFill>
                    <a:srgbClr val="000000"/>
                  </a:solidFill>
                  <a:latin typeface="Times New Roman" pitchFamily="28" charset="0"/>
                </a:rPr>
                <a:t>50-60%</a:t>
              </a:r>
            </a:p>
          </p:txBody>
        </p:sp>
        <p:sp>
          <p:nvSpPr>
            <p:cNvPr id="77" name="Text Box 42">
              <a:extLst>
                <a:ext uri="{FF2B5EF4-FFF2-40B4-BE49-F238E27FC236}">
                  <a16:creationId xmlns:a16="http://schemas.microsoft.com/office/drawing/2014/main" id="{9ED09958-5DF8-2E48-A71B-D37F461EAD5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12" y="1083"/>
              <a:ext cx="658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sz="2000" dirty="0">
                  <a:solidFill>
                    <a:srgbClr val="000000"/>
                  </a:solidFill>
                  <a:latin typeface="Times New Roman" pitchFamily="28" charset="0"/>
                </a:rPr>
                <a:t>20%</a:t>
              </a:r>
            </a:p>
          </p:txBody>
        </p:sp>
        <p:sp>
          <p:nvSpPr>
            <p:cNvPr id="78" name="Text Box 43">
              <a:extLst>
                <a:ext uri="{FF2B5EF4-FFF2-40B4-BE49-F238E27FC236}">
                  <a16:creationId xmlns:a16="http://schemas.microsoft.com/office/drawing/2014/main" id="{A9F0A2EB-25B0-1C4D-93CE-9117DA94481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37" y="2454"/>
              <a:ext cx="741" cy="3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sz="2000" dirty="0">
                  <a:solidFill>
                    <a:srgbClr val="000000"/>
                  </a:solidFill>
                  <a:latin typeface="Times New Roman" pitchFamily="28" charset="0"/>
                </a:rPr>
                <a:t>8-10%</a:t>
              </a:r>
            </a:p>
          </p:txBody>
        </p:sp>
        <p:sp>
          <p:nvSpPr>
            <p:cNvPr id="79" name="Text Box 44">
              <a:extLst>
                <a:ext uri="{FF2B5EF4-FFF2-40B4-BE49-F238E27FC236}">
                  <a16:creationId xmlns:a16="http://schemas.microsoft.com/office/drawing/2014/main" id="{069CA063-BAFD-744D-B537-85FA97840D3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73" y="1906"/>
              <a:ext cx="658" cy="3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sz="2000" dirty="0">
                  <a:solidFill>
                    <a:srgbClr val="000000"/>
                  </a:solidFill>
                  <a:latin typeface="Times New Roman" pitchFamily="28" charset="0"/>
                </a:rPr>
                <a:t>6-9%</a:t>
              </a:r>
            </a:p>
          </p:txBody>
        </p:sp>
        <p:sp>
          <p:nvSpPr>
            <p:cNvPr id="80" name="Text Box 45">
              <a:extLst>
                <a:ext uri="{FF2B5EF4-FFF2-40B4-BE49-F238E27FC236}">
                  <a16:creationId xmlns:a16="http://schemas.microsoft.com/office/drawing/2014/main" id="{83E00A76-AD36-9242-9A39-9708AB482C4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7" y="1409"/>
              <a:ext cx="658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sz="2000" dirty="0">
                  <a:solidFill>
                    <a:srgbClr val="000000"/>
                  </a:solidFill>
                  <a:latin typeface="Times New Roman" pitchFamily="28" charset="0"/>
                </a:rPr>
                <a:t>2%</a:t>
              </a:r>
            </a:p>
          </p:txBody>
        </p:sp>
        <p:sp>
          <p:nvSpPr>
            <p:cNvPr id="81" name="Oval 46">
              <a:extLst>
                <a:ext uri="{FF2B5EF4-FFF2-40B4-BE49-F238E27FC236}">
                  <a16:creationId xmlns:a16="http://schemas.microsoft.com/office/drawing/2014/main" id="{5B25BD90-6420-6C42-BAEF-D3C0AA1BD80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0" y="480"/>
              <a:ext cx="3071" cy="3081"/>
            </a:xfrm>
            <a:prstGeom prst="ellips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DF9E01DD-76DC-F842-8FC9-93D36AB5965E}"/>
              </a:ext>
            </a:extLst>
          </p:cNvPr>
          <p:cNvGrpSpPr/>
          <p:nvPr/>
        </p:nvGrpSpPr>
        <p:grpSpPr>
          <a:xfrm>
            <a:off x="2125415" y="4068013"/>
            <a:ext cx="3438436" cy="2383056"/>
            <a:chOff x="2125415" y="4054158"/>
            <a:chExt cx="3438436" cy="2383056"/>
          </a:xfrm>
        </p:grpSpPr>
        <p:grpSp>
          <p:nvGrpSpPr>
            <p:cNvPr id="90" name="Group 89">
              <a:extLst>
                <a:ext uri="{FF2B5EF4-FFF2-40B4-BE49-F238E27FC236}">
                  <a16:creationId xmlns:a16="http://schemas.microsoft.com/office/drawing/2014/main" id="{2B8A757E-4F33-5E47-ACBE-7A18123823AC}"/>
                </a:ext>
              </a:extLst>
            </p:cNvPr>
            <p:cNvGrpSpPr/>
            <p:nvPr/>
          </p:nvGrpSpPr>
          <p:grpSpPr>
            <a:xfrm>
              <a:off x="2125415" y="5301484"/>
              <a:ext cx="3438436" cy="1135730"/>
              <a:chOff x="6650102" y="5138734"/>
              <a:chExt cx="3438436" cy="1135730"/>
            </a:xfrm>
          </p:grpSpPr>
          <p:sp>
            <p:nvSpPr>
              <p:cNvPr id="84" name="TextBox 83">
                <a:extLst>
                  <a:ext uri="{FF2B5EF4-FFF2-40B4-BE49-F238E27FC236}">
                    <a16:creationId xmlns:a16="http://schemas.microsoft.com/office/drawing/2014/main" id="{FBABE5E3-DE19-614B-A68E-37A4EDD1659E}"/>
                  </a:ext>
                </a:extLst>
              </p:cNvPr>
              <p:cNvSpPr txBox="1"/>
              <p:nvPr/>
            </p:nvSpPr>
            <p:spPr>
              <a:xfrm>
                <a:off x="8890252" y="5138734"/>
                <a:ext cx="119828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10-15%</a:t>
                </a:r>
              </a:p>
            </p:txBody>
          </p:sp>
          <p:sp>
            <p:nvSpPr>
              <p:cNvPr id="85" name="TextBox 84">
                <a:extLst>
                  <a:ext uri="{FF2B5EF4-FFF2-40B4-BE49-F238E27FC236}">
                    <a16:creationId xmlns:a16="http://schemas.microsoft.com/office/drawing/2014/main" id="{3E3D26D7-ADC4-FC4F-9D4B-041977B6A573}"/>
                  </a:ext>
                </a:extLst>
              </p:cNvPr>
              <p:cNvSpPr txBox="1"/>
              <p:nvPr/>
            </p:nvSpPr>
            <p:spPr>
              <a:xfrm>
                <a:off x="6650102" y="5905132"/>
                <a:ext cx="225345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High-grade glioma</a:t>
                </a:r>
              </a:p>
            </p:txBody>
          </p:sp>
          <p:sp>
            <p:nvSpPr>
              <p:cNvPr id="86" name="Bent-Up Arrow 85">
                <a:extLst>
                  <a:ext uri="{FF2B5EF4-FFF2-40B4-BE49-F238E27FC236}">
                    <a16:creationId xmlns:a16="http://schemas.microsoft.com/office/drawing/2014/main" id="{9CFD7083-F2B7-BB47-A635-ECD8AC35EBC3}"/>
                  </a:ext>
                </a:extLst>
              </p:cNvPr>
              <p:cNvSpPr/>
              <p:nvPr/>
            </p:nvSpPr>
            <p:spPr>
              <a:xfrm>
                <a:off x="8511675" y="5831032"/>
                <a:ext cx="605023" cy="295791"/>
              </a:xfrm>
              <a:prstGeom prst="bentUpArrow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098DAE09-67B8-BA4E-B3AB-1589EAAF0340}"/>
                </a:ext>
              </a:extLst>
            </p:cNvPr>
            <p:cNvCxnSpPr>
              <a:cxnSpLocks/>
            </p:cNvCxnSpPr>
            <p:nvPr/>
          </p:nvCxnSpPr>
          <p:spPr>
            <a:xfrm>
              <a:off x="5207081" y="4061337"/>
              <a:ext cx="121771" cy="194576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2" name="Straight Connector 81">
              <a:extLst>
                <a:ext uri="{FF2B5EF4-FFF2-40B4-BE49-F238E27FC236}">
                  <a16:creationId xmlns:a16="http://schemas.microsoft.com/office/drawing/2014/main" id="{9D07F5BB-97CC-2745-8EB0-5136714BE46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024304" y="4054158"/>
              <a:ext cx="1188794" cy="157569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33" name="TextBox 2">
            <a:extLst>
              <a:ext uri="{FF2B5EF4-FFF2-40B4-BE49-F238E27FC236}">
                <a16:creationId xmlns:a16="http://schemas.microsoft.com/office/drawing/2014/main" id="{5364C05F-1C33-F644-847D-FE6768B49804}"/>
              </a:ext>
            </a:extLst>
          </p:cNvPr>
          <p:cNvSpPr txBox="1"/>
          <p:nvPr/>
        </p:nvSpPr>
        <p:spPr>
          <a:xfrm>
            <a:off x="2313249" y="2037240"/>
            <a:ext cx="18077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u="sng" dirty="0"/>
              <a:t>Figure 10</a:t>
            </a:r>
          </a:p>
        </p:txBody>
      </p:sp>
    </p:spTree>
    <p:extLst>
      <p:ext uri="{BB962C8B-B14F-4D97-AF65-F5344CB8AC3E}">
        <p14:creationId xmlns:p14="http://schemas.microsoft.com/office/powerpoint/2010/main" val="34387913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EF3C2E-8977-CD49-8411-78058BFEFF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High-Grade Glioma:</a:t>
            </a:r>
            <a:br>
              <a:rPr lang="en-US" dirty="0"/>
            </a:br>
            <a:r>
              <a:rPr lang="en-US" dirty="0"/>
              <a:t>Risk Assessment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7AC4DB7-D7A2-6849-A00E-4C36E4C3D8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62785"/>
            <a:ext cx="10515600" cy="4351338"/>
          </a:xfrm>
        </p:spPr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Increased risk in patients with previous exposure to radiotherapy.</a:t>
            </a:r>
          </a:p>
          <a:p>
            <a:pPr lvl="1"/>
            <a:r>
              <a:rPr lang="en-US" dirty="0">
                <a:solidFill>
                  <a:srgbClr val="FF0000"/>
                </a:solidFill>
              </a:rPr>
              <a:t>CNS leukemia or previous CNS tumor</a:t>
            </a:r>
          </a:p>
          <a:p>
            <a:r>
              <a:rPr lang="en-US" dirty="0">
                <a:solidFill>
                  <a:srgbClr val="FF0000"/>
                </a:solidFill>
              </a:rPr>
              <a:t>Increased risk in patients with Li Fraumeni syndrome (</a:t>
            </a:r>
            <a:r>
              <a:rPr lang="en-US" i="1" dirty="0">
                <a:solidFill>
                  <a:srgbClr val="FF0000"/>
                </a:solidFill>
              </a:rPr>
              <a:t>TP53</a:t>
            </a:r>
            <a:r>
              <a:rPr lang="en-US" dirty="0">
                <a:solidFill>
                  <a:srgbClr val="FF0000"/>
                </a:solidFill>
              </a:rPr>
              <a:t> gene mutation) and Familial Adenomatous Polyposis (</a:t>
            </a:r>
            <a:r>
              <a:rPr lang="en-US" i="1" dirty="0">
                <a:solidFill>
                  <a:srgbClr val="FF0000"/>
                </a:solidFill>
              </a:rPr>
              <a:t>APC</a:t>
            </a:r>
            <a:r>
              <a:rPr lang="en-US" dirty="0">
                <a:solidFill>
                  <a:srgbClr val="FF0000"/>
                </a:solidFill>
              </a:rPr>
              <a:t> gene abnormality).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CC365F5-D45E-9244-81ED-94C44DDABD9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121" t="4264" r="18892"/>
          <a:stretch/>
        </p:blipFill>
        <p:spPr>
          <a:xfrm>
            <a:off x="0" y="0"/>
            <a:ext cx="1154948" cy="1303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289322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D58E28-1664-D940-9C6D-04DE5D2AE0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High-Grade Glioma:</a:t>
            </a:r>
            <a:br>
              <a:rPr lang="en-US" dirty="0"/>
            </a:br>
            <a:r>
              <a:rPr lang="en-US" dirty="0"/>
              <a:t>Diagnosis and Evaluation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150408-1613-8A4A-8F73-1BD1A5D8DB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76024"/>
            <a:ext cx="10515600" cy="4351338"/>
          </a:xfrm>
        </p:spPr>
        <p:txBody>
          <a:bodyPr/>
          <a:lstStyle/>
          <a:p>
            <a:r>
              <a:rPr lang="en-US" dirty="0"/>
              <a:t>Diagnosis is made by biopsy/resection and pathology.</a:t>
            </a:r>
          </a:p>
          <a:p>
            <a:pPr lvl="1"/>
            <a:r>
              <a:rPr lang="en-US" dirty="0"/>
              <a:t>One </a:t>
            </a:r>
            <a:r>
              <a:rPr lang="en-US" u="sng" dirty="0"/>
              <a:t>exception</a:t>
            </a:r>
            <a:r>
              <a:rPr lang="en-US" dirty="0"/>
              <a:t> is Diffuse Intrinsic Pontine Glioma (DIPG) which we will discuss separately </a:t>
            </a:r>
          </a:p>
          <a:p>
            <a:r>
              <a:rPr lang="en-US" dirty="0"/>
              <a:t>The goal is a gross total resection, but this is often difficult due to location and the highly infiltrative nature of high-grade glioma.  </a:t>
            </a:r>
          </a:p>
          <a:p>
            <a:r>
              <a:rPr lang="en-US" dirty="0"/>
              <a:t>Rarely spreads to other parts of the CNS, but a baseline spinal MRI is typically done by most practitioners, especially if clinically indicated.</a:t>
            </a:r>
          </a:p>
          <a:p>
            <a:r>
              <a:rPr lang="en-US" dirty="0"/>
              <a:t>Lumbar puncture for CSF cytology is </a:t>
            </a:r>
            <a:r>
              <a:rPr lang="en-US" u="sng" dirty="0"/>
              <a:t>not</a:t>
            </a:r>
            <a:r>
              <a:rPr lang="en-US" dirty="0"/>
              <a:t> routinely performed or required for staging.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CFC2BB8-40B7-2346-8A3A-59A76FEDBB6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2121" t="4264" r="18892"/>
          <a:stretch/>
        </p:blipFill>
        <p:spPr>
          <a:xfrm>
            <a:off x="0" y="0"/>
            <a:ext cx="1154948" cy="1303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578137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BD0EB5-C7E4-F447-9D79-707B036958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High-Grade Glioma:</a:t>
            </a:r>
            <a:br>
              <a:rPr lang="en-US" dirty="0"/>
            </a:br>
            <a:r>
              <a:rPr lang="en-US" dirty="0"/>
              <a:t>Pathology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D7D3BE9-54EA-A64E-A924-5D59741A81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06307"/>
            <a:ext cx="10515600" cy="4351338"/>
          </a:xfrm>
        </p:spPr>
        <p:txBody>
          <a:bodyPr/>
          <a:lstStyle/>
          <a:p>
            <a:r>
              <a:rPr lang="en-US" dirty="0"/>
              <a:t>Classically characterized by being </a:t>
            </a:r>
            <a:r>
              <a:rPr lang="en-US" dirty="0">
                <a:solidFill>
                  <a:srgbClr val="FF0000"/>
                </a:solidFill>
              </a:rPr>
              <a:t>highly cellular </a:t>
            </a:r>
            <a:r>
              <a:rPr lang="en-US" dirty="0"/>
              <a:t>with numerous </a:t>
            </a:r>
            <a:r>
              <a:rPr lang="en-US" dirty="0">
                <a:solidFill>
                  <a:srgbClr val="FF0000"/>
                </a:solidFill>
              </a:rPr>
              <a:t>mitoses, vascular proliferation, </a:t>
            </a:r>
            <a:r>
              <a:rPr lang="en-US" dirty="0" err="1">
                <a:solidFill>
                  <a:srgbClr val="FF0000"/>
                </a:solidFill>
              </a:rPr>
              <a:t>pseudopalisading</a:t>
            </a:r>
            <a:r>
              <a:rPr lang="en-US" dirty="0">
                <a:solidFill>
                  <a:srgbClr val="FF0000"/>
                </a:solidFill>
              </a:rPr>
              <a:t> necrosis </a:t>
            </a:r>
            <a:r>
              <a:rPr lang="en-US" dirty="0"/>
              <a:t>and usually GFAP+.</a:t>
            </a:r>
          </a:p>
          <a:p>
            <a:pPr lvl="1"/>
            <a:r>
              <a:rPr lang="en-US" dirty="0" err="1"/>
              <a:t>Pseudopalisading</a:t>
            </a:r>
            <a:r>
              <a:rPr lang="en-US" dirty="0"/>
              <a:t> necrosis is when rapidly proliferating tumor cells are stacked (or palisade) around a central pale area which represents necrotic tissue</a:t>
            </a:r>
          </a:p>
          <a:p>
            <a:r>
              <a:rPr lang="en-US" dirty="0"/>
              <a:t>I do not think you will need to recognize this, but if these key words (in </a:t>
            </a:r>
            <a:r>
              <a:rPr lang="en-US" dirty="0">
                <a:solidFill>
                  <a:srgbClr val="FF0000"/>
                </a:solidFill>
              </a:rPr>
              <a:t>red</a:t>
            </a:r>
            <a:r>
              <a:rPr lang="en-US" dirty="0"/>
              <a:t> above) are used to describe a glial tumor, they are trying to get you to recognize a high-grade glioma, specifically a WHO Grade IV </a:t>
            </a:r>
            <a:r>
              <a:rPr lang="en-US" dirty="0">
                <a:solidFill>
                  <a:srgbClr val="FF0000"/>
                </a:solidFill>
              </a:rPr>
              <a:t>glioblastoma multiforme </a:t>
            </a:r>
            <a:r>
              <a:rPr lang="en-US" dirty="0"/>
              <a:t>with a very poor survival outcome.  </a:t>
            </a:r>
          </a:p>
          <a:p>
            <a:pPr lvl="1"/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2256DFB-A6C9-1349-9D62-46BB3C2FC60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121" t="4264" r="18892"/>
          <a:stretch/>
        </p:blipFill>
        <p:spPr>
          <a:xfrm>
            <a:off x="0" y="0"/>
            <a:ext cx="1154948" cy="1303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434410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9B0D0E-5B8B-514C-A6B4-89CBB4B31B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/>
              <a:t>Diffuse Intrinsic Pontine Glioma (DIPG)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D3EFFBD-B2E4-5342-80DA-E7FE945357A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77474" y="2055813"/>
            <a:ext cx="5181600" cy="4351338"/>
          </a:xfrm>
        </p:spPr>
        <p:txBody>
          <a:bodyPr>
            <a:normAutofit fontScale="55000" lnSpcReduction="20000"/>
          </a:bodyPr>
          <a:lstStyle/>
          <a:p>
            <a:r>
              <a:rPr lang="en-US" dirty="0"/>
              <a:t>Diffusely infiltrative high-grade lesions of the pons.</a:t>
            </a:r>
          </a:p>
          <a:p>
            <a:r>
              <a:rPr lang="en-US" dirty="0"/>
              <a:t>Represents about 10-12% of all pediatric CNS tumors.</a:t>
            </a:r>
          </a:p>
          <a:p>
            <a:r>
              <a:rPr lang="en-US" dirty="0"/>
              <a:t>Can be diagnosed with imaging alone.</a:t>
            </a:r>
          </a:p>
          <a:p>
            <a:r>
              <a:rPr lang="en-US" dirty="0"/>
              <a:t>The classic age is 5-7 years old.</a:t>
            </a:r>
          </a:p>
          <a:p>
            <a:r>
              <a:rPr lang="en-US" dirty="0">
                <a:solidFill>
                  <a:srgbClr val="FF0000"/>
                </a:solidFill>
              </a:rPr>
              <a:t>If a biopsy is performed, &gt; 80% will have a histone mutation in </a:t>
            </a:r>
            <a:r>
              <a:rPr lang="en-US" i="1" dirty="0">
                <a:solidFill>
                  <a:srgbClr val="FF0000"/>
                </a:solidFill>
              </a:rPr>
              <a:t>H3 K27M</a:t>
            </a:r>
            <a:r>
              <a:rPr lang="en-US" i="1" dirty="0"/>
              <a:t> </a:t>
            </a:r>
            <a:r>
              <a:rPr lang="en-US" dirty="0"/>
              <a:t>(described next slide).</a:t>
            </a:r>
          </a:p>
          <a:p>
            <a:r>
              <a:rPr lang="en-US" dirty="0">
                <a:solidFill>
                  <a:srgbClr val="FF0000"/>
                </a:solidFill>
              </a:rPr>
              <a:t>Complete resection not feasible.</a:t>
            </a:r>
          </a:p>
          <a:p>
            <a:r>
              <a:rPr lang="en-US" dirty="0"/>
              <a:t>Patients most often present with short duration of symptoms (1-2 months) of the </a:t>
            </a:r>
            <a:r>
              <a:rPr lang="en-US" dirty="0">
                <a:solidFill>
                  <a:srgbClr val="FF0000"/>
                </a:solidFill>
              </a:rPr>
              <a:t>classic triad: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>
                <a:solidFill>
                  <a:srgbClr val="FF0000"/>
                </a:solidFill>
              </a:rPr>
              <a:t>Cranial nerve symptoms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>
                <a:solidFill>
                  <a:srgbClr val="FF0000"/>
                </a:solidFill>
              </a:rPr>
              <a:t>Long-tract signs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>
                <a:solidFill>
                  <a:srgbClr val="FF0000"/>
                </a:solidFill>
              </a:rPr>
              <a:t>Ataxia</a:t>
            </a:r>
          </a:p>
          <a:p>
            <a:r>
              <a:rPr lang="en-US" dirty="0"/>
              <a:t>Focal radiotherapy is the only know beneficial therapy.</a:t>
            </a:r>
          </a:p>
          <a:p>
            <a:r>
              <a:rPr lang="en-US" dirty="0">
                <a:solidFill>
                  <a:srgbClr val="FF0000"/>
                </a:solidFill>
              </a:rPr>
              <a:t>Mean survival is about 10-12 months with almost all children succumbing to disease within 2 years regardless of therapy.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3CA2801-EA02-3144-B492-A280B5B8DC3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2121" t="4264" r="18892"/>
          <a:stretch/>
        </p:blipFill>
        <p:spPr>
          <a:xfrm>
            <a:off x="0" y="0"/>
            <a:ext cx="1154948" cy="130350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70F5A40-BFAB-8749-AF80-92D3ACD22F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sharpenSoften amount="100000"/>
                    </a14:imgEffect>
                    <a14:imgEffect>
                      <a14:colorTemperature colorTemp="6188"/>
                    </a14:imgEffect>
                    <a14:imgEffect>
                      <a14:saturation sat="194000"/>
                    </a14:imgEffect>
                    <a14:imgEffect>
                      <a14:brightnessContrast bright="48000" contrast="9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096000" y="2204571"/>
            <a:ext cx="5692667" cy="3405281"/>
          </a:xfrm>
          <a:prstGeom prst="rect">
            <a:avLst/>
          </a:prstGeom>
          <a:ln w="76200">
            <a:noFill/>
          </a:ln>
          <a:effectLst>
            <a:glow>
              <a:schemeClr val="accent1">
                <a:alpha val="88000"/>
              </a:schemeClr>
            </a:glow>
          </a:effectLst>
        </p:spPr>
      </p:pic>
      <p:sp>
        <p:nvSpPr>
          <p:cNvPr id="6" name="TextBox 2">
            <a:extLst>
              <a:ext uri="{FF2B5EF4-FFF2-40B4-BE49-F238E27FC236}">
                <a16:creationId xmlns:a16="http://schemas.microsoft.com/office/drawing/2014/main" id="{18DACE66-F709-BA42-864F-E25ADD9867CE}"/>
              </a:ext>
            </a:extLst>
          </p:cNvPr>
          <p:cNvSpPr txBox="1"/>
          <p:nvPr/>
        </p:nvSpPr>
        <p:spPr>
          <a:xfrm>
            <a:off x="6042124" y="1653609"/>
            <a:ext cx="18077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u="sng"/>
              <a:t>Figure 11</a:t>
            </a:r>
          </a:p>
        </p:txBody>
      </p:sp>
      <p:sp>
        <p:nvSpPr>
          <p:cNvPr id="7" name="TextBox 2">
            <a:extLst>
              <a:ext uri="{FF2B5EF4-FFF2-40B4-BE49-F238E27FC236}">
                <a16:creationId xmlns:a16="http://schemas.microsoft.com/office/drawing/2014/main" id="{4EAC8879-3F41-B54D-B6D3-42B6FEBB8DDA}"/>
              </a:ext>
            </a:extLst>
          </p:cNvPr>
          <p:cNvSpPr txBox="1"/>
          <p:nvPr/>
        </p:nvSpPr>
        <p:spPr>
          <a:xfrm>
            <a:off x="6325873" y="5637920"/>
            <a:ext cx="22085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/>
              <a:t>Non-contrast Axial T1</a:t>
            </a:r>
          </a:p>
        </p:txBody>
      </p:sp>
      <p:sp>
        <p:nvSpPr>
          <p:cNvPr id="9" name="TextBox 2">
            <a:extLst>
              <a:ext uri="{FF2B5EF4-FFF2-40B4-BE49-F238E27FC236}">
                <a16:creationId xmlns:a16="http://schemas.microsoft.com/office/drawing/2014/main" id="{5B006B0B-C7DA-1B4C-8A62-65346407B36C}"/>
              </a:ext>
            </a:extLst>
          </p:cNvPr>
          <p:cNvSpPr txBox="1"/>
          <p:nvPr/>
        </p:nvSpPr>
        <p:spPr>
          <a:xfrm>
            <a:off x="8981016" y="5637920"/>
            <a:ext cx="29151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/>
              <a:t>Non-contrast Axial T2/FLAIR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7A0A959-1EDC-7B44-9C0A-CCEBFFD5902B}"/>
              </a:ext>
            </a:extLst>
          </p:cNvPr>
          <p:cNvSpPr/>
          <p:nvPr/>
        </p:nvSpPr>
        <p:spPr>
          <a:xfrm>
            <a:off x="6096000" y="2204357"/>
            <a:ext cx="5660571" cy="3433563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28630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73BD3E-30AC-D047-AD7C-3B3C5DFD18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/>
              <a:t>High-Grade Glioma:</a:t>
            </a:r>
            <a:br>
              <a:rPr lang="en-US"/>
            </a:br>
            <a:r>
              <a:rPr lang="en-US"/>
              <a:t>Molecular Biology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8350A4-B1D0-384F-9E34-BE4E4EC66B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2694" y="1825625"/>
            <a:ext cx="10766612" cy="4351338"/>
          </a:xfrm>
        </p:spPr>
        <p:txBody>
          <a:bodyPr>
            <a:normAutofit/>
          </a:bodyPr>
          <a:lstStyle/>
          <a:p>
            <a:r>
              <a:rPr lang="en-US" dirty="0"/>
              <a:t>A molecular feature in some pediatric high-grade glioma is </a:t>
            </a:r>
            <a:r>
              <a:rPr lang="en-US" i="1" dirty="0">
                <a:solidFill>
                  <a:srgbClr val="FF0000"/>
                </a:solidFill>
              </a:rPr>
              <a:t>H3 K27M </a:t>
            </a:r>
            <a:r>
              <a:rPr lang="en-US" dirty="0">
                <a:solidFill>
                  <a:srgbClr val="FF0000"/>
                </a:solidFill>
              </a:rPr>
              <a:t>mutant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This is a histone mutation that characterizes what are now recognized by the WHO as a specific diagnosis: diffuse midline glioma, </a:t>
            </a:r>
            <a:r>
              <a:rPr lang="en-US" i="1" dirty="0"/>
              <a:t>H3 K27M </a:t>
            </a:r>
            <a:r>
              <a:rPr lang="en-US" dirty="0"/>
              <a:t>mutant</a:t>
            </a:r>
          </a:p>
          <a:p>
            <a:pPr lvl="1"/>
            <a:r>
              <a:rPr lang="en-US" dirty="0"/>
              <a:t>These are highly infiltrative, WHO Grade IV lesions of the midline, most commonly the pons (DIPG), thalamus or spinal cord</a:t>
            </a:r>
          </a:p>
          <a:p>
            <a:pPr lvl="1"/>
            <a:r>
              <a:rPr lang="en-US" dirty="0">
                <a:solidFill>
                  <a:srgbClr val="FF0000"/>
                </a:solidFill>
              </a:rPr>
              <a:t>Estimated to be present in 80% of classic diffuse intrinsic pontine glioma (DIPG)</a:t>
            </a:r>
          </a:p>
          <a:p>
            <a:r>
              <a:rPr lang="en-US" dirty="0"/>
              <a:t>A less commonly seen histone mutation is </a:t>
            </a:r>
            <a:r>
              <a:rPr lang="en-US" i="1" dirty="0"/>
              <a:t>H3.3 G34R </a:t>
            </a:r>
            <a:r>
              <a:rPr lang="en-US" dirty="0"/>
              <a:t>which is seen in high-grade gliomas in the cerebral hemispheres, often in teenagers and young adults.  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AFCEA87-BAED-014F-96B0-0AD27040CA5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121" t="4264" r="18892"/>
          <a:stretch/>
        </p:blipFill>
        <p:spPr>
          <a:xfrm>
            <a:off x="0" y="0"/>
            <a:ext cx="1154948" cy="1303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584205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46EBBD-8181-AA42-B33F-8897456723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/>
              <a:t>High-Grade Glioma:</a:t>
            </a:r>
            <a:br>
              <a:rPr lang="en-US"/>
            </a:br>
            <a:r>
              <a:rPr lang="en-US"/>
              <a:t>Treatment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416A20-774B-0942-B19F-DCEAE69853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The best-known therapy is a maximal safe surgical resection followed by a combination of focal radiotherapy and chemotherapy.</a:t>
            </a:r>
          </a:p>
          <a:p>
            <a:r>
              <a:rPr lang="en-US" dirty="0"/>
              <a:t>Historic studies have shown improvement with the addition of chemotherapy to radiotherapy, but these data and the exact chemotherapy is controversial.</a:t>
            </a:r>
          </a:p>
          <a:p>
            <a:r>
              <a:rPr lang="en-US" dirty="0"/>
              <a:t>Infant (most commonly &lt; 3 y/o) high-grade glioma have unique biology and a more indolent course.</a:t>
            </a:r>
          </a:p>
          <a:p>
            <a:pPr lvl="1"/>
            <a:r>
              <a:rPr lang="en-US" dirty="0"/>
              <a:t>Radiation can sometimes be avoided or delayed with the use of chemotherapy in young children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AE8355E-B671-9147-9846-88C3A12A8B6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121" t="4264" r="18892"/>
          <a:stretch/>
        </p:blipFill>
        <p:spPr>
          <a:xfrm>
            <a:off x="0" y="0"/>
            <a:ext cx="1154948" cy="1303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3048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3A4920-8BBE-2044-8813-EC6EA58F16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/>
              <a:t>Goals/Overview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5D104EA-342C-6D48-A771-87DC639EC6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2658" y="1825625"/>
            <a:ext cx="10515600" cy="4351338"/>
          </a:xfrm>
        </p:spPr>
        <p:txBody>
          <a:bodyPr>
            <a:normAutofit fontScale="92500" lnSpcReduction="10000"/>
          </a:bodyPr>
          <a:lstStyle/>
          <a:p>
            <a:pPr algn="just">
              <a:lnSpc>
                <a:spcPct val="110000"/>
              </a:lnSpc>
            </a:pPr>
            <a:r>
              <a:rPr lang="en-US" sz="2400"/>
              <a:t>Discuss general CNS tumor epidemiology and etiology</a:t>
            </a:r>
          </a:p>
          <a:p>
            <a:pPr algn="just">
              <a:lnSpc>
                <a:spcPct val="110000"/>
              </a:lnSpc>
            </a:pPr>
            <a:r>
              <a:rPr lang="en-US" sz="2400"/>
              <a:t>Quick neuroanatomy lesson</a:t>
            </a:r>
          </a:p>
          <a:p>
            <a:pPr algn="just">
              <a:lnSpc>
                <a:spcPct val="110000"/>
              </a:lnSpc>
            </a:pPr>
            <a:r>
              <a:rPr lang="en-US" sz="2400"/>
              <a:t>Discuss specific CNS tumors</a:t>
            </a:r>
          </a:p>
          <a:p>
            <a:pPr lvl="1" algn="just">
              <a:lnSpc>
                <a:spcPct val="110000"/>
              </a:lnSpc>
            </a:pPr>
            <a:r>
              <a:rPr lang="en-US" sz="2000" b="1"/>
              <a:t>LGG, HGG, Medulloblastoma, Ependymoma, CNS GCT </a:t>
            </a:r>
            <a:r>
              <a:rPr lang="en-US" sz="2000"/>
              <a:t>and</a:t>
            </a:r>
            <a:r>
              <a:rPr lang="en-US" sz="2000" b="1"/>
              <a:t> </a:t>
            </a:r>
            <a:r>
              <a:rPr lang="en-US" sz="2000"/>
              <a:t>“Other” rare tumors </a:t>
            </a:r>
            <a:r>
              <a:rPr lang="en-US" sz="2000" b="1"/>
              <a:t>(AT/RT, Choroid Plexus Tumors, Craniopharyngioma)</a:t>
            </a:r>
          </a:p>
          <a:p>
            <a:pPr lvl="2" algn="just">
              <a:lnSpc>
                <a:spcPct val="110000"/>
              </a:lnSpc>
            </a:pPr>
            <a:r>
              <a:rPr lang="en-US" sz="1800"/>
              <a:t>Epidemiology and Risk Assessment (including genetic associations)</a:t>
            </a:r>
          </a:p>
          <a:p>
            <a:pPr lvl="2" algn="just">
              <a:lnSpc>
                <a:spcPct val="110000"/>
              </a:lnSpc>
            </a:pPr>
            <a:r>
              <a:rPr lang="en-US" sz="1800"/>
              <a:t>Diagnosis (imaging, staging, pathology and unique testing)</a:t>
            </a:r>
          </a:p>
          <a:p>
            <a:pPr lvl="2" algn="just">
              <a:lnSpc>
                <a:spcPct val="110000"/>
              </a:lnSpc>
            </a:pPr>
            <a:r>
              <a:rPr lang="en-US" sz="1800"/>
              <a:t>Pathophysiology/biology</a:t>
            </a:r>
          </a:p>
          <a:p>
            <a:pPr lvl="2" algn="just">
              <a:lnSpc>
                <a:spcPct val="110000"/>
              </a:lnSpc>
            </a:pPr>
            <a:r>
              <a:rPr lang="en-US" sz="1800"/>
              <a:t>Management and Treatment</a:t>
            </a:r>
          </a:p>
          <a:p>
            <a:pPr lvl="2" algn="just">
              <a:lnSpc>
                <a:spcPct val="110000"/>
              </a:lnSpc>
            </a:pPr>
            <a:r>
              <a:rPr lang="en-US" sz="1800"/>
              <a:t>Outcomes</a:t>
            </a:r>
          </a:p>
          <a:p>
            <a:pPr algn="just">
              <a:lnSpc>
                <a:spcPct val="110000"/>
              </a:lnSpc>
            </a:pPr>
            <a:r>
              <a:rPr lang="en-US" sz="2600"/>
              <a:t>Late Effects</a:t>
            </a:r>
          </a:p>
          <a:p>
            <a:endParaRPr lang="en-US" sz="2400"/>
          </a:p>
          <a:p>
            <a:endParaRPr lang="en-US" sz="240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8A9C5BF-83A2-494F-B194-E7BDB749330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121" t="4264" r="18892"/>
          <a:stretch/>
        </p:blipFill>
        <p:spPr>
          <a:xfrm>
            <a:off x="0" y="0"/>
            <a:ext cx="1154948" cy="1303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765845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FA5E61-4B8C-1349-8046-880FE32503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/>
              <a:t>High-Grade Glioma:</a:t>
            </a:r>
            <a:br>
              <a:rPr lang="en-US"/>
            </a:br>
            <a:r>
              <a:rPr lang="en-US"/>
              <a:t>Outcomes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EE6E31-A525-B546-B906-79DDD8D466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93265"/>
            <a:ext cx="10515600" cy="4351338"/>
          </a:xfrm>
        </p:spPr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Universally poor, with most large series showing 5-year overall survivals of 15-20%.</a:t>
            </a:r>
          </a:p>
          <a:p>
            <a:r>
              <a:rPr lang="en-US" dirty="0"/>
              <a:t>Infants with improved outcomes most likely due to unique biology.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FBF6D41-93A4-CC46-9EA1-FC5EC63ABEB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121" t="4264" r="18892"/>
          <a:stretch/>
        </p:blipFill>
        <p:spPr>
          <a:xfrm>
            <a:off x="0" y="0"/>
            <a:ext cx="1154948" cy="1303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883723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rizontal Scroll 2">
            <a:extLst>
              <a:ext uri="{FF2B5EF4-FFF2-40B4-BE49-F238E27FC236}">
                <a16:creationId xmlns:a16="http://schemas.microsoft.com/office/drawing/2014/main" id="{BAF86BF5-F4B6-AE42-A4B6-529EEC204A4F}"/>
              </a:ext>
            </a:extLst>
          </p:cNvPr>
          <p:cNvSpPr/>
          <p:nvPr/>
        </p:nvSpPr>
        <p:spPr>
          <a:xfrm>
            <a:off x="992605" y="1666374"/>
            <a:ext cx="10166684" cy="3543300"/>
          </a:xfrm>
          <a:prstGeom prst="horizontalScroll">
            <a:avLst/>
          </a:prstGeom>
          <a:gradFill flip="none" rotWithShape="1">
            <a:gsLst>
              <a:gs pos="0">
                <a:srgbClr val="00FDFF">
                  <a:tint val="66000"/>
                  <a:satMod val="160000"/>
                </a:srgbClr>
              </a:gs>
              <a:gs pos="50000">
                <a:srgbClr val="00FDFF">
                  <a:tint val="44500"/>
                  <a:satMod val="160000"/>
                </a:srgbClr>
              </a:gs>
              <a:gs pos="100000">
                <a:srgbClr val="00FDFF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>
                <a:solidFill>
                  <a:schemeClr val="tx1"/>
                </a:solidFill>
              </a:rPr>
              <a:t>Medulloblastoma</a:t>
            </a:r>
          </a:p>
        </p:txBody>
      </p:sp>
    </p:spTree>
    <p:extLst>
      <p:ext uri="{BB962C8B-B14F-4D97-AF65-F5344CB8AC3E}">
        <p14:creationId xmlns:p14="http://schemas.microsoft.com/office/powerpoint/2010/main" val="319538079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72A9F7-C5DF-C04D-A372-96666C40AC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/>
              <a:t>Medulloblastoma:</a:t>
            </a:r>
            <a:br>
              <a:rPr lang="en-US"/>
            </a:br>
            <a:r>
              <a:rPr lang="en-US"/>
              <a:t>General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FDF8FB-B92C-294D-BE47-98D7B2E989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Medulloblastoma is the most common “malignant” brain tumor of childhood.  </a:t>
            </a:r>
          </a:p>
          <a:p>
            <a:r>
              <a:rPr lang="en-US" sz="2400" dirty="0"/>
              <a:t>It is a highly aggressive and rapidly growing embryonal tumor.</a:t>
            </a:r>
          </a:p>
          <a:p>
            <a:r>
              <a:rPr lang="en-US" sz="2400" dirty="0"/>
              <a:t>Located in the posterior fossa (cerebellum) by definition.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850A6CD-7CBE-1349-B307-A1C44E65836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121" t="4264" r="18892"/>
          <a:stretch/>
        </p:blipFill>
        <p:spPr>
          <a:xfrm>
            <a:off x="0" y="0"/>
            <a:ext cx="1154948" cy="1303506"/>
          </a:xfrm>
          <a:prstGeom prst="rect">
            <a:avLst/>
          </a:prstGeom>
        </p:spPr>
      </p:pic>
      <p:pic>
        <p:nvPicPr>
          <p:cNvPr id="5" name="Content Placeholder 5">
            <a:extLst>
              <a:ext uri="{FF2B5EF4-FFF2-40B4-BE49-F238E27FC236}">
                <a16:creationId xmlns:a16="http://schemas.microsoft.com/office/drawing/2014/main" id="{8857E5C1-3142-6E45-98CA-3FB9228F92C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9421" y="3152058"/>
            <a:ext cx="3477127" cy="3477127"/>
          </a:xfrm>
          <a:prstGeom prst="rect">
            <a:avLst/>
          </a:prstGeom>
          <a:ln>
            <a:noFill/>
          </a:ln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4760B574-DAC5-314B-9E29-83517D1F4C5C}"/>
              </a:ext>
            </a:extLst>
          </p:cNvPr>
          <p:cNvSpPr/>
          <p:nvPr/>
        </p:nvSpPr>
        <p:spPr>
          <a:xfrm>
            <a:off x="5329991" y="4505826"/>
            <a:ext cx="721894" cy="691815"/>
          </a:xfrm>
          <a:prstGeom prst="ellipse">
            <a:avLst/>
          </a:prstGeom>
          <a:noFill/>
          <a:ln w="349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0604619-B062-49A6-9F7E-0911AAD6D1CF}"/>
              </a:ext>
            </a:extLst>
          </p:cNvPr>
          <p:cNvSpPr/>
          <p:nvPr/>
        </p:nvSpPr>
        <p:spPr>
          <a:xfrm>
            <a:off x="6757874" y="6078443"/>
            <a:ext cx="1698670" cy="64633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1200" dirty="0">
                <a:solidFill>
                  <a:srgbClr val="000000"/>
                </a:solidFill>
              </a:rPr>
              <a:t>© 2010 Terese Winslow. US Govt. has certain rights.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2018524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2DBD29-32C9-ED4D-A864-05AD82300E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1915" y="25659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/>
              <a:t>Medulloblastoma: Epidemiology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8A09E8-6CB6-D847-9AAA-23E182D1123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13961" y="2004046"/>
            <a:ext cx="3523874" cy="4351338"/>
          </a:xfrm>
        </p:spPr>
        <p:txBody>
          <a:bodyPr/>
          <a:lstStyle/>
          <a:p>
            <a:r>
              <a:rPr lang="en-US"/>
              <a:t>2</a:t>
            </a:r>
            <a:r>
              <a:rPr lang="en-US" baseline="30000"/>
              <a:t>nd</a:t>
            </a:r>
            <a:r>
              <a:rPr lang="en-US"/>
              <a:t> most common CNS tumor.</a:t>
            </a:r>
          </a:p>
          <a:p>
            <a:r>
              <a:rPr lang="en-US">
                <a:solidFill>
                  <a:srgbClr val="FF0000"/>
                </a:solidFill>
              </a:rPr>
              <a:t>Most common “malignant” brain tumor in children.</a:t>
            </a:r>
          </a:p>
          <a:p>
            <a:r>
              <a:rPr lang="en-US">
                <a:solidFill>
                  <a:srgbClr val="FF0000"/>
                </a:solidFill>
              </a:rPr>
              <a:t>More common in males</a:t>
            </a:r>
          </a:p>
          <a:p>
            <a:pPr lvl="1"/>
            <a:r>
              <a:rPr lang="en-US">
                <a:solidFill>
                  <a:srgbClr val="FF0000"/>
                </a:solidFill>
              </a:rPr>
              <a:t>1.7:1</a:t>
            </a:r>
          </a:p>
        </p:txBody>
      </p:sp>
      <p:grpSp>
        <p:nvGrpSpPr>
          <p:cNvPr id="15" name="Group 47">
            <a:extLst>
              <a:ext uri="{FF2B5EF4-FFF2-40B4-BE49-F238E27FC236}">
                <a16:creationId xmlns:a16="http://schemas.microsoft.com/office/drawing/2014/main" id="{EF4B054B-EEE7-0D46-8D1C-3D3B361CCBD9}"/>
              </a:ext>
            </a:extLst>
          </p:cNvPr>
          <p:cNvGrpSpPr>
            <a:grpSpLocks/>
          </p:cNvGrpSpPr>
          <p:nvPr/>
        </p:nvGrpSpPr>
        <p:grpSpPr bwMode="auto">
          <a:xfrm>
            <a:off x="4198274" y="2055813"/>
            <a:ext cx="7882020" cy="3891523"/>
            <a:chOff x="39" y="480"/>
            <a:chExt cx="6133" cy="3081"/>
          </a:xfrm>
        </p:grpSpPr>
        <p:sp>
          <p:nvSpPr>
            <p:cNvPr id="16" name="Text Box 25">
              <a:extLst>
                <a:ext uri="{FF2B5EF4-FFF2-40B4-BE49-F238E27FC236}">
                  <a16:creationId xmlns:a16="http://schemas.microsoft.com/office/drawing/2014/main" id="{D1D08032-9355-C141-9D51-0DE3FF6ECBE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36" y="1958"/>
              <a:ext cx="2304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algn="ctr" eaLnBrk="1" hangingPunct="1">
                <a:spcBef>
                  <a:spcPct val="50000"/>
                </a:spcBef>
              </a:pPr>
              <a:r>
                <a:rPr lang="en-US" sz="2000" b="0">
                  <a:solidFill>
                    <a:srgbClr val="000000"/>
                  </a:solidFill>
                  <a:latin typeface="Times New Roman" pitchFamily="28" charset="0"/>
                </a:rPr>
                <a:t>Craniopharyngioma</a:t>
              </a:r>
            </a:p>
          </p:txBody>
        </p:sp>
        <p:sp>
          <p:nvSpPr>
            <p:cNvPr id="17" name="Rectangle 27">
              <a:extLst>
                <a:ext uri="{FF2B5EF4-FFF2-40B4-BE49-F238E27FC236}">
                  <a16:creationId xmlns:a16="http://schemas.microsoft.com/office/drawing/2014/main" id="{5AE9B1D0-9456-9A48-9CA3-81FF315826D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78" y="1416"/>
              <a:ext cx="190" cy="134"/>
            </a:xfrm>
            <a:prstGeom prst="rect">
              <a:avLst/>
            </a:prstGeom>
            <a:solidFill>
              <a:srgbClr val="9999FF"/>
            </a:solidFill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8" name="Rectangle 28">
              <a:extLst>
                <a:ext uri="{FF2B5EF4-FFF2-40B4-BE49-F238E27FC236}">
                  <a16:creationId xmlns:a16="http://schemas.microsoft.com/office/drawing/2014/main" id="{53A4D4C0-22F7-F345-B46F-30525CAB77A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88" y="1741"/>
              <a:ext cx="190" cy="133"/>
            </a:xfrm>
            <a:prstGeom prst="rect">
              <a:avLst/>
            </a:prstGeom>
            <a:solidFill>
              <a:srgbClr val="FF3399"/>
            </a:solidFill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9" name="Rectangle 29">
              <a:extLst>
                <a:ext uri="{FF2B5EF4-FFF2-40B4-BE49-F238E27FC236}">
                  <a16:creationId xmlns:a16="http://schemas.microsoft.com/office/drawing/2014/main" id="{4E2F6353-FDDF-8848-BDF6-EA5A995B8AA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88" y="2046"/>
              <a:ext cx="190" cy="134"/>
            </a:xfrm>
            <a:prstGeom prst="rect">
              <a:avLst/>
            </a:prstGeom>
            <a:solidFill>
              <a:srgbClr val="FFFF00"/>
            </a:solidFill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0" name="Rectangle 30">
              <a:extLst>
                <a:ext uri="{FF2B5EF4-FFF2-40B4-BE49-F238E27FC236}">
                  <a16:creationId xmlns:a16="http://schemas.microsoft.com/office/drawing/2014/main" id="{2328E3F9-8D4D-AD4E-AF7B-D3E39A6039A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88" y="2366"/>
              <a:ext cx="190" cy="133"/>
            </a:xfrm>
            <a:prstGeom prst="rect">
              <a:avLst/>
            </a:prstGeom>
            <a:solidFill>
              <a:srgbClr val="FF0000"/>
            </a:solidFill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1" name="Rectangle 31">
              <a:extLst>
                <a:ext uri="{FF2B5EF4-FFF2-40B4-BE49-F238E27FC236}">
                  <a16:creationId xmlns:a16="http://schemas.microsoft.com/office/drawing/2014/main" id="{F223B66D-3979-0E42-BF64-92C19A36724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88" y="2694"/>
              <a:ext cx="190" cy="134"/>
            </a:xfrm>
            <a:prstGeom prst="rect">
              <a:avLst/>
            </a:prstGeom>
            <a:solidFill>
              <a:srgbClr val="33CC33"/>
            </a:solidFill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2" name="Text Box 32">
              <a:extLst>
                <a:ext uri="{FF2B5EF4-FFF2-40B4-BE49-F238E27FC236}">
                  <a16:creationId xmlns:a16="http://schemas.microsoft.com/office/drawing/2014/main" id="{5A1435B6-BDF7-364B-83C4-97216954C7C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06" y="1320"/>
              <a:ext cx="2066" cy="3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sz="2000" b="0">
                  <a:solidFill>
                    <a:srgbClr val="000000"/>
                  </a:solidFill>
                  <a:latin typeface="Times New Roman" pitchFamily="28" charset="0"/>
                </a:rPr>
                <a:t>Astrocytoma/Glioma</a:t>
              </a:r>
            </a:p>
          </p:txBody>
        </p:sp>
        <p:sp>
          <p:nvSpPr>
            <p:cNvPr id="23" name="Text Box 33">
              <a:extLst>
                <a:ext uri="{FF2B5EF4-FFF2-40B4-BE49-F238E27FC236}">
                  <a16:creationId xmlns:a16="http://schemas.microsoft.com/office/drawing/2014/main" id="{07A4D07C-A379-9C47-AC3A-E1943909675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19" y="1644"/>
              <a:ext cx="1678" cy="3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algn="ctr" eaLnBrk="1" hangingPunct="1">
                <a:spcBef>
                  <a:spcPct val="50000"/>
                </a:spcBef>
              </a:pPr>
              <a:r>
                <a:rPr lang="en-US" sz="2000" b="0">
                  <a:solidFill>
                    <a:srgbClr val="000000"/>
                  </a:solidFill>
                  <a:latin typeface="Times New Roman" pitchFamily="28" charset="0"/>
                </a:rPr>
                <a:t>Ependymoma</a:t>
              </a:r>
            </a:p>
          </p:txBody>
        </p:sp>
        <p:sp>
          <p:nvSpPr>
            <p:cNvPr id="24" name="Text Box 34">
              <a:extLst>
                <a:ext uri="{FF2B5EF4-FFF2-40B4-BE49-F238E27FC236}">
                  <a16:creationId xmlns:a16="http://schemas.microsoft.com/office/drawing/2014/main" id="{A56816EE-07EF-B543-ACF8-0529E82D3AA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21" y="2277"/>
              <a:ext cx="1316" cy="3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sz="2000">
                  <a:solidFill>
                    <a:srgbClr val="000000"/>
                  </a:solidFill>
                  <a:latin typeface="Times New Roman" pitchFamily="28" charset="0"/>
                </a:rPr>
                <a:t>CNS GCT</a:t>
              </a:r>
              <a:endParaRPr lang="en-US" sz="2000" b="0">
                <a:solidFill>
                  <a:srgbClr val="000000"/>
                </a:solidFill>
                <a:latin typeface="Times New Roman" pitchFamily="28" charset="0"/>
              </a:endParaRPr>
            </a:p>
          </p:txBody>
        </p:sp>
        <p:sp>
          <p:nvSpPr>
            <p:cNvPr id="25" name="Text Box 35">
              <a:extLst>
                <a:ext uri="{FF2B5EF4-FFF2-40B4-BE49-F238E27FC236}">
                  <a16:creationId xmlns:a16="http://schemas.microsoft.com/office/drawing/2014/main" id="{B6BDDA96-2AA3-6F4B-9076-118803C065F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18" y="2609"/>
              <a:ext cx="1595" cy="3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sz="2000" b="0">
                  <a:solidFill>
                    <a:srgbClr val="000000"/>
                  </a:solidFill>
                  <a:latin typeface="Times New Roman" pitchFamily="28" charset="0"/>
                </a:rPr>
                <a:t>Medulloblastoma</a:t>
              </a:r>
            </a:p>
          </p:txBody>
        </p:sp>
        <p:sp>
          <p:nvSpPr>
            <p:cNvPr id="26" name="Arc 36">
              <a:extLst>
                <a:ext uri="{FF2B5EF4-FFF2-40B4-BE49-F238E27FC236}">
                  <a16:creationId xmlns:a16="http://schemas.microsoft.com/office/drawing/2014/main" id="{860185D4-4EE1-1D49-BA62-D925BCB82DB7}"/>
                </a:ext>
              </a:extLst>
            </p:cNvPr>
            <p:cNvSpPr>
              <a:spLocks/>
            </p:cNvSpPr>
            <p:nvPr/>
          </p:nvSpPr>
          <p:spPr bwMode="auto">
            <a:xfrm>
              <a:off x="1131" y="480"/>
              <a:ext cx="2452" cy="3081"/>
            </a:xfrm>
            <a:custGeom>
              <a:avLst/>
              <a:gdLst>
                <a:gd name="T0" fmla="*/ 0 w 34454"/>
                <a:gd name="T1" fmla="*/ 0 h 43200"/>
                <a:gd name="T2" fmla="*/ 0 w 34454"/>
                <a:gd name="T3" fmla="*/ 0 h 43200"/>
                <a:gd name="T4" fmla="*/ 0 w 34454"/>
                <a:gd name="T5" fmla="*/ 0 h 4320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34454" h="43200" fill="none" extrusionOk="0">
                  <a:moveTo>
                    <a:pt x="12752" y="0"/>
                  </a:moveTo>
                  <a:cubicBezTo>
                    <a:pt x="12786" y="0"/>
                    <a:pt x="12820" y="-1"/>
                    <a:pt x="12854" y="0"/>
                  </a:cubicBezTo>
                  <a:cubicBezTo>
                    <a:pt x="24783" y="0"/>
                    <a:pt x="34454" y="9670"/>
                    <a:pt x="34454" y="21600"/>
                  </a:cubicBezTo>
                  <a:cubicBezTo>
                    <a:pt x="34454" y="33529"/>
                    <a:pt x="24783" y="43200"/>
                    <a:pt x="12854" y="43200"/>
                  </a:cubicBezTo>
                  <a:cubicBezTo>
                    <a:pt x="8225" y="43200"/>
                    <a:pt x="3719" y="41713"/>
                    <a:pt x="0" y="38958"/>
                  </a:cubicBezTo>
                </a:path>
                <a:path w="34454" h="43200" stroke="0" extrusionOk="0">
                  <a:moveTo>
                    <a:pt x="12752" y="0"/>
                  </a:moveTo>
                  <a:cubicBezTo>
                    <a:pt x="12786" y="0"/>
                    <a:pt x="12820" y="-1"/>
                    <a:pt x="12854" y="0"/>
                  </a:cubicBezTo>
                  <a:cubicBezTo>
                    <a:pt x="24783" y="0"/>
                    <a:pt x="34454" y="9670"/>
                    <a:pt x="34454" y="21600"/>
                  </a:cubicBezTo>
                  <a:cubicBezTo>
                    <a:pt x="34454" y="33529"/>
                    <a:pt x="24783" y="43200"/>
                    <a:pt x="12854" y="43200"/>
                  </a:cubicBezTo>
                  <a:cubicBezTo>
                    <a:pt x="8225" y="43200"/>
                    <a:pt x="3719" y="41713"/>
                    <a:pt x="0" y="38958"/>
                  </a:cubicBezTo>
                  <a:lnTo>
                    <a:pt x="12854" y="21600"/>
                  </a:lnTo>
                  <a:lnTo>
                    <a:pt x="12752" y="0"/>
                  </a:lnTo>
                  <a:close/>
                </a:path>
              </a:pathLst>
            </a:custGeom>
            <a:solidFill>
              <a:srgbClr val="9999FF"/>
            </a:solidFill>
            <a:ln w="15875">
              <a:solidFill>
                <a:srgbClr val="000000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7" name="Arc 37">
              <a:extLst>
                <a:ext uri="{FF2B5EF4-FFF2-40B4-BE49-F238E27FC236}">
                  <a16:creationId xmlns:a16="http://schemas.microsoft.com/office/drawing/2014/main" id="{56EBF407-1DA9-1145-8E8C-5960D72F91BB}"/>
                </a:ext>
              </a:extLst>
            </p:cNvPr>
            <p:cNvSpPr>
              <a:spLocks/>
            </p:cNvSpPr>
            <p:nvPr/>
          </p:nvSpPr>
          <p:spPr bwMode="auto">
            <a:xfrm>
              <a:off x="577" y="2021"/>
              <a:ext cx="1469" cy="1238"/>
            </a:xfrm>
            <a:custGeom>
              <a:avLst/>
              <a:gdLst>
                <a:gd name="T0" fmla="*/ 0 w 20615"/>
                <a:gd name="T1" fmla="*/ 0 h 17359"/>
                <a:gd name="T2" fmla="*/ 0 w 20615"/>
                <a:gd name="T3" fmla="*/ 0 h 17359"/>
                <a:gd name="T4" fmla="*/ 0 w 20615"/>
                <a:gd name="T5" fmla="*/ 0 h 17359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0615" h="17359" fill="none" extrusionOk="0">
                  <a:moveTo>
                    <a:pt x="7761" y="17358"/>
                  </a:moveTo>
                  <a:cubicBezTo>
                    <a:pt x="4083" y="14636"/>
                    <a:pt x="1366" y="10815"/>
                    <a:pt x="0" y="6448"/>
                  </a:cubicBezTo>
                </a:path>
                <a:path w="20615" h="17359" stroke="0" extrusionOk="0">
                  <a:moveTo>
                    <a:pt x="7761" y="17358"/>
                  </a:moveTo>
                  <a:cubicBezTo>
                    <a:pt x="4083" y="14636"/>
                    <a:pt x="1366" y="10815"/>
                    <a:pt x="0" y="6448"/>
                  </a:cubicBezTo>
                  <a:lnTo>
                    <a:pt x="20615" y="0"/>
                  </a:lnTo>
                  <a:lnTo>
                    <a:pt x="7761" y="17358"/>
                  </a:lnTo>
                  <a:close/>
                </a:path>
              </a:pathLst>
            </a:custGeom>
            <a:solidFill>
              <a:srgbClr val="FF3399"/>
            </a:solidFill>
            <a:ln w="15875">
              <a:solidFill>
                <a:srgbClr val="000000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8" name="Arc 38">
              <a:extLst>
                <a:ext uri="{FF2B5EF4-FFF2-40B4-BE49-F238E27FC236}">
                  <a16:creationId xmlns:a16="http://schemas.microsoft.com/office/drawing/2014/main" id="{B93A669F-604F-2D4A-8570-4FCB8243AF60}"/>
                </a:ext>
              </a:extLst>
            </p:cNvPr>
            <p:cNvSpPr>
              <a:spLocks/>
            </p:cNvSpPr>
            <p:nvPr/>
          </p:nvSpPr>
          <p:spPr bwMode="auto">
            <a:xfrm>
              <a:off x="508" y="1721"/>
              <a:ext cx="1538" cy="759"/>
            </a:xfrm>
            <a:custGeom>
              <a:avLst/>
              <a:gdLst>
                <a:gd name="T0" fmla="*/ 0 w 21600"/>
                <a:gd name="T1" fmla="*/ 0 h 10649"/>
                <a:gd name="T2" fmla="*/ 0 w 21600"/>
                <a:gd name="T3" fmla="*/ 0 h 10649"/>
                <a:gd name="T4" fmla="*/ 0 w 21600"/>
                <a:gd name="T5" fmla="*/ 0 h 10649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1600" h="10649" fill="none" extrusionOk="0">
                  <a:moveTo>
                    <a:pt x="985" y="10648"/>
                  </a:moveTo>
                  <a:cubicBezTo>
                    <a:pt x="332" y="8561"/>
                    <a:pt x="0" y="6387"/>
                    <a:pt x="0" y="4200"/>
                  </a:cubicBezTo>
                  <a:cubicBezTo>
                    <a:pt x="-1" y="2789"/>
                    <a:pt x="138" y="1383"/>
                    <a:pt x="412" y="0"/>
                  </a:cubicBezTo>
                </a:path>
                <a:path w="21600" h="10649" stroke="0" extrusionOk="0">
                  <a:moveTo>
                    <a:pt x="985" y="10648"/>
                  </a:moveTo>
                  <a:cubicBezTo>
                    <a:pt x="332" y="8561"/>
                    <a:pt x="0" y="6387"/>
                    <a:pt x="0" y="4200"/>
                  </a:cubicBezTo>
                  <a:cubicBezTo>
                    <a:pt x="-1" y="2789"/>
                    <a:pt x="138" y="1383"/>
                    <a:pt x="412" y="0"/>
                  </a:cubicBezTo>
                  <a:lnTo>
                    <a:pt x="21600" y="4200"/>
                  </a:lnTo>
                  <a:lnTo>
                    <a:pt x="985" y="10648"/>
                  </a:lnTo>
                  <a:close/>
                </a:path>
              </a:pathLst>
            </a:custGeom>
            <a:solidFill>
              <a:srgbClr val="FFFF00"/>
            </a:solidFill>
            <a:ln w="15875">
              <a:solidFill>
                <a:srgbClr val="000000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" name="Arc 39">
              <a:extLst>
                <a:ext uri="{FF2B5EF4-FFF2-40B4-BE49-F238E27FC236}">
                  <a16:creationId xmlns:a16="http://schemas.microsoft.com/office/drawing/2014/main" id="{696FDEF5-460C-6F41-8FBD-4823F2C02F3B}"/>
                </a:ext>
              </a:extLst>
            </p:cNvPr>
            <p:cNvSpPr>
              <a:spLocks/>
            </p:cNvSpPr>
            <p:nvPr/>
          </p:nvSpPr>
          <p:spPr bwMode="auto">
            <a:xfrm>
              <a:off x="545" y="1547"/>
              <a:ext cx="1509" cy="474"/>
            </a:xfrm>
            <a:custGeom>
              <a:avLst/>
              <a:gdLst>
                <a:gd name="T0" fmla="*/ 0 w 21188"/>
                <a:gd name="T1" fmla="*/ 0 h 6653"/>
                <a:gd name="T2" fmla="*/ 0 w 21188"/>
                <a:gd name="T3" fmla="*/ 0 h 6653"/>
                <a:gd name="T4" fmla="*/ 0 w 21188"/>
                <a:gd name="T5" fmla="*/ 0 h 6653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1188" h="6653" fill="none" extrusionOk="0">
                  <a:moveTo>
                    <a:pt x="0" y="2453"/>
                  </a:moveTo>
                  <a:cubicBezTo>
                    <a:pt x="164" y="1623"/>
                    <a:pt x="377" y="804"/>
                    <a:pt x="638" y="0"/>
                  </a:cubicBezTo>
                </a:path>
                <a:path w="21188" h="6653" stroke="0" extrusionOk="0">
                  <a:moveTo>
                    <a:pt x="0" y="2453"/>
                  </a:moveTo>
                  <a:cubicBezTo>
                    <a:pt x="164" y="1623"/>
                    <a:pt x="377" y="804"/>
                    <a:pt x="638" y="0"/>
                  </a:cubicBezTo>
                  <a:lnTo>
                    <a:pt x="21188" y="6653"/>
                  </a:lnTo>
                  <a:lnTo>
                    <a:pt x="0" y="2453"/>
                  </a:lnTo>
                  <a:close/>
                </a:path>
              </a:pathLst>
            </a:custGeom>
            <a:solidFill>
              <a:srgbClr val="FF0000"/>
            </a:solidFill>
            <a:ln w="15875">
              <a:solidFill>
                <a:srgbClr val="000000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30" name="Arc 40">
              <a:extLst>
                <a:ext uri="{FF2B5EF4-FFF2-40B4-BE49-F238E27FC236}">
                  <a16:creationId xmlns:a16="http://schemas.microsoft.com/office/drawing/2014/main" id="{7EDB2CF4-8A27-8046-9249-989E13F3344C}"/>
                </a:ext>
              </a:extLst>
            </p:cNvPr>
            <p:cNvSpPr>
              <a:spLocks/>
            </p:cNvSpPr>
            <p:nvPr/>
          </p:nvSpPr>
          <p:spPr bwMode="auto">
            <a:xfrm>
              <a:off x="591" y="480"/>
              <a:ext cx="1463" cy="1541"/>
            </a:xfrm>
            <a:custGeom>
              <a:avLst/>
              <a:gdLst>
                <a:gd name="T0" fmla="*/ 0 w 20550"/>
                <a:gd name="T1" fmla="*/ 0 h 21600"/>
                <a:gd name="T2" fmla="*/ 0 w 20550"/>
                <a:gd name="T3" fmla="*/ 0 h 21600"/>
                <a:gd name="T4" fmla="*/ 0 w 20550"/>
                <a:gd name="T5" fmla="*/ 0 h 2160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0550" h="21600" fill="none" extrusionOk="0">
                  <a:moveTo>
                    <a:pt x="0" y="14947"/>
                  </a:moveTo>
                  <a:cubicBezTo>
                    <a:pt x="2873" y="6071"/>
                    <a:pt x="11119" y="44"/>
                    <a:pt x="20448" y="0"/>
                  </a:cubicBezTo>
                </a:path>
                <a:path w="20550" h="21600" stroke="0" extrusionOk="0">
                  <a:moveTo>
                    <a:pt x="0" y="14947"/>
                  </a:moveTo>
                  <a:cubicBezTo>
                    <a:pt x="2873" y="6071"/>
                    <a:pt x="11119" y="44"/>
                    <a:pt x="20448" y="0"/>
                  </a:cubicBezTo>
                  <a:lnTo>
                    <a:pt x="20550" y="21600"/>
                  </a:lnTo>
                  <a:lnTo>
                    <a:pt x="0" y="14947"/>
                  </a:lnTo>
                  <a:close/>
                </a:path>
              </a:pathLst>
            </a:custGeom>
            <a:solidFill>
              <a:srgbClr val="33CC33"/>
            </a:solidFill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31" name="Text Box 41">
              <a:extLst>
                <a:ext uri="{FF2B5EF4-FFF2-40B4-BE49-F238E27FC236}">
                  <a16:creationId xmlns:a16="http://schemas.microsoft.com/office/drawing/2014/main" id="{A03B6514-9EC8-104A-8047-3B19249D5DF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35" y="1925"/>
              <a:ext cx="810" cy="3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sz="2000">
                  <a:solidFill>
                    <a:srgbClr val="000000"/>
                  </a:solidFill>
                  <a:latin typeface="Times New Roman" pitchFamily="28" charset="0"/>
                </a:rPr>
                <a:t>50-60%</a:t>
              </a:r>
            </a:p>
          </p:txBody>
        </p:sp>
        <p:sp>
          <p:nvSpPr>
            <p:cNvPr id="32" name="Text Box 42">
              <a:extLst>
                <a:ext uri="{FF2B5EF4-FFF2-40B4-BE49-F238E27FC236}">
                  <a16:creationId xmlns:a16="http://schemas.microsoft.com/office/drawing/2014/main" id="{D86CE1A0-1AA1-5945-B8F2-BAF6EB68614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12" y="1083"/>
              <a:ext cx="814" cy="3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sz="2000">
                  <a:solidFill>
                    <a:srgbClr val="000000"/>
                  </a:solidFill>
                  <a:latin typeface="Times New Roman" pitchFamily="28" charset="0"/>
                </a:rPr>
                <a:t>15-20%</a:t>
              </a:r>
            </a:p>
          </p:txBody>
        </p:sp>
        <p:sp>
          <p:nvSpPr>
            <p:cNvPr id="33" name="Text Box 43">
              <a:extLst>
                <a:ext uri="{FF2B5EF4-FFF2-40B4-BE49-F238E27FC236}">
                  <a16:creationId xmlns:a16="http://schemas.microsoft.com/office/drawing/2014/main" id="{5348A9D9-2D10-0B4D-82B1-1202CC1291E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35" y="2491"/>
              <a:ext cx="737" cy="3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sz="2000">
                  <a:solidFill>
                    <a:srgbClr val="000000"/>
                  </a:solidFill>
                  <a:latin typeface="Times New Roman" pitchFamily="28" charset="0"/>
                </a:rPr>
                <a:t>8-10%</a:t>
              </a:r>
            </a:p>
          </p:txBody>
        </p:sp>
        <p:sp>
          <p:nvSpPr>
            <p:cNvPr id="34" name="Text Box 44">
              <a:extLst>
                <a:ext uri="{FF2B5EF4-FFF2-40B4-BE49-F238E27FC236}">
                  <a16:creationId xmlns:a16="http://schemas.microsoft.com/office/drawing/2014/main" id="{98917C73-6E86-D749-AA42-D1B8069DA09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73" y="1906"/>
              <a:ext cx="694" cy="3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sz="2000">
                  <a:solidFill>
                    <a:srgbClr val="000000"/>
                  </a:solidFill>
                  <a:latin typeface="Times New Roman" pitchFamily="28" charset="0"/>
                </a:rPr>
                <a:t>5-8%</a:t>
              </a:r>
            </a:p>
          </p:txBody>
        </p:sp>
        <p:sp>
          <p:nvSpPr>
            <p:cNvPr id="35" name="Text Box 45">
              <a:extLst>
                <a:ext uri="{FF2B5EF4-FFF2-40B4-BE49-F238E27FC236}">
                  <a16:creationId xmlns:a16="http://schemas.microsoft.com/office/drawing/2014/main" id="{FBCF755A-DD08-C746-B49D-CF91DD352CF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" y="1434"/>
              <a:ext cx="658" cy="3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sz="2000">
                  <a:solidFill>
                    <a:srgbClr val="000000"/>
                  </a:solidFill>
                  <a:latin typeface="Times New Roman" pitchFamily="28" charset="0"/>
                </a:rPr>
                <a:t>2-3%</a:t>
              </a:r>
            </a:p>
          </p:txBody>
        </p:sp>
        <p:sp>
          <p:nvSpPr>
            <p:cNvPr id="36" name="Oval 46">
              <a:extLst>
                <a:ext uri="{FF2B5EF4-FFF2-40B4-BE49-F238E27FC236}">
                  <a16:creationId xmlns:a16="http://schemas.microsoft.com/office/drawing/2014/main" id="{E9C4CBA4-E12F-6C49-BE33-5FFD70D4614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0" y="480"/>
              <a:ext cx="3071" cy="3081"/>
            </a:xfrm>
            <a:prstGeom prst="ellips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</p:grpSp>
      <p:pic>
        <p:nvPicPr>
          <p:cNvPr id="46" name="Picture 45">
            <a:extLst>
              <a:ext uri="{FF2B5EF4-FFF2-40B4-BE49-F238E27FC236}">
                <a16:creationId xmlns:a16="http://schemas.microsoft.com/office/drawing/2014/main" id="{A4DAA626-FF74-1247-8716-5E7D874B2E5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2121" t="4264" r="18892"/>
          <a:stretch/>
        </p:blipFill>
        <p:spPr>
          <a:xfrm>
            <a:off x="0" y="0"/>
            <a:ext cx="1154948" cy="1303506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663DB78D-5A1A-5D47-B64F-640745E899D1}"/>
              </a:ext>
            </a:extLst>
          </p:cNvPr>
          <p:cNvGrpSpPr/>
          <p:nvPr/>
        </p:nvGrpSpPr>
        <p:grpSpPr>
          <a:xfrm>
            <a:off x="4190791" y="1831553"/>
            <a:ext cx="2581686" cy="2202230"/>
            <a:chOff x="4007910" y="1831553"/>
            <a:chExt cx="2581686" cy="2202230"/>
          </a:xfrm>
        </p:grpSpPr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A2E9FCC5-2E64-F848-917E-FC246107CB57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4720959" y="3401648"/>
              <a:ext cx="1866083" cy="609368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E8DD9DD1-D1A6-734D-BD6B-45677F0E5EDC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6575032" y="2068694"/>
              <a:ext cx="14564" cy="19650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B3733FFA-5253-5C4A-86C3-C5FD128A9AE6}"/>
                </a:ext>
              </a:extLst>
            </p:cNvPr>
            <p:cNvSpPr txBox="1"/>
            <p:nvPr/>
          </p:nvSpPr>
          <p:spPr>
            <a:xfrm>
              <a:off x="4007910" y="1831553"/>
              <a:ext cx="189497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/>
                <a:t>Medulloblastoma</a:t>
              </a:r>
            </a:p>
          </p:txBody>
        </p:sp>
        <p:sp>
          <p:nvSpPr>
            <p:cNvPr id="13" name="Bent-Up Arrow 12">
              <a:extLst>
                <a:ext uri="{FF2B5EF4-FFF2-40B4-BE49-F238E27FC236}">
                  <a16:creationId xmlns:a16="http://schemas.microsoft.com/office/drawing/2014/main" id="{DBCB4567-9A33-F443-A377-193B20C6FCC9}"/>
                </a:ext>
              </a:extLst>
            </p:cNvPr>
            <p:cNvSpPr/>
            <p:nvPr/>
          </p:nvSpPr>
          <p:spPr>
            <a:xfrm rot="5400000">
              <a:off x="4719684" y="2193037"/>
              <a:ext cx="340493" cy="363764"/>
            </a:xfrm>
            <a:prstGeom prst="bentUp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8" name="TextBox 2">
            <a:extLst>
              <a:ext uri="{FF2B5EF4-FFF2-40B4-BE49-F238E27FC236}">
                <a16:creationId xmlns:a16="http://schemas.microsoft.com/office/drawing/2014/main" id="{F66061D6-0208-1A49-85AB-79B746A51BC4}"/>
              </a:ext>
            </a:extLst>
          </p:cNvPr>
          <p:cNvSpPr txBox="1"/>
          <p:nvPr/>
        </p:nvSpPr>
        <p:spPr>
          <a:xfrm>
            <a:off x="4190791" y="1468634"/>
            <a:ext cx="18077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u="sng"/>
              <a:t>Figure 12</a:t>
            </a:r>
          </a:p>
        </p:txBody>
      </p:sp>
    </p:spTree>
    <p:extLst>
      <p:ext uri="{BB962C8B-B14F-4D97-AF65-F5344CB8AC3E}">
        <p14:creationId xmlns:p14="http://schemas.microsoft.com/office/powerpoint/2010/main" val="35358691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539CB8-4004-1540-BB3B-F20E4E34B2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/>
              <a:t>Medulloblastoma:</a:t>
            </a:r>
            <a:br>
              <a:rPr lang="en-US"/>
            </a:br>
            <a:r>
              <a:rPr lang="en-US"/>
              <a:t>Risk Assessment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254CF9D-B15C-2245-98D3-BF8C50DB982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121" t="4264" r="18892"/>
          <a:stretch/>
        </p:blipFill>
        <p:spPr>
          <a:xfrm>
            <a:off x="0" y="0"/>
            <a:ext cx="1154948" cy="1303506"/>
          </a:xfrm>
          <a:prstGeom prst="rect">
            <a:avLst/>
          </a:prstGeom>
        </p:spPr>
      </p:pic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9660E5F-D7DA-3242-8C28-E364E82B09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60095"/>
            <a:ext cx="10515600" cy="4351338"/>
          </a:xfrm>
        </p:spPr>
        <p:txBody>
          <a:bodyPr/>
          <a:lstStyle/>
          <a:p>
            <a:r>
              <a:rPr lang="en-US">
                <a:solidFill>
                  <a:srgbClr val="FF0000"/>
                </a:solidFill>
              </a:rPr>
              <a:t>Increased risk in patients with Gorlin’s syndrome, also known as Nevoid Basal Cell Carcinoma Syndrome.</a:t>
            </a:r>
          </a:p>
          <a:p>
            <a:pPr lvl="1"/>
            <a:r>
              <a:rPr lang="en-US">
                <a:solidFill>
                  <a:srgbClr val="FF0000"/>
                </a:solidFill>
              </a:rPr>
              <a:t>Due to a </a:t>
            </a:r>
            <a:r>
              <a:rPr lang="en-US" i="1">
                <a:solidFill>
                  <a:srgbClr val="FF0000"/>
                </a:solidFill>
              </a:rPr>
              <a:t>PTCH</a:t>
            </a:r>
            <a:r>
              <a:rPr lang="en-US">
                <a:solidFill>
                  <a:srgbClr val="FF0000"/>
                </a:solidFill>
              </a:rPr>
              <a:t> gene mutation</a:t>
            </a:r>
          </a:p>
          <a:p>
            <a:r>
              <a:rPr lang="en-US">
                <a:solidFill>
                  <a:srgbClr val="FF0000"/>
                </a:solidFill>
              </a:rPr>
              <a:t>Increased risk in Familial Adenomatous Polyposis (Gardner’s, Turcot’s) Syndrome.</a:t>
            </a:r>
          </a:p>
          <a:p>
            <a:pPr lvl="1"/>
            <a:r>
              <a:rPr lang="en-US">
                <a:solidFill>
                  <a:srgbClr val="FF0000"/>
                </a:solidFill>
              </a:rPr>
              <a:t>Due to </a:t>
            </a:r>
            <a:r>
              <a:rPr lang="en-US" i="1">
                <a:solidFill>
                  <a:srgbClr val="FF0000"/>
                </a:solidFill>
              </a:rPr>
              <a:t>APC</a:t>
            </a:r>
            <a:r>
              <a:rPr lang="en-US">
                <a:solidFill>
                  <a:srgbClr val="FF0000"/>
                </a:solidFill>
              </a:rPr>
              <a:t> gene mutation</a:t>
            </a:r>
          </a:p>
        </p:txBody>
      </p:sp>
    </p:spTree>
    <p:extLst>
      <p:ext uri="{BB962C8B-B14F-4D97-AF65-F5344CB8AC3E}">
        <p14:creationId xmlns:p14="http://schemas.microsoft.com/office/powerpoint/2010/main" val="30293921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FC2AE5-AEE6-9644-9527-5072640DE9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/>
              <a:t>Medulloblastoma:</a:t>
            </a:r>
            <a:br>
              <a:rPr lang="en-US"/>
            </a:br>
            <a:r>
              <a:rPr lang="en-US"/>
              <a:t>Diagnosis and Evaluation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DFA640-8858-7E41-8218-6E298D398A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Imaging typically reveals a large heterogenous mass in the posterior fossa (cerebellum), often with some contrast enhancement.</a:t>
            </a:r>
          </a:p>
          <a:p>
            <a:r>
              <a:rPr lang="en-US" dirty="0"/>
              <a:t>Tissue is needed for diagnosis, and usually a gross total resection is attempted.</a:t>
            </a:r>
          </a:p>
          <a:p>
            <a:r>
              <a:rPr lang="en-US" dirty="0"/>
              <a:t>Approximately 30% of cases will have metastatic spread throughout the CNS, </a:t>
            </a:r>
            <a:r>
              <a:rPr lang="en-US" dirty="0">
                <a:solidFill>
                  <a:srgbClr val="FF0000"/>
                </a:solidFill>
              </a:rPr>
              <a:t>so </a:t>
            </a:r>
            <a:r>
              <a:rPr lang="en-US" u="sng" dirty="0">
                <a:solidFill>
                  <a:srgbClr val="FF0000"/>
                </a:solidFill>
              </a:rPr>
              <a:t>both</a:t>
            </a:r>
            <a:r>
              <a:rPr lang="en-US" dirty="0">
                <a:solidFill>
                  <a:srgbClr val="FF0000"/>
                </a:solidFill>
              </a:rPr>
              <a:t> a lumbar CSF cytology and spine MRI are needed for staging.</a:t>
            </a:r>
          </a:p>
          <a:p>
            <a:pPr lvl="1"/>
            <a:r>
              <a:rPr lang="en-US" dirty="0">
                <a:solidFill>
                  <a:srgbClr val="FF0000"/>
                </a:solidFill>
              </a:rPr>
              <a:t>Spine MRI should be done before surgery or a minimum of 10-14 days post-operatively to avoid post-operative products confounding MRI interpretation</a:t>
            </a:r>
          </a:p>
          <a:p>
            <a:pPr lvl="1"/>
            <a:r>
              <a:rPr lang="en-US" dirty="0">
                <a:solidFill>
                  <a:srgbClr val="FF0000"/>
                </a:solidFill>
              </a:rPr>
              <a:t>Lumbar CSF sample for cytology should be done a minimum of 10-14 days post-operatively, again to avoid post-operative products confounding interpretation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985C35F-CBA5-B646-A53E-F5FFB5A499E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2121" t="4264" r="18892"/>
          <a:stretch/>
        </p:blipFill>
        <p:spPr>
          <a:xfrm>
            <a:off x="0" y="0"/>
            <a:ext cx="1154948" cy="1303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358783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A0C7AE-1F57-F844-8C7A-CB198B7975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7152"/>
            <a:ext cx="10515600" cy="1325563"/>
          </a:xfrm>
        </p:spPr>
        <p:txBody>
          <a:bodyPr/>
          <a:lstStyle/>
          <a:p>
            <a:pPr algn="ctr"/>
            <a:r>
              <a:rPr lang="en-US"/>
              <a:t>Medulloblastoma:</a:t>
            </a:r>
            <a:br>
              <a:rPr lang="en-US"/>
            </a:br>
            <a:r>
              <a:rPr lang="en-US"/>
              <a:t>Imaging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968E6A9-7A69-ED4E-9AE7-23EBBE7713A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2121" t="4264" r="18892"/>
          <a:stretch/>
        </p:blipFill>
        <p:spPr>
          <a:xfrm>
            <a:off x="0" y="5899"/>
            <a:ext cx="1154948" cy="1303506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8C7A7892-0DE5-1046-9BDB-52E0E165A329}"/>
              </a:ext>
            </a:extLst>
          </p:cNvPr>
          <p:cNvSpPr/>
          <p:nvPr/>
        </p:nvSpPr>
        <p:spPr>
          <a:xfrm>
            <a:off x="3821196" y="5545224"/>
            <a:ext cx="95332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/>
              <a:t>Axial T2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B883A63-450F-8245-98B6-63B2C52E7A9E}"/>
              </a:ext>
            </a:extLst>
          </p:cNvPr>
          <p:cNvSpPr/>
          <p:nvPr/>
        </p:nvSpPr>
        <p:spPr>
          <a:xfrm>
            <a:off x="6844691" y="5537726"/>
            <a:ext cx="228210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/>
              <a:t>Post-contrast Axial T1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56016" y="1702721"/>
            <a:ext cx="3395854" cy="3758634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593636" y="6302843"/>
            <a:ext cx="696599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000">
                <a:latin typeface="Arial" panose="020B0604020202020204" pitchFamily="34" charset="0"/>
                <a:ea typeface="Calibri" panose="020F0502020204030204" pitchFamily="34" charset="0"/>
              </a:rPr>
              <a:t>Images reproduced with permission from Medscape Drugs &amp; Diseases (</a:t>
            </a:r>
            <a:r>
              <a:rPr lang="en-US" sz="1000" u="sng">
                <a:solidFill>
                  <a:srgbClr val="0000FF"/>
                </a:solidFill>
                <a:latin typeface="Arial" panose="020B0604020202020204" pitchFamily="34" charset="0"/>
                <a:ea typeface="Calibri" panose="020F0502020204030204" pitchFamily="34" charset="0"/>
                <a:hlinkClick r:id="rId5"/>
              </a:rPr>
              <a:t>https://emedicine.medscape.com/</a:t>
            </a:r>
            <a:r>
              <a:rPr lang="en-US" sz="1000">
                <a:latin typeface="Arial" panose="020B0604020202020204" pitchFamily="34" charset="0"/>
                <a:ea typeface="Calibri" panose="020F0502020204030204" pitchFamily="34" charset="0"/>
              </a:rPr>
              <a:t>), </a:t>
            </a:r>
            <a:r>
              <a:rPr lang="en-US" sz="1000" err="1">
                <a:latin typeface="Arial" panose="020B0604020202020204" pitchFamily="34" charset="0"/>
                <a:ea typeface="Calibri" panose="020F0502020204030204" pitchFamily="34" charset="0"/>
              </a:rPr>
              <a:t>Medulloblastoma</a:t>
            </a:r>
            <a:r>
              <a:rPr lang="en-US" sz="1000">
                <a:latin typeface="Arial" panose="020B0604020202020204" pitchFamily="34" charset="0"/>
                <a:ea typeface="Calibri" panose="020F0502020204030204" pitchFamily="34" charset="0"/>
              </a:rPr>
              <a:t> Imaging, 2015, available at: </a:t>
            </a:r>
            <a:r>
              <a:rPr lang="en-US" sz="1000" u="sng">
                <a:solidFill>
                  <a:srgbClr val="0000FF"/>
                </a:solidFill>
                <a:latin typeface="Arial" panose="020B0604020202020204" pitchFamily="34" charset="0"/>
                <a:ea typeface="Calibri" panose="020F0502020204030204" pitchFamily="34" charset="0"/>
                <a:hlinkClick r:id="rId6"/>
              </a:rPr>
              <a:t>https://emedicine.medscape.com/article/341527-overview</a:t>
            </a:r>
            <a:r>
              <a:rPr lang="en-US" sz="1000">
                <a:latin typeface="Arial" panose="020B0604020202020204" pitchFamily="34" charset="0"/>
                <a:ea typeface="Calibri" panose="020F0502020204030204" pitchFamily="34" charset="0"/>
              </a:rPr>
              <a:t>. </a:t>
            </a:r>
            <a:endParaRPr lang="en-US" sz="105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7"/>
          <a:srcRect r="-70"/>
          <a:stretch/>
        </p:blipFill>
        <p:spPr>
          <a:xfrm>
            <a:off x="2415511" y="1697650"/>
            <a:ext cx="3848601" cy="3763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968000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F7F129-A8D2-D847-A6B5-16DC72BDE8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/>
              <a:t>Medulloblastoma: Pathology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C74747-A722-7B4E-94E3-C648E4461C2F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/>
              <a:t>Highly cellular tumor with prominent mitosis and  synaptophysin positive (neuronal component)</a:t>
            </a:r>
          </a:p>
          <a:p>
            <a:r>
              <a:rPr lang="en-US"/>
              <a:t>There are 4 classic histologic patterns recognized</a:t>
            </a:r>
          </a:p>
          <a:p>
            <a:pPr marL="914400" lvl="1" indent="-457200">
              <a:buFont typeface="+mj-lt"/>
              <a:buAutoNum type="alphaLcPeriod"/>
            </a:pPr>
            <a:r>
              <a:rPr lang="en-US"/>
              <a:t>Classic</a:t>
            </a:r>
          </a:p>
          <a:p>
            <a:pPr marL="914400" lvl="1" indent="-457200">
              <a:buAutoNum type="alphaLcPeriod" startAt="2"/>
            </a:pPr>
            <a:r>
              <a:rPr lang="en-US"/>
              <a:t>Desmoplastic</a:t>
            </a:r>
          </a:p>
          <a:p>
            <a:pPr marL="914400" lvl="1" indent="-457200">
              <a:buAutoNum type="alphaLcPeriod" startAt="2"/>
            </a:pPr>
            <a:r>
              <a:rPr lang="en-US"/>
              <a:t>Extremely Nodular</a:t>
            </a:r>
          </a:p>
          <a:p>
            <a:pPr marL="457200" lvl="1" indent="0">
              <a:buNone/>
            </a:pPr>
            <a:r>
              <a:rPr lang="en-US"/>
              <a:t>d.   Anaplastic/Large Cell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97B3384-4631-FA40-BF32-6E77FF0B66F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2121" t="4264" r="18892"/>
          <a:stretch/>
        </p:blipFill>
        <p:spPr>
          <a:xfrm>
            <a:off x="0" y="0"/>
            <a:ext cx="1154948" cy="130350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CECA20A-A4C0-6342-9E65-0ACB7FE518A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72200" y="1847489"/>
            <a:ext cx="5079561" cy="3907355"/>
          </a:xfrm>
          <a:prstGeom prst="rect">
            <a:avLst/>
          </a:prstGeom>
        </p:spPr>
      </p:pic>
      <p:sp>
        <p:nvSpPr>
          <p:cNvPr id="6" name="TextBox 2">
            <a:extLst>
              <a:ext uri="{FF2B5EF4-FFF2-40B4-BE49-F238E27FC236}">
                <a16:creationId xmlns:a16="http://schemas.microsoft.com/office/drawing/2014/main" id="{3B28124B-38BA-2740-9E41-0F26F71EC9C5}"/>
              </a:ext>
            </a:extLst>
          </p:cNvPr>
          <p:cNvSpPr txBox="1"/>
          <p:nvPr/>
        </p:nvSpPr>
        <p:spPr>
          <a:xfrm>
            <a:off x="6096000" y="1517132"/>
            <a:ext cx="18077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u="sng"/>
              <a:t>Figure 14</a:t>
            </a:r>
          </a:p>
        </p:txBody>
      </p:sp>
      <p:sp>
        <p:nvSpPr>
          <p:cNvPr id="8" name="Rectangle 7"/>
          <p:cNvSpPr/>
          <p:nvPr/>
        </p:nvSpPr>
        <p:spPr>
          <a:xfrm>
            <a:off x="6048811" y="5784548"/>
            <a:ext cx="3852835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/>
              <a:t>Gupta T, Sarkar C, </a:t>
            </a:r>
            <a:r>
              <a:rPr lang="en-US" sz="1000" dirty="0" err="1"/>
              <a:t>Rajshekhar</a:t>
            </a:r>
            <a:r>
              <a:rPr lang="en-US" sz="1000" dirty="0"/>
              <a:t> V, Chatterjee S, </a:t>
            </a:r>
            <a:r>
              <a:rPr lang="en-US" sz="1000" dirty="0" err="1"/>
              <a:t>Shirsat</a:t>
            </a:r>
            <a:r>
              <a:rPr lang="en-US" sz="1000" dirty="0"/>
              <a:t> N, </a:t>
            </a:r>
            <a:r>
              <a:rPr lang="en-US" sz="1000" dirty="0" err="1"/>
              <a:t>Muzumdar</a:t>
            </a:r>
            <a:r>
              <a:rPr lang="en-US" sz="1000" dirty="0"/>
              <a:t> D, </a:t>
            </a:r>
            <a:r>
              <a:rPr lang="en-US" sz="1000" dirty="0" err="1"/>
              <a:t>Pungavkar</a:t>
            </a:r>
            <a:r>
              <a:rPr lang="en-US" sz="1000" dirty="0"/>
              <a:t> S, </a:t>
            </a:r>
            <a:r>
              <a:rPr lang="en-US" sz="1000" dirty="0" err="1"/>
              <a:t>Chinnaswamy</a:t>
            </a:r>
            <a:r>
              <a:rPr lang="en-US" sz="1000" dirty="0"/>
              <a:t> G, </a:t>
            </a:r>
            <a:r>
              <a:rPr lang="en-US" sz="1000" dirty="0" err="1"/>
              <a:t>Jalali</a:t>
            </a:r>
            <a:r>
              <a:rPr lang="en-US" sz="1000" dirty="0"/>
              <a:t> R. Indian Society of Neuro-Oncology consensus guidelines for the contemporary management of medulloblastoma. Neurol India [serial online] 2017 [cited 2018 Oct 31];65:315-32. Available from: http://www.neurologyindia.com/</a:t>
            </a:r>
          </a:p>
        </p:txBody>
      </p:sp>
    </p:spTree>
    <p:extLst>
      <p:ext uri="{BB962C8B-B14F-4D97-AF65-F5344CB8AC3E}">
        <p14:creationId xmlns:p14="http://schemas.microsoft.com/office/powerpoint/2010/main" val="289266747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BCE0B6-5DA1-C048-B642-DFAF5C79F9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41837"/>
            <a:ext cx="10515600" cy="1325563"/>
          </a:xfrm>
        </p:spPr>
        <p:txBody>
          <a:bodyPr/>
          <a:lstStyle/>
          <a:p>
            <a:pPr algn="ctr"/>
            <a:r>
              <a:rPr lang="en-US"/>
              <a:t>Medulloblastoma: Molecular Biology</a:t>
            </a:r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28FFFC3E-0E74-9142-84E1-CF5B28BD2FA1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4 major molecular subgroups accepted: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>
                <a:solidFill>
                  <a:srgbClr val="FF0000"/>
                </a:solidFill>
              </a:rPr>
              <a:t>WNT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>
                <a:solidFill>
                  <a:srgbClr val="FF0000"/>
                </a:solidFill>
              </a:rPr>
              <a:t>SHH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>
                <a:solidFill>
                  <a:srgbClr val="FF0000"/>
                </a:solidFill>
              </a:rPr>
              <a:t>Group 3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>
                <a:solidFill>
                  <a:srgbClr val="FF0000"/>
                </a:solidFill>
              </a:rPr>
              <a:t>Group 4</a:t>
            </a:r>
          </a:p>
          <a:p>
            <a:r>
              <a:rPr lang="en-US" dirty="0"/>
              <a:t>Treatment paradigms are evolving based on these.</a:t>
            </a:r>
          </a:p>
          <a:p>
            <a:r>
              <a:rPr lang="en-US" dirty="0">
                <a:solidFill>
                  <a:srgbClr val="FF0000"/>
                </a:solidFill>
              </a:rPr>
              <a:t>WNT has the best prognosis with many series showing 90-100% overall survival.</a:t>
            </a:r>
          </a:p>
          <a:p>
            <a:pPr lvl="1"/>
            <a:r>
              <a:rPr lang="en-US" dirty="0"/>
              <a:t>Ongoing COG trial (ACNS1422) to reduce therapy in these patients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0070B0A-2D52-A64A-8922-9BC0092156A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2121" t="4264" r="18892"/>
          <a:stretch/>
        </p:blipFill>
        <p:spPr>
          <a:xfrm>
            <a:off x="0" y="0"/>
            <a:ext cx="1154948" cy="1303506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E596F29E-0C50-5345-B0F5-E45D8B1D8AB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72200" y="1825625"/>
            <a:ext cx="5425630" cy="4201228"/>
          </a:xfrm>
          <a:prstGeom prst="rect">
            <a:avLst/>
          </a:prstGeom>
        </p:spPr>
      </p:pic>
      <p:sp>
        <p:nvSpPr>
          <p:cNvPr id="7" name="TextBox 2">
            <a:extLst>
              <a:ext uri="{FF2B5EF4-FFF2-40B4-BE49-F238E27FC236}">
                <a16:creationId xmlns:a16="http://schemas.microsoft.com/office/drawing/2014/main" id="{94AD869F-4004-C042-8AB0-C2420EC7F5EA}"/>
              </a:ext>
            </a:extLst>
          </p:cNvPr>
          <p:cNvSpPr txBox="1"/>
          <p:nvPr/>
        </p:nvSpPr>
        <p:spPr>
          <a:xfrm>
            <a:off x="6096000" y="1474868"/>
            <a:ext cx="18077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u="sng"/>
              <a:t>Figure 15</a:t>
            </a:r>
          </a:p>
        </p:txBody>
      </p:sp>
      <p:sp>
        <p:nvSpPr>
          <p:cNvPr id="3" name="Rectangle 2"/>
          <p:cNvSpPr/>
          <p:nvPr/>
        </p:nvSpPr>
        <p:spPr>
          <a:xfrm>
            <a:off x="6104693" y="6028915"/>
            <a:ext cx="5810216" cy="553998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1000" dirty="0"/>
              <a:t>From Taylor, M.D., Northcott, P.A., </a:t>
            </a:r>
            <a:r>
              <a:rPr lang="en-US" sz="1000" dirty="0" err="1"/>
              <a:t>Korshunov</a:t>
            </a:r>
            <a:r>
              <a:rPr lang="en-US" sz="1000" dirty="0"/>
              <a:t>, A. et al. Acta </a:t>
            </a:r>
            <a:r>
              <a:rPr lang="en-US" sz="1000" dirty="0" err="1"/>
              <a:t>Neuropathol</a:t>
            </a:r>
            <a:r>
              <a:rPr lang="en-US" sz="1000" dirty="0"/>
              <a:t> (2012) 123: 465. </a:t>
            </a:r>
            <a:r>
              <a:rPr lang="en-US" sz="1000" dirty="0">
                <a:hlinkClick r:id="rId5"/>
              </a:rPr>
              <a:t>https://doi.org/10.1007/s00401-011-0922-z</a:t>
            </a:r>
            <a:r>
              <a:rPr lang="en-US" sz="1000" dirty="0"/>
              <a:t>. This image is licensed under the Creative Commons Attribution Noncommercial License (CC-BY-NC-2.0), https://creativecommons.org/licenses/by-nc/2.0/. </a:t>
            </a:r>
          </a:p>
        </p:txBody>
      </p:sp>
    </p:spTree>
    <p:extLst>
      <p:ext uri="{BB962C8B-B14F-4D97-AF65-F5344CB8AC3E}">
        <p14:creationId xmlns:p14="http://schemas.microsoft.com/office/powerpoint/2010/main" val="350590080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B69F8333-6677-7542-95FE-12E9127EFB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23111"/>
            <a:ext cx="10515600" cy="1325563"/>
          </a:xfrm>
        </p:spPr>
        <p:txBody>
          <a:bodyPr/>
          <a:lstStyle/>
          <a:p>
            <a:pPr algn="ctr"/>
            <a:r>
              <a:rPr lang="en-US"/>
              <a:t>Medulloblastoma:</a:t>
            </a:r>
            <a:br>
              <a:rPr lang="en-US"/>
            </a:br>
            <a:r>
              <a:rPr lang="en-US"/>
              <a:t>Molecular Subgrouping</a:t>
            </a:r>
          </a:p>
        </p:txBody>
      </p:sp>
      <p:graphicFrame>
        <p:nvGraphicFramePr>
          <p:cNvPr id="7" name="Content Placeholder 3">
            <a:extLst>
              <a:ext uri="{FF2B5EF4-FFF2-40B4-BE49-F238E27FC236}">
                <a16:creationId xmlns:a16="http://schemas.microsoft.com/office/drawing/2014/main" id="{9325F00E-6ED2-6B43-B12D-A3F63968602C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828800" y="1873568"/>
          <a:ext cx="8534400" cy="402686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43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81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5690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3585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1743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74664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latin typeface="+mj-lt"/>
                        </a:rPr>
                        <a:t>Molecular Subgroup</a:t>
                      </a:r>
                    </a:p>
                  </a:txBody>
                  <a:tcPr marT="45727" marB="4572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latin typeface="+mj-lt"/>
                        </a:rPr>
                        <a:t>Common Age Groups</a:t>
                      </a:r>
                      <a:endParaRPr lang="en-US" sz="1400" b="1" baseline="0" dirty="0">
                        <a:latin typeface="+mj-lt"/>
                      </a:endParaRPr>
                    </a:p>
                  </a:txBody>
                  <a:tcPr marT="45727" marB="4572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>
                          <a:latin typeface="+mj-lt"/>
                        </a:rPr>
                        <a:t>Histology/Pathology</a:t>
                      </a:r>
                    </a:p>
                  </a:txBody>
                  <a:tcPr marT="45727" marB="4572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>
                          <a:latin typeface="+mj-lt"/>
                        </a:rPr>
                        <a:t>Most Common Genetic Aberration</a:t>
                      </a:r>
                    </a:p>
                  </a:txBody>
                  <a:tcPr marT="45727" marB="4572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>
                          <a:latin typeface="+mj-lt"/>
                        </a:rPr>
                        <a:t>Prognosis</a:t>
                      </a:r>
                    </a:p>
                  </a:txBody>
                  <a:tcPr marT="45727" marB="45727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67494">
                <a:tc>
                  <a:txBody>
                    <a:bodyPr/>
                    <a:lstStyle/>
                    <a:p>
                      <a:pPr algn="l"/>
                      <a:r>
                        <a:rPr lang="en-US" sz="1400" b="1">
                          <a:latin typeface="+mj-lt"/>
                        </a:rPr>
                        <a:t>WNT</a:t>
                      </a:r>
                    </a:p>
                  </a:txBody>
                  <a:tcPr marT="45727" marB="45727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>
                          <a:latin typeface="+mj-lt"/>
                        </a:rPr>
                        <a:t>-Children</a:t>
                      </a:r>
                    </a:p>
                    <a:p>
                      <a:pPr algn="l"/>
                      <a:r>
                        <a:rPr lang="en-US" sz="1400">
                          <a:latin typeface="+mj-lt"/>
                        </a:rPr>
                        <a:t>-Less common in Adults</a:t>
                      </a:r>
                    </a:p>
                  </a:txBody>
                  <a:tcPr marT="45727" marB="45727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>
                          <a:latin typeface="+mj-lt"/>
                        </a:rPr>
                        <a:t>-Classic</a:t>
                      </a:r>
                    </a:p>
                    <a:p>
                      <a:pPr algn="l"/>
                      <a:r>
                        <a:rPr lang="en-US" sz="1400">
                          <a:latin typeface="+mj-lt"/>
                        </a:rPr>
                        <a:t>-Rarely large call anaplastic (LCA)</a:t>
                      </a:r>
                    </a:p>
                  </a:txBody>
                  <a:tcPr marT="45727" marB="45727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>
                          <a:latin typeface="+mj-lt"/>
                        </a:rPr>
                        <a:t>-Monosomy 6</a:t>
                      </a:r>
                    </a:p>
                    <a:p>
                      <a:pPr algn="l"/>
                      <a:r>
                        <a:rPr lang="en-US" sz="1400">
                          <a:latin typeface="+mj-lt"/>
                        </a:rPr>
                        <a:t>-Nuclear beta-catenin</a:t>
                      </a:r>
                    </a:p>
                    <a:p>
                      <a:pPr algn="l"/>
                      <a:r>
                        <a:rPr lang="en-US" sz="1400">
                          <a:latin typeface="+mj-lt"/>
                        </a:rPr>
                        <a:t>-Increased risk in Turcot</a:t>
                      </a:r>
                      <a:r>
                        <a:rPr lang="en-US" sz="1400" baseline="0">
                          <a:latin typeface="+mj-lt"/>
                        </a:rPr>
                        <a:t> syndrome</a:t>
                      </a:r>
                      <a:endParaRPr lang="en-US" sz="1400">
                        <a:latin typeface="+mj-lt"/>
                      </a:endParaRPr>
                    </a:p>
                  </a:txBody>
                  <a:tcPr marT="45727" marB="45727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>
                          <a:latin typeface="+mj-lt"/>
                        </a:rPr>
                        <a:t>Excellent</a:t>
                      </a:r>
                    </a:p>
                  </a:txBody>
                  <a:tcPr marT="45727" marB="45727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73972">
                <a:tc>
                  <a:txBody>
                    <a:bodyPr/>
                    <a:lstStyle/>
                    <a:p>
                      <a:pPr algn="l"/>
                      <a:r>
                        <a:rPr lang="en-US" sz="1400" b="1">
                          <a:latin typeface="+mj-lt"/>
                        </a:rPr>
                        <a:t>SHH</a:t>
                      </a:r>
                    </a:p>
                  </a:txBody>
                  <a:tcPr marT="45727" marB="45727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>
                          <a:latin typeface="+mj-lt"/>
                        </a:rPr>
                        <a:t>-Infants and Adults</a:t>
                      </a:r>
                    </a:p>
                    <a:p>
                      <a:pPr algn="l"/>
                      <a:r>
                        <a:rPr lang="en-US" sz="1400">
                          <a:latin typeface="+mj-lt"/>
                        </a:rPr>
                        <a:t>-Less common in Children</a:t>
                      </a:r>
                    </a:p>
                  </a:txBody>
                  <a:tcPr marT="45727" marB="45727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b="0">
                          <a:latin typeface="+mj-lt"/>
                        </a:rPr>
                        <a:t>-Desmoplastic/nodular</a:t>
                      </a:r>
                      <a:r>
                        <a:rPr lang="en-US" sz="1400" b="0" baseline="0">
                          <a:latin typeface="+mj-lt"/>
                        </a:rPr>
                        <a:t>     -MBEN</a:t>
                      </a:r>
                    </a:p>
                    <a:p>
                      <a:pPr algn="l"/>
                      <a:r>
                        <a:rPr lang="en-US" sz="1400" baseline="0">
                          <a:latin typeface="+mj-lt"/>
                        </a:rPr>
                        <a:t>-Classic, LCA</a:t>
                      </a:r>
                      <a:endParaRPr lang="en-US" sz="1400">
                        <a:latin typeface="+mj-lt"/>
                      </a:endParaRPr>
                    </a:p>
                  </a:txBody>
                  <a:tcPr marT="45727" marB="45727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>
                          <a:latin typeface="+mj-lt"/>
                        </a:rPr>
                        <a:t>-PTCH1/SMO/SUFU, GLI2 amplification</a:t>
                      </a:r>
                    </a:p>
                    <a:p>
                      <a:pPr algn="l"/>
                      <a:r>
                        <a:rPr lang="en-US" sz="1400">
                          <a:latin typeface="+mj-lt"/>
                        </a:rPr>
                        <a:t>-Increased risk in Gorlin syndrome (basal</a:t>
                      </a:r>
                      <a:r>
                        <a:rPr lang="en-US" sz="1400" baseline="0">
                          <a:latin typeface="+mj-lt"/>
                        </a:rPr>
                        <a:t> cell carcinoma syndrome)</a:t>
                      </a:r>
                      <a:endParaRPr lang="en-US" sz="1400">
                        <a:latin typeface="+mj-lt"/>
                      </a:endParaRPr>
                    </a:p>
                  </a:txBody>
                  <a:tcPr marT="45727" marB="45727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>
                          <a:latin typeface="+mj-lt"/>
                        </a:rPr>
                        <a:t>-Fair</a:t>
                      </a:r>
                    </a:p>
                    <a:p>
                      <a:pPr algn="l"/>
                      <a:endParaRPr lang="en-US" sz="1400">
                        <a:latin typeface="+mj-lt"/>
                      </a:endParaRPr>
                    </a:p>
                    <a:p>
                      <a:pPr algn="l"/>
                      <a:r>
                        <a:rPr lang="en-US" sz="1400">
                          <a:latin typeface="+mj-lt"/>
                        </a:rPr>
                        <a:t>-Poor if SHH </a:t>
                      </a:r>
                      <a:r>
                        <a:rPr lang="en-US" sz="1400" i="1">
                          <a:latin typeface="+mj-lt"/>
                        </a:rPr>
                        <a:t>TP53-</a:t>
                      </a:r>
                      <a:r>
                        <a:rPr lang="en-US" sz="1400" i="0">
                          <a:latin typeface="+mj-lt"/>
                        </a:rPr>
                        <a:t>mutant</a:t>
                      </a:r>
                      <a:endParaRPr lang="en-US" sz="1400">
                        <a:latin typeface="+mj-lt"/>
                      </a:endParaRPr>
                    </a:p>
                  </a:txBody>
                  <a:tcPr marT="45727" marB="45727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79204">
                <a:tc>
                  <a:txBody>
                    <a:bodyPr/>
                    <a:lstStyle/>
                    <a:p>
                      <a:pPr algn="l"/>
                      <a:r>
                        <a:rPr lang="en-US" sz="1400" b="1">
                          <a:latin typeface="+mj-lt"/>
                        </a:rPr>
                        <a:t>Group 3</a:t>
                      </a:r>
                    </a:p>
                  </a:txBody>
                  <a:tcPr marT="45727" marB="45727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>
                          <a:latin typeface="+mj-lt"/>
                        </a:rPr>
                        <a:t>-Children</a:t>
                      </a:r>
                    </a:p>
                    <a:p>
                      <a:pPr algn="l"/>
                      <a:r>
                        <a:rPr lang="en-US" sz="1400">
                          <a:latin typeface="+mj-lt"/>
                        </a:rPr>
                        <a:t>-Less common in infants</a:t>
                      </a:r>
                    </a:p>
                  </a:txBody>
                  <a:tcPr marT="45727" marB="45727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>
                          <a:latin typeface="+mj-lt"/>
                        </a:rPr>
                        <a:t>-Classic</a:t>
                      </a:r>
                    </a:p>
                    <a:p>
                      <a:pPr algn="l"/>
                      <a:r>
                        <a:rPr lang="en-US" sz="1400">
                          <a:latin typeface="+mj-lt"/>
                        </a:rPr>
                        <a:t>-LCA</a:t>
                      </a:r>
                    </a:p>
                  </a:txBody>
                  <a:tcPr marT="45727" marB="45727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>
                          <a:latin typeface="+mj-lt"/>
                        </a:rPr>
                        <a:t>-i17q </a:t>
                      </a:r>
                    </a:p>
                    <a:p>
                      <a:pPr algn="l"/>
                      <a:r>
                        <a:rPr lang="en-US" sz="1400">
                          <a:latin typeface="+mj-lt"/>
                        </a:rPr>
                        <a:t>-MYC amplification</a:t>
                      </a:r>
                    </a:p>
                  </a:txBody>
                  <a:tcPr marT="45727" marB="45727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>
                          <a:latin typeface="+mj-lt"/>
                        </a:rPr>
                        <a:t>Poor</a:t>
                      </a:r>
                    </a:p>
                  </a:txBody>
                  <a:tcPr marT="45727" marB="45727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79204">
                <a:tc>
                  <a:txBody>
                    <a:bodyPr/>
                    <a:lstStyle/>
                    <a:p>
                      <a:pPr algn="l"/>
                      <a:r>
                        <a:rPr lang="en-US" sz="1400" b="1">
                          <a:latin typeface="+mj-lt"/>
                        </a:rPr>
                        <a:t>Group 4</a:t>
                      </a:r>
                    </a:p>
                  </a:txBody>
                  <a:tcPr marT="45727" marB="45727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>
                          <a:latin typeface="+mj-lt"/>
                        </a:rPr>
                        <a:t>-Children</a:t>
                      </a:r>
                    </a:p>
                    <a:p>
                      <a:pPr algn="l"/>
                      <a:r>
                        <a:rPr lang="en-US" sz="1400">
                          <a:latin typeface="+mj-lt"/>
                        </a:rPr>
                        <a:t>-Less common in infants and adults</a:t>
                      </a:r>
                    </a:p>
                  </a:txBody>
                  <a:tcPr marT="45727" marB="45727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>
                          <a:latin typeface="+mj-lt"/>
                        </a:rPr>
                        <a:t>-Classic</a:t>
                      </a:r>
                    </a:p>
                    <a:p>
                      <a:pPr algn="l"/>
                      <a:r>
                        <a:rPr lang="en-US" sz="1400">
                          <a:latin typeface="+mj-lt"/>
                        </a:rPr>
                        <a:t>-LCA</a:t>
                      </a:r>
                    </a:p>
                  </a:txBody>
                  <a:tcPr marT="45727" marB="45727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>
                          <a:latin typeface="+mj-lt"/>
                        </a:rPr>
                        <a:t>-CDK6 amplification</a:t>
                      </a:r>
                    </a:p>
                    <a:p>
                      <a:pPr algn="l"/>
                      <a:r>
                        <a:rPr lang="en-US" sz="1400">
                          <a:latin typeface="+mj-lt"/>
                        </a:rPr>
                        <a:t>-MYCN amplification</a:t>
                      </a:r>
                    </a:p>
                  </a:txBody>
                  <a:tcPr marT="45727" marB="45727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dirty="0">
                          <a:latin typeface="+mj-lt"/>
                        </a:rPr>
                        <a:t>Fair</a:t>
                      </a:r>
                    </a:p>
                  </a:txBody>
                  <a:tcPr marT="45727" marB="45727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8" name="Picture 7">
            <a:extLst>
              <a:ext uri="{FF2B5EF4-FFF2-40B4-BE49-F238E27FC236}">
                <a16:creationId xmlns:a16="http://schemas.microsoft.com/office/drawing/2014/main" id="{E5001D1A-2A29-6445-9016-BB85E04E922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2121" t="4264" r="18892"/>
          <a:stretch/>
        </p:blipFill>
        <p:spPr>
          <a:xfrm>
            <a:off x="0" y="0"/>
            <a:ext cx="1154948" cy="1303506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93E16DF3-0002-C44A-93BC-5E0176B5A998}"/>
              </a:ext>
            </a:extLst>
          </p:cNvPr>
          <p:cNvSpPr/>
          <p:nvPr/>
        </p:nvSpPr>
        <p:spPr>
          <a:xfrm>
            <a:off x="1840832" y="2454442"/>
            <a:ext cx="8530389" cy="950495"/>
          </a:xfrm>
          <a:prstGeom prst="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2">
            <a:extLst>
              <a:ext uri="{FF2B5EF4-FFF2-40B4-BE49-F238E27FC236}">
                <a16:creationId xmlns:a16="http://schemas.microsoft.com/office/drawing/2014/main" id="{724114B3-8BD2-1B4A-BB35-FDA9E54DFBD1}"/>
              </a:ext>
            </a:extLst>
          </p:cNvPr>
          <p:cNvSpPr txBox="1"/>
          <p:nvPr/>
        </p:nvSpPr>
        <p:spPr>
          <a:xfrm>
            <a:off x="1762263" y="1531620"/>
            <a:ext cx="18077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u="sng"/>
              <a:t>Table 4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AAD1AA9-3640-394D-9C77-0D50EA86F431}"/>
              </a:ext>
            </a:extLst>
          </p:cNvPr>
          <p:cNvSpPr/>
          <p:nvPr/>
        </p:nvSpPr>
        <p:spPr>
          <a:xfrm>
            <a:off x="1840832" y="4587240"/>
            <a:ext cx="8530389" cy="591344"/>
          </a:xfrm>
          <a:prstGeom prst="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498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8E59E5-5451-6F4B-ACE1-0606314CF6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/>
              <a:t>My Own Personal Goals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8E50AC-9AD7-AD4C-A4E6-47A0303A53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Make sure everyone in this room gets the probable 4-5 brain tumor questions on the test correct!</a:t>
            </a:r>
          </a:p>
          <a:p>
            <a:r>
              <a:rPr lang="en-US"/>
              <a:t>Help you all recognize that Pediatric Neuro-Oncology is clearly the most exciting subspecialty!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525603A-F723-B449-BAE6-7E62876386B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121" t="4264" r="18892"/>
          <a:stretch/>
        </p:blipFill>
        <p:spPr>
          <a:xfrm>
            <a:off x="-11948" y="0"/>
            <a:ext cx="1154948" cy="1303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01406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2CF417-32C3-8D47-9053-8A55609449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182495"/>
            <a:ext cx="10515600" cy="1325563"/>
          </a:xfrm>
        </p:spPr>
        <p:txBody>
          <a:bodyPr/>
          <a:lstStyle/>
          <a:p>
            <a:pPr algn="ctr"/>
            <a:r>
              <a:rPr lang="en-US" dirty="0"/>
              <a:t>Medulloblastoma:</a:t>
            </a:r>
            <a:br>
              <a:rPr lang="en-US" dirty="0"/>
            </a:br>
            <a:r>
              <a:rPr lang="en-US" dirty="0"/>
              <a:t>“Historic” Risk Groups and Treatment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4064BC7-F61F-0446-ABF5-BAA984F7988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920592"/>
            <a:ext cx="5181600" cy="4351338"/>
          </a:xfrm>
        </p:spPr>
        <p:txBody>
          <a:bodyPr>
            <a:normAutofit lnSpcReduction="10000"/>
          </a:bodyPr>
          <a:lstStyle/>
          <a:p>
            <a:r>
              <a:rPr lang="en-US" b="1"/>
              <a:t>Classification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sz="1800" u="sng"/>
              <a:t>Standard risk</a:t>
            </a:r>
          </a:p>
          <a:p>
            <a:pPr lvl="2"/>
            <a:r>
              <a:rPr lang="en-US" sz="1600"/>
              <a:t>&gt; 3 y/o</a:t>
            </a:r>
          </a:p>
          <a:p>
            <a:pPr lvl="2"/>
            <a:r>
              <a:rPr lang="en-US" sz="1600"/>
              <a:t>Gross total resection with &lt; 1.5 cm</a:t>
            </a:r>
            <a:r>
              <a:rPr lang="en-US" sz="1600" baseline="30000"/>
              <a:t>3 </a:t>
            </a:r>
            <a:r>
              <a:rPr lang="en-US" sz="1600"/>
              <a:t>residual disease</a:t>
            </a:r>
          </a:p>
          <a:p>
            <a:pPr lvl="2"/>
            <a:r>
              <a:rPr lang="en-US" sz="1600"/>
              <a:t>No signs of metastases</a:t>
            </a:r>
          </a:p>
          <a:p>
            <a:pPr lvl="2"/>
            <a:r>
              <a:rPr lang="en-US" sz="1600" u="sng"/>
              <a:t>Not</a:t>
            </a:r>
            <a:r>
              <a:rPr lang="en-US" sz="1600"/>
              <a:t> anaplastic histology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sz="1800" u="sng"/>
              <a:t>High Risk</a:t>
            </a:r>
          </a:p>
          <a:p>
            <a:pPr lvl="2"/>
            <a:r>
              <a:rPr lang="en-US" sz="1600"/>
              <a:t>&gt; 1.5 cm</a:t>
            </a:r>
            <a:r>
              <a:rPr lang="en-US" sz="1600" baseline="30000"/>
              <a:t>3</a:t>
            </a:r>
            <a:r>
              <a:rPr lang="en-US" sz="1600"/>
              <a:t> residual tumor</a:t>
            </a:r>
          </a:p>
          <a:p>
            <a:pPr lvl="2"/>
            <a:r>
              <a:rPr lang="en-US" sz="1600"/>
              <a:t>Metastases (by </a:t>
            </a:r>
            <a:r>
              <a:rPr lang="en-US" sz="1600" u="sng"/>
              <a:t>lumbar</a:t>
            </a:r>
            <a:r>
              <a:rPr lang="en-US" sz="1600"/>
              <a:t> cytology or spine MRI)</a:t>
            </a:r>
          </a:p>
          <a:p>
            <a:pPr lvl="2"/>
            <a:r>
              <a:rPr lang="en-US" sz="1600"/>
              <a:t>Diffusely anaplastic histology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sz="1800" u="sng"/>
              <a:t>Infants</a:t>
            </a:r>
            <a:r>
              <a:rPr lang="en-US" sz="1800"/>
              <a:t> (usually &lt; 3 y/o)</a:t>
            </a:r>
          </a:p>
          <a:p>
            <a:pPr lvl="2"/>
            <a:r>
              <a:rPr lang="en-US" sz="1400"/>
              <a:t>Although the exact cutoff age varies depending upon geography and clinical trial guidelines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681E9D8-CF13-1B44-B6E8-26CCDDC137F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915865"/>
            <a:ext cx="5181600" cy="4351338"/>
          </a:xfrm>
        </p:spPr>
        <p:txBody>
          <a:bodyPr>
            <a:normAutofit lnSpcReduction="10000"/>
          </a:bodyPr>
          <a:lstStyle/>
          <a:p>
            <a:r>
              <a:rPr lang="en-US" b="1"/>
              <a:t>Treatment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sz="1900" u="sng"/>
              <a:t>Standard Risk</a:t>
            </a:r>
          </a:p>
          <a:p>
            <a:pPr lvl="2"/>
            <a:r>
              <a:rPr lang="en-US" sz="1700"/>
              <a:t>Craniospinal Radiotherapy at lower doses (2340 cGy) +/- weekly vincristine and boost to the posterior fossa (5400 cGy) followed by maintenance chemotherapy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sz="1900" u="sng"/>
              <a:t>High Risk</a:t>
            </a:r>
          </a:p>
          <a:p>
            <a:pPr lvl="2"/>
            <a:r>
              <a:rPr lang="en-US" sz="1700"/>
              <a:t>Full dose craniospinal radiotherapy (3600 cGy) +/- weekly vincristine and boost to posterior fossa (5400 cGy) followed by maintenance chemotherapy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sz="1900" u="sng"/>
              <a:t>Infants</a:t>
            </a:r>
          </a:p>
          <a:p>
            <a:pPr lvl="2"/>
            <a:r>
              <a:rPr lang="en-US" sz="1700">
                <a:solidFill>
                  <a:srgbClr val="FF0000"/>
                </a:solidFill>
              </a:rPr>
              <a:t>Typically treated with induction chemotherapy followed by high dose chemotherapy with autologous stem cell rescue +/- radiotherapy </a:t>
            </a:r>
          </a:p>
          <a:p>
            <a:pPr marL="914400" lvl="1" indent="-457200">
              <a:buFont typeface="+mj-lt"/>
              <a:buAutoNum type="arabicPeriod"/>
            </a:pPr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7B7C5BB-7B1B-D34E-AFE6-B1B1251D1A8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121" t="4264" r="18892"/>
          <a:stretch/>
        </p:blipFill>
        <p:spPr>
          <a:xfrm>
            <a:off x="0" y="0"/>
            <a:ext cx="1154948" cy="1303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710203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FFE589A2-BEB8-6F49-BCBF-ECD9A13ABF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Medulloblastoma:</a:t>
            </a:r>
            <a:br>
              <a:rPr lang="en-US" dirty="0"/>
            </a:br>
            <a:r>
              <a:rPr lang="en-US" dirty="0"/>
              <a:t>“Historic” Risk Stratification</a:t>
            </a:r>
          </a:p>
        </p:txBody>
      </p:sp>
      <p:graphicFrame>
        <p:nvGraphicFramePr>
          <p:cNvPr id="7" name="Group 41">
            <a:extLst>
              <a:ext uri="{FF2B5EF4-FFF2-40B4-BE49-F238E27FC236}">
                <a16:creationId xmlns:a16="http://schemas.microsoft.com/office/drawing/2014/main" id="{C7E476A4-1143-6A47-92F9-08A29240CE0B}"/>
              </a:ext>
            </a:extLst>
          </p:cNvPr>
          <p:cNvGraphicFramePr>
            <a:graphicFrameLocks/>
          </p:cNvGraphicFramePr>
          <p:nvPr/>
        </p:nvGraphicFramePr>
        <p:xfrm>
          <a:off x="838200" y="2100170"/>
          <a:ext cx="9995965" cy="3865135"/>
        </p:xfrm>
        <a:graphic>
          <a:graphicData uri="http://schemas.openxmlformats.org/drawingml/2006/table">
            <a:tbl>
              <a:tblPr/>
              <a:tblGrid>
                <a:gridCol w="31309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309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7341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1005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sng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Prognostic Factors</a:t>
                      </a:r>
                    </a:p>
                  </a:txBody>
                  <a:tcPr marL="88287" marR="88287" marT="45721" marB="45721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sng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Standard Risk</a:t>
                      </a:r>
                    </a:p>
                  </a:txBody>
                  <a:tcPr marL="88287" marR="88287" marT="45721" marB="4572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sng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High Risk</a:t>
                      </a:r>
                    </a:p>
                  </a:txBody>
                  <a:tcPr marL="88287" marR="88287" marT="45721" marB="4572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3024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Extent of resection</a:t>
                      </a:r>
                    </a:p>
                  </a:txBody>
                  <a:tcPr marL="88287" marR="88287" marT="45721" marB="45721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&lt; 1.5 cm</a:t>
                      </a:r>
                      <a:r>
                        <a:rPr kumimoji="0" lang="en-US" sz="2800" b="0" i="0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3</a:t>
                      </a: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 residual tumor</a:t>
                      </a:r>
                    </a:p>
                  </a:txBody>
                  <a:tcPr marL="88287" marR="88287" marT="45721" marB="4572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&gt; 1.5 cm</a:t>
                      </a:r>
                      <a:r>
                        <a:rPr kumimoji="0" lang="en-US" sz="2800" b="0" i="0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3</a:t>
                      </a: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 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residual tumor</a:t>
                      </a:r>
                    </a:p>
                  </a:txBody>
                  <a:tcPr marL="88287" marR="88287" marT="45721" marB="4572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2234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M-staging</a:t>
                      </a:r>
                    </a:p>
                  </a:txBody>
                  <a:tcPr marL="88287" marR="88287" marT="45721" marB="45721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No metastases</a:t>
                      </a:r>
                    </a:p>
                  </a:txBody>
                  <a:tcPr marL="88287" marR="88287" marT="45721" marB="4572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M+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(M0=none, M1=+CSF lumbar cytology alone, M2=Mets in brain on MRI, M3=Mets in spine on MRI, M4=Mets outside CNS [very rare])</a:t>
                      </a:r>
                    </a:p>
                  </a:txBody>
                  <a:tcPr marL="88287" marR="88287" marT="45721" marB="4572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2392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Pathology/Histology</a:t>
                      </a:r>
                    </a:p>
                  </a:txBody>
                  <a:tcPr marL="88287" marR="88287" marT="45721" marB="45721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All Others</a:t>
                      </a:r>
                    </a:p>
                  </a:txBody>
                  <a:tcPr marL="88287" marR="88287" marT="45721" marB="4572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Anaplastic/Large Cell</a:t>
                      </a: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marL="88287" marR="88287" marT="45721" marB="4572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8" name="Picture 7">
            <a:extLst>
              <a:ext uri="{FF2B5EF4-FFF2-40B4-BE49-F238E27FC236}">
                <a16:creationId xmlns:a16="http://schemas.microsoft.com/office/drawing/2014/main" id="{ADD19530-C2C8-454C-B002-46AAF64450C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2121" t="4264" r="18892"/>
          <a:stretch/>
        </p:blipFill>
        <p:spPr>
          <a:xfrm>
            <a:off x="0" y="5899"/>
            <a:ext cx="1154948" cy="1303506"/>
          </a:xfrm>
          <a:prstGeom prst="rect">
            <a:avLst/>
          </a:prstGeom>
        </p:spPr>
      </p:pic>
      <p:sp>
        <p:nvSpPr>
          <p:cNvPr id="6" name="TextBox 2">
            <a:extLst>
              <a:ext uri="{FF2B5EF4-FFF2-40B4-BE49-F238E27FC236}">
                <a16:creationId xmlns:a16="http://schemas.microsoft.com/office/drawing/2014/main" id="{1A27E1FE-2CF5-3444-85F1-84E685F48DAC}"/>
              </a:ext>
            </a:extLst>
          </p:cNvPr>
          <p:cNvSpPr txBox="1"/>
          <p:nvPr/>
        </p:nvSpPr>
        <p:spPr>
          <a:xfrm>
            <a:off x="749787" y="1747761"/>
            <a:ext cx="18077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u="sng"/>
              <a:t>Table</a:t>
            </a:r>
            <a:r>
              <a:rPr lang="en-US" sz="1600" u="sng"/>
              <a:t> 5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98EE662-7E35-F146-813C-A30D407F8031}"/>
              </a:ext>
            </a:extLst>
          </p:cNvPr>
          <p:cNvSpPr/>
          <p:nvPr/>
        </p:nvSpPr>
        <p:spPr>
          <a:xfrm>
            <a:off x="838200" y="2100170"/>
            <a:ext cx="9995965" cy="3865135"/>
          </a:xfrm>
          <a:prstGeom prst="rect">
            <a:avLst/>
          </a:prstGeom>
          <a:noFill/>
          <a:ln w="603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4681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2B95C9-29A8-F14E-9EBE-4EADF01104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/>
              <a:t>Medulloblastoma:</a:t>
            </a:r>
            <a:br>
              <a:rPr lang="en-US"/>
            </a:br>
            <a:r>
              <a:rPr lang="en-US"/>
              <a:t>Outcomes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CA23E95-EDE9-9642-90D2-5B4E0DDA03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01825"/>
            <a:ext cx="10515600" cy="4351338"/>
          </a:xfrm>
        </p:spPr>
        <p:txBody>
          <a:bodyPr/>
          <a:lstStyle/>
          <a:p>
            <a:r>
              <a:rPr lang="en-US" dirty="0"/>
              <a:t>Varies depending on age, risk category and molecular subtype (on retrospective evaluations), though this latter piece is evolving in prospective cohorts.</a:t>
            </a:r>
          </a:p>
          <a:p>
            <a:r>
              <a:rPr lang="en-US" dirty="0"/>
              <a:t>Standard risk with 5-year overall survivals of about 75-90%.</a:t>
            </a:r>
          </a:p>
          <a:p>
            <a:r>
              <a:rPr lang="en-US" dirty="0"/>
              <a:t>High risk with 5-year overall survivals of about 40-60%.</a:t>
            </a:r>
          </a:p>
          <a:p>
            <a:r>
              <a:rPr lang="en-US" dirty="0"/>
              <a:t>Infant studies also vary, but survival is approximately 50-70%.</a:t>
            </a:r>
          </a:p>
          <a:p>
            <a:r>
              <a:rPr lang="en-US" dirty="0">
                <a:solidFill>
                  <a:srgbClr val="FF0000"/>
                </a:solidFill>
              </a:rPr>
              <a:t>Remember retrospective analyses of WNT medulloblastoma have shown excellent survivals, greater than 90% at 5 years.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B221881-ED9F-874E-975D-18664A5497C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121" t="4264" r="18892"/>
          <a:stretch/>
        </p:blipFill>
        <p:spPr>
          <a:xfrm>
            <a:off x="0" y="0"/>
            <a:ext cx="1154948" cy="1303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77619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rizontal Scroll 2">
            <a:extLst>
              <a:ext uri="{FF2B5EF4-FFF2-40B4-BE49-F238E27FC236}">
                <a16:creationId xmlns:a16="http://schemas.microsoft.com/office/drawing/2014/main" id="{E18220C3-2F9C-6D48-A6ED-C8CAA9A2641E}"/>
              </a:ext>
            </a:extLst>
          </p:cNvPr>
          <p:cNvSpPr/>
          <p:nvPr/>
        </p:nvSpPr>
        <p:spPr>
          <a:xfrm>
            <a:off x="992605" y="1666374"/>
            <a:ext cx="10166684" cy="3543300"/>
          </a:xfrm>
          <a:prstGeom prst="horizontalScroll">
            <a:avLst/>
          </a:prstGeom>
          <a:gradFill flip="none" rotWithShape="1">
            <a:gsLst>
              <a:gs pos="0">
                <a:srgbClr val="00FDFF">
                  <a:tint val="66000"/>
                  <a:satMod val="160000"/>
                </a:srgbClr>
              </a:gs>
              <a:gs pos="50000">
                <a:srgbClr val="00FDFF">
                  <a:tint val="44500"/>
                  <a:satMod val="160000"/>
                </a:srgbClr>
              </a:gs>
              <a:gs pos="100000">
                <a:srgbClr val="00FDFF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>
                <a:solidFill>
                  <a:schemeClr val="tx1"/>
                </a:solidFill>
              </a:rPr>
              <a:t>Ependymoma</a:t>
            </a:r>
          </a:p>
        </p:txBody>
      </p:sp>
    </p:spTree>
    <p:extLst>
      <p:ext uri="{BB962C8B-B14F-4D97-AF65-F5344CB8AC3E}">
        <p14:creationId xmlns:p14="http://schemas.microsoft.com/office/powerpoint/2010/main" val="1904434890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6F2871-2CB4-C845-9276-912480F30C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9092"/>
            <a:ext cx="10515600" cy="1325563"/>
          </a:xfrm>
        </p:spPr>
        <p:txBody>
          <a:bodyPr/>
          <a:lstStyle/>
          <a:p>
            <a:pPr algn="ctr"/>
            <a:r>
              <a:rPr lang="en-US"/>
              <a:t>Ependymoma: General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66C598-EF07-CE4A-B905-0A9011049D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4798" y="1559227"/>
            <a:ext cx="10515600" cy="4351338"/>
          </a:xfrm>
        </p:spPr>
        <p:txBody>
          <a:bodyPr>
            <a:normAutofit/>
          </a:bodyPr>
          <a:lstStyle/>
          <a:p>
            <a:r>
              <a:rPr lang="en-US" sz="2000" dirty="0">
                <a:solidFill>
                  <a:srgbClr val="FF0000"/>
                </a:solidFill>
              </a:rPr>
              <a:t>Ependymoma is the third most common pediatric CNS tumor. </a:t>
            </a:r>
          </a:p>
          <a:p>
            <a:r>
              <a:rPr lang="en-US" sz="2000" dirty="0">
                <a:solidFill>
                  <a:srgbClr val="FF0000"/>
                </a:solidFill>
              </a:rPr>
              <a:t>It is a glial tumor </a:t>
            </a:r>
            <a:r>
              <a:rPr lang="en-US" sz="2000" dirty="0"/>
              <a:t>with ependymal cell differentiation.</a:t>
            </a:r>
          </a:p>
          <a:p>
            <a:r>
              <a:rPr lang="en-US" sz="2000" dirty="0"/>
              <a:t>Can occur anywhere in CNS, but it is most commonly associated with a ventricular surface.</a:t>
            </a:r>
          </a:p>
          <a:p>
            <a:r>
              <a:rPr lang="en-US" sz="2000" dirty="0"/>
              <a:t>Most common location is the posterior fossa (cerebellum) followed by the lateral ventricles and then spinal cord. 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9965E19-3FDA-0845-990E-C9385207323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121" t="4264" r="18892"/>
          <a:stretch/>
        </p:blipFill>
        <p:spPr>
          <a:xfrm>
            <a:off x="0" y="0"/>
            <a:ext cx="1154948" cy="1303506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1392A208-428F-DA46-9C8C-9B0AA6DB10F0}"/>
              </a:ext>
            </a:extLst>
          </p:cNvPr>
          <p:cNvGrpSpPr/>
          <p:nvPr/>
        </p:nvGrpSpPr>
        <p:grpSpPr>
          <a:xfrm>
            <a:off x="2617822" y="3607697"/>
            <a:ext cx="4706056" cy="3185798"/>
            <a:chOff x="4311608" y="3607697"/>
            <a:chExt cx="4706056" cy="3185798"/>
          </a:xfrm>
        </p:grpSpPr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00FDB847-8291-0E48-82DA-166CD947A6AE}"/>
                </a:ext>
              </a:extLst>
            </p:cNvPr>
            <p:cNvGrpSpPr/>
            <p:nvPr/>
          </p:nvGrpSpPr>
          <p:grpSpPr>
            <a:xfrm>
              <a:off x="4311608" y="3607697"/>
              <a:ext cx="4706056" cy="3185798"/>
              <a:chOff x="4311608" y="3607697"/>
              <a:chExt cx="4706056" cy="3185798"/>
            </a:xfrm>
          </p:grpSpPr>
          <p:pic>
            <p:nvPicPr>
              <p:cNvPr id="9" name="Picture 8">
                <a:extLst>
                  <a:ext uri="{FF2B5EF4-FFF2-40B4-BE49-F238E27FC236}">
                    <a16:creationId xmlns:a16="http://schemas.microsoft.com/office/drawing/2014/main" id="{0E9E2EFF-9CCF-914C-9EF6-0326AED9747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311608" y="3792363"/>
                <a:ext cx="3633331" cy="3001132"/>
              </a:xfrm>
              <a:prstGeom prst="rect">
                <a:avLst/>
              </a:prstGeom>
            </p:spPr>
          </p:pic>
          <p:sp>
            <p:nvSpPr>
              <p:cNvPr id="11" name="TextBox 2">
                <a:extLst>
                  <a:ext uri="{FF2B5EF4-FFF2-40B4-BE49-F238E27FC236}">
                    <a16:creationId xmlns:a16="http://schemas.microsoft.com/office/drawing/2014/main" id="{E1FE8834-372E-E840-BE02-44871927992F}"/>
                  </a:ext>
                </a:extLst>
              </p:cNvPr>
              <p:cNvSpPr txBox="1"/>
              <p:nvPr/>
            </p:nvSpPr>
            <p:spPr>
              <a:xfrm>
                <a:off x="5426663" y="3607697"/>
                <a:ext cx="180774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sz="1800" u="sng"/>
                  <a:t>Figure 16</a:t>
                </a:r>
              </a:p>
            </p:txBody>
          </p:sp>
          <p:cxnSp>
            <p:nvCxnSpPr>
              <p:cNvPr id="13" name="Straight Connector 12">
                <a:extLst>
                  <a:ext uri="{FF2B5EF4-FFF2-40B4-BE49-F238E27FC236}">
                    <a16:creationId xmlns:a16="http://schemas.microsoft.com/office/drawing/2014/main" id="{F444C19A-126C-D346-A4F6-398F412BCD0D}"/>
                  </a:ext>
                </a:extLst>
              </p:cNvPr>
              <p:cNvCxnSpPr/>
              <p:nvPr/>
            </p:nvCxnSpPr>
            <p:spPr>
              <a:xfrm>
                <a:off x="7146757" y="5763126"/>
                <a:ext cx="619627" cy="0"/>
              </a:xfrm>
              <a:prstGeom prst="line">
                <a:avLst/>
              </a:prstGeom>
              <a:ln w="952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F9F6B282-F802-3344-886E-2106BF222A18}"/>
                  </a:ext>
                </a:extLst>
              </p:cNvPr>
              <p:cNvSpPr txBox="1"/>
              <p:nvPr/>
            </p:nvSpPr>
            <p:spPr>
              <a:xfrm>
                <a:off x="7706222" y="5624762"/>
                <a:ext cx="1311442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>
                    <a:latin typeface="+mj-lt"/>
                    <a:cs typeface="Times New Roman" panose="02020603050405020304" pitchFamily="18" charset="0"/>
                  </a:rPr>
                  <a:t>Cerebellum</a:t>
                </a:r>
              </a:p>
            </p:txBody>
          </p:sp>
        </p:grp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280B863F-653B-C443-A25A-48FA3B39EC28}"/>
                </a:ext>
              </a:extLst>
            </p:cNvPr>
            <p:cNvSpPr txBox="1"/>
            <p:nvPr/>
          </p:nvSpPr>
          <p:spPr>
            <a:xfrm>
              <a:off x="7191376" y="6070212"/>
              <a:ext cx="131144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>
                  <a:latin typeface="+mj-lt"/>
                  <a:cs typeface="Times New Roman" panose="02020603050405020304" pitchFamily="18" charset="0"/>
                </a:rPr>
                <a:t>Spinal cord</a:t>
              </a:r>
            </a:p>
          </p:txBody>
        </p: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CD33CD21-E4E9-6846-80FF-EF0971B0B886}"/>
                </a:ext>
              </a:extLst>
            </p:cNvPr>
            <p:cNvCxnSpPr/>
            <p:nvPr/>
          </p:nvCxnSpPr>
          <p:spPr>
            <a:xfrm>
              <a:off x="6614781" y="6187563"/>
              <a:ext cx="619627" cy="0"/>
            </a:xfrm>
            <a:prstGeom prst="line">
              <a:avLst/>
            </a:prstGeom>
            <a:ln w="952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6" name="Rectangle 5"/>
          <p:cNvSpPr/>
          <p:nvPr/>
        </p:nvSpPr>
        <p:spPr>
          <a:xfrm>
            <a:off x="7018236" y="5044612"/>
            <a:ext cx="3700256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dirty="0"/>
              <a:t>©2016 Cancer Research UK / Wikimedia Commons; Original email from CRUK; 12 January 2016; https://commons.wikimedia.org/wiki/File:Diagram_showing_where_the_ventricles_are_in_the_brain_CRUK_387.svg. This work is licensed under a </a:t>
            </a:r>
            <a:r>
              <a:rPr lang="en-US" sz="1100" dirty="0">
                <a:hlinkClick r:id="rId4"/>
              </a:rPr>
              <a:t>Creative Commons Attribution 4.0 International License</a:t>
            </a:r>
            <a:r>
              <a:rPr lang="en-US" sz="11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38046094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A4E362-392D-1A45-B33C-A398D25241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/>
              <a:t>Ependymoma:</a:t>
            </a:r>
            <a:br>
              <a:rPr lang="en-US"/>
            </a:br>
            <a:r>
              <a:rPr lang="en-US"/>
              <a:t>Epidemiology</a:t>
            </a:r>
          </a:p>
        </p:txBody>
      </p:sp>
      <p:grpSp>
        <p:nvGrpSpPr>
          <p:cNvPr id="5" name="Group 47">
            <a:extLst>
              <a:ext uri="{FF2B5EF4-FFF2-40B4-BE49-F238E27FC236}">
                <a16:creationId xmlns:a16="http://schemas.microsoft.com/office/drawing/2014/main" id="{7DB209E7-E867-7B40-96AC-0560B342A127}"/>
              </a:ext>
            </a:extLst>
          </p:cNvPr>
          <p:cNvGrpSpPr>
            <a:grpSpLocks/>
          </p:cNvGrpSpPr>
          <p:nvPr/>
        </p:nvGrpSpPr>
        <p:grpSpPr bwMode="auto">
          <a:xfrm>
            <a:off x="3195479" y="2287512"/>
            <a:ext cx="7376941" cy="3891523"/>
            <a:chOff x="508" y="480"/>
            <a:chExt cx="5740" cy="3081"/>
          </a:xfrm>
        </p:grpSpPr>
        <p:sp>
          <p:nvSpPr>
            <p:cNvPr id="6" name="Text Box 25">
              <a:extLst>
                <a:ext uri="{FF2B5EF4-FFF2-40B4-BE49-F238E27FC236}">
                  <a16:creationId xmlns:a16="http://schemas.microsoft.com/office/drawing/2014/main" id="{6C89EC83-7C89-A14D-9AE1-91F567186EA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36" y="1958"/>
              <a:ext cx="2304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algn="ctr" eaLnBrk="1" hangingPunct="1">
                <a:spcBef>
                  <a:spcPct val="50000"/>
                </a:spcBef>
              </a:pPr>
              <a:r>
                <a:rPr lang="en-US" sz="2000" b="0">
                  <a:solidFill>
                    <a:srgbClr val="000000"/>
                  </a:solidFill>
                  <a:latin typeface="Times New Roman" pitchFamily="28" charset="0"/>
                </a:rPr>
                <a:t>Craniopharyngioma</a:t>
              </a:r>
            </a:p>
          </p:txBody>
        </p:sp>
        <p:sp>
          <p:nvSpPr>
            <p:cNvPr id="7" name="Rectangle 27">
              <a:extLst>
                <a:ext uri="{FF2B5EF4-FFF2-40B4-BE49-F238E27FC236}">
                  <a16:creationId xmlns:a16="http://schemas.microsoft.com/office/drawing/2014/main" id="{E4604B92-B316-9048-B8FD-B81E51A6686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78" y="1416"/>
              <a:ext cx="190" cy="134"/>
            </a:xfrm>
            <a:prstGeom prst="rect">
              <a:avLst/>
            </a:prstGeom>
            <a:solidFill>
              <a:srgbClr val="9999FF"/>
            </a:solidFill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8" name="Rectangle 28">
              <a:extLst>
                <a:ext uri="{FF2B5EF4-FFF2-40B4-BE49-F238E27FC236}">
                  <a16:creationId xmlns:a16="http://schemas.microsoft.com/office/drawing/2014/main" id="{56C955A9-BD43-4243-8680-B2732063547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88" y="1741"/>
              <a:ext cx="190" cy="133"/>
            </a:xfrm>
            <a:prstGeom prst="rect">
              <a:avLst/>
            </a:prstGeom>
            <a:solidFill>
              <a:srgbClr val="FF3399"/>
            </a:solidFill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9" name="Rectangle 29">
              <a:extLst>
                <a:ext uri="{FF2B5EF4-FFF2-40B4-BE49-F238E27FC236}">
                  <a16:creationId xmlns:a16="http://schemas.microsoft.com/office/drawing/2014/main" id="{27A51631-3845-D044-AB45-7052149410F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88" y="2046"/>
              <a:ext cx="190" cy="134"/>
            </a:xfrm>
            <a:prstGeom prst="rect">
              <a:avLst/>
            </a:prstGeom>
            <a:solidFill>
              <a:srgbClr val="FFFF00"/>
            </a:solidFill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" name="Rectangle 30">
              <a:extLst>
                <a:ext uri="{FF2B5EF4-FFF2-40B4-BE49-F238E27FC236}">
                  <a16:creationId xmlns:a16="http://schemas.microsoft.com/office/drawing/2014/main" id="{CAB13AD2-70EB-5F43-8E60-4B1DCB3D887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88" y="2366"/>
              <a:ext cx="190" cy="133"/>
            </a:xfrm>
            <a:prstGeom prst="rect">
              <a:avLst/>
            </a:prstGeom>
            <a:solidFill>
              <a:srgbClr val="FF0000"/>
            </a:solidFill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" name="Rectangle 31">
              <a:extLst>
                <a:ext uri="{FF2B5EF4-FFF2-40B4-BE49-F238E27FC236}">
                  <a16:creationId xmlns:a16="http://schemas.microsoft.com/office/drawing/2014/main" id="{F8A0A87D-77AE-884B-BAFF-F86A005BB68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88" y="2694"/>
              <a:ext cx="190" cy="134"/>
            </a:xfrm>
            <a:prstGeom prst="rect">
              <a:avLst/>
            </a:prstGeom>
            <a:solidFill>
              <a:srgbClr val="33CC33"/>
            </a:solidFill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2" name="Text Box 32">
              <a:extLst>
                <a:ext uri="{FF2B5EF4-FFF2-40B4-BE49-F238E27FC236}">
                  <a16:creationId xmlns:a16="http://schemas.microsoft.com/office/drawing/2014/main" id="{14E6AD76-F171-C940-A59C-B301CE90B88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06" y="1320"/>
              <a:ext cx="2066" cy="3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sz="2000" b="0">
                  <a:solidFill>
                    <a:srgbClr val="000000"/>
                  </a:solidFill>
                  <a:latin typeface="Times New Roman" pitchFamily="28" charset="0"/>
                </a:rPr>
                <a:t>Astrocytoma/Glioma</a:t>
              </a:r>
            </a:p>
          </p:txBody>
        </p:sp>
        <p:sp>
          <p:nvSpPr>
            <p:cNvPr id="13" name="Text Box 33">
              <a:extLst>
                <a:ext uri="{FF2B5EF4-FFF2-40B4-BE49-F238E27FC236}">
                  <a16:creationId xmlns:a16="http://schemas.microsoft.com/office/drawing/2014/main" id="{1F762DC0-9609-EF4C-BBA3-5448A4B6013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19" y="1644"/>
              <a:ext cx="1678" cy="3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algn="ctr" eaLnBrk="1" hangingPunct="1">
                <a:spcBef>
                  <a:spcPct val="50000"/>
                </a:spcBef>
              </a:pPr>
              <a:r>
                <a:rPr lang="en-US" sz="2000" b="0">
                  <a:solidFill>
                    <a:srgbClr val="000000"/>
                  </a:solidFill>
                  <a:latin typeface="Times New Roman" pitchFamily="28" charset="0"/>
                </a:rPr>
                <a:t>Ependymoma</a:t>
              </a:r>
            </a:p>
          </p:txBody>
        </p:sp>
        <p:sp>
          <p:nvSpPr>
            <p:cNvPr id="14" name="Text Box 34">
              <a:extLst>
                <a:ext uri="{FF2B5EF4-FFF2-40B4-BE49-F238E27FC236}">
                  <a16:creationId xmlns:a16="http://schemas.microsoft.com/office/drawing/2014/main" id="{E3211C04-9567-2F48-81A2-65BCB29C830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21" y="2277"/>
              <a:ext cx="2127" cy="3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sz="2000" b="0">
                  <a:solidFill>
                    <a:srgbClr val="000000"/>
                  </a:solidFill>
                  <a:latin typeface="Times New Roman" pitchFamily="28" charset="0"/>
                </a:rPr>
                <a:t>CNS Germ Cell Tumor</a:t>
              </a:r>
            </a:p>
          </p:txBody>
        </p:sp>
        <p:sp>
          <p:nvSpPr>
            <p:cNvPr id="15" name="Text Box 35">
              <a:extLst>
                <a:ext uri="{FF2B5EF4-FFF2-40B4-BE49-F238E27FC236}">
                  <a16:creationId xmlns:a16="http://schemas.microsoft.com/office/drawing/2014/main" id="{3C55FBB5-BEA5-0E47-BCF6-E071397A2B4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18" y="2609"/>
              <a:ext cx="1595" cy="3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sz="2000" b="0">
                  <a:solidFill>
                    <a:srgbClr val="000000"/>
                  </a:solidFill>
                  <a:latin typeface="Times New Roman" pitchFamily="28" charset="0"/>
                </a:rPr>
                <a:t>Medulloblastoma</a:t>
              </a:r>
            </a:p>
          </p:txBody>
        </p:sp>
        <p:sp>
          <p:nvSpPr>
            <p:cNvPr id="16" name="Arc 36">
              <a:extLst>
                <a:ext uri="{FF2B5EF4-FFF2-40B4-BE49-F238E27FC236}">
                  <a16:creationId xmlns:a16="http://schemas.microsoft.com/office/drawing/2014/main" id="{CC65852B-B9BD-144A-AF2A-DC3FEE4AD46C}"/>
                </a:ext>
              </a:extLst>
            </p:cNvPr>
            <p:cNvSpPr>
              <a:spLocks/>
            </p:cNvSpPr>
            <p:nvPr/>
          </p:nvSpPr>
          <p:spPr bwMode="auto">
            <a:xfrm>
              <a:off x="1131" y="480"/>
              <a:ext cx="2452" cy="3081"/>
            </a:xfrm>
            <a:custGeom>
              <a:avLst/>
              <a:gdLst>
                <a:gd name="T0" fmla="*/ 0 w 34454"/>
                <a:gd name="T1" fmla="*/ 0 h 43200"/>
                <a:gd name="T2" fmla="*/ 0 w 34454"/>
                <a:gd name="T3" fmla="*/ 0 h 43200"/>
                <a:gd name="T4" fmla="*/ 0 w 34454"/>
                <a:gd name="T5" fmla="*/ 0 h 4320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34454" h="43200" fill="none" extrusionOk="0">
                  <a:moveTo>
                    <a:pt x="12752" y="0"/>
                  </a:moveTo>
                  <a:cubicBezTo>
                    <a:pt x="12786" y="0"/>
                    <a:pt x="12820" y="-1"/>
                    <a:pt x="12854" y="0"/>
                  </a:cubicBezTo>
                  <a:cubicBezTo>
                    <a:pt x="24783" y="0"/>
                    <a:pt x="34454" y="9670"/>
                    <a:pt x="34454" y="21600"/>
                  </a:cubicBezTo>
                  <a:cubicBezTo>
                    <a:pt x="34454" y="33529"/>
                    <a:pt x="24783" y="43200"/>
                    <a:pt x="12854" y="43200"/>
                  </a:cubicBezTo>
                  <a:cubicBezTo>
                    <a:pt x="8225" y="43200"/>
                    <a:pt x="3719" y="41713"/>
                    <a:pt x="0" y="38958"/>
                  </a:cubicBezTo>
                </a:path>
                <a:path w="34454" h="43200" stroke="0" extrusionOk="0">
                  <a:moveTo>
                    <a:pt x="12752" y="0"/>
                  </a:moveTo>
                  <a:cubicBezTo>
                    <a:pt x="12786" y="0"/>
                    <a:pt x="12820" y="-1"/>
                    <a:pt x="12854" y="0"/>
                  </a:cubicBezTo>
                  <a:cubicBezTo>
                    <a:pt x="24783" y="0"/>
                    <a:pt x="34454" y="9670"/>
                    <a:pt x="34454" y="21600"/>
                  </a:cubicBezTo>
                  <a:cubicBezTo>
                    <a:pt x="34454" y="33529"/>
                    <a:pt x="24783" y="43200"/>
                    <a:pt x="12854" y="43200"/>
                  </a:cubicBezTo>
                  <a:cubicBezTo>
                    <a:pt x="8225" y="43200"/>
                    <a:pt x="3719" y="41713"/>
                    <a:pt x="0" y="38958"/>
                  </a:cubicBezTo>
                  <a:lnTo>
                    <a:pt x="12854" y="21600"/>
                  </a:lnTo>
                  <a:lnTo>
                    <a:pt x="12752" y="0"/>
                  </a:lnTo>
                  <a:close/>
                </a:path>
              </a:pathLst>
            </a:custGeom>
            <a:solidFill>
              <a:srgbClr val="9999FF"/>
            </a:solidFill>
            <a:ln w="15875">
              <a:solidFill>
                <a:srgbClr val="000000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7" name="Arc 37">
              <a:extLst>
                <a:ext uri="{FF2B5EF4-FFF2-40B4-BE49-F238E27FC236}">
                  <a16:creationId xmlns:a16="http://schemas.microsoft.com/office/drawing/2014/main" id="{8A1AC5C2-1796-6048-AE93-E8358D847DFB}"/>
                </a:ext>
              </a:extLst>
            </p:cNvPr>
            <p:cNvSpPr>
              <a:spLocks/>
            </p:cNvSpPr>
            <p:nvPr/>
          </p:nvSpPr>
          <p:spPr bwMode="auto">
            <a:xfrm>
              <a:off x="577" y="2021"/>
              <a:ext cx="1469" cy="1238"/>
            </a:xfrm>
            <a:custGeom>
              <a:avLst/>
              <a:gdLst>
                <a:gd name="T0" fmla="*/ 0 w 20615"/>
                <a:gd name="T1" fmla="*/ 0 h 17359"/>
                <a:gd name="T2" fmla="*/ 0 w 20615"/>
                <a:gd name="T3" fmla="*/ 0 h 17359"/>
                <a:gd name="T4" fmla="*/ 0 w 20615"/>
                <a:gd name="T5" fmla="*/ 0 h 17359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0615" h="17359" fill="none" extrusionOk="0">
                  <a:moveTo>
                    <a:pt x="7761" y="17358"/>
                  </a:moveTo>
                  <a:cubicBezTo>
                    <a:pt x="4083" y="14636"/>
                    <a:pt x="1366" y="10815"/>
                    <a:pt x="0" y="6448"/>
                  </a:cubicBezTo>
                </a:path>
                <a:path w="20615" h="17359" stroke="0" extrusionOk="0">
                  <a:moveTo>
                    <a:pt x="7761" y="17358"/>
                  </a:moveTo>
                  <a:cubicBezTo>
                    <a:pt x="4083" y="14636"/>
                    <a:pt x="1366" y="10815"/>
                    <a:pt x="0" y="6448"/>
                  </a:cubicBezTo>
                  <a:lnTo>
                    <a:pt x="20615" y="0"/>
                  </a:lnTo>
                  <a:lnTo>
                    <a:pt x="7761" y="17358"/>
                  </a:lnTo>
                  <a:close/>
                </a:path>
              </a:pathLst>
            </a:custGeom>
            <a:solidFill>
              <a:srgbClr val="FF3399"/>
            </a:solidFill>
            <a:ln w="15875">
              <a:solidFill>
                <a:srgbClr val="000000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8" name="Arc 38">
              <a:extLst>
                <a:ext uri="{FF2B5EF4-FFF2-40B4-BE49-F238E27FC236}">
                  <a16:creationId xmlns:a16="http://schemas.microsoft.com/office/drawing/2014/main" id="{74872E03-EA6B-5F41-9A7C-1DCE465DB892}"/>
                </a:ext>
              </a:extLst>
            </p:cNvPr>
            <p:cNvSpPr>
              <a:spLocks/>
            </p:cNvSpPr>
            <p:nvPr/>
          </p:nvSpPr>
          <p:spPr bwMode="auto">
            <a:xfrm>
              <a:off x="508" y="1721"/>
              <a:ext cx="1538" cy="759"/>
            </a:xfrm>
            <a:custGeom>
              <a:avLst/>
              <a:gdLst>
                <a:gd name="T0" fmla="*/ 0 w 21600"/>
                <a:gd name="T1" fmla="*/ 0 h 10649"/>
                <a:gd name="T2" fmla="*/ 0 w 21600"/>
                <a:gd name="T3" fmla="*/ 0 h 10649"/>
                <a:gd name="T4" fmla="*/ 0 w 21600"/>
                <a:gd name="T5" fmla="*/ 0 h 10649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1600" h="10649" fill="none" extrusionOk="0">
                  <a:moveTo>
                    <a:pt x="985" y="10648"/>
                  </a:moveTo>
                  <a:cubicBezTo>
                    <a:pt x="332" y="8561"/>
                    <a:pt x="0" y="6387"/>
                    <a:pt x="0" y="4200"/>
                  </a:cubicBezTo>
                  <a:cubicBezTo>
                    <a:pt x="-1" y="2789"/>
                    <a:pt x="138" y="1383"/>
                    <a:pt x="412" y="0"/>
                  </a:cubicBezTo>
                </a:path>
                <a:path w="21600" h="10649" stroke="0" extrusionOk="0">
                  <a:moveTo>
                    <a:pt x="985" y="10648"/>
                  </a:moveTo>
                  <a:cubicBezTo>
                    <a:pt x="332" y="8561"/>
                    <a:pt x="0" y="6387"/>
                    <a:pt x="0" y="4200"/>
                  </a:cubicBezTo>
                  <a:cubicBezTo>
                    <a:pt x="-1" y="2789"/>
                    <a:pt x="138" y="1383"/>
                    <a:pt x="412" y="0"/>
                  </a:cubicBezTo>
                  <a:lnTo>
                    <a:pt x="21600" y="4200"/>
                  </a:lnTo>
                  <a:lnTo>
                    <a:pt x="985" y="10648"/>
                  </a:lnTo>
                  <a:close/>
                </a:path>
              </a:pathLst>
            </a:custGeom>
            <a:solidFill>
              <a:srgbClr val="FFFF00"/>
            </a:solidFill>
            <a:ln w="15875">
              <a:solidFill>
                <a:srgbClr val="000000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9" name="Arc 39">
              <a:extLst>
                <a:ext uri="{FF2B5EF4-FFF2-40B4-BE49-F238E27FC236}">
                  <a16:creationId xmlns:a16="http://schemas.microsoft.com/office/drawing/2014/main" id="{251741BB-A842-9E46-93AF-2D898EFAC097}"/>
                </a:ext>
              </a:extLst>
            </p:cNvPr>
            <p:cNvSpPr>
              <a:spLocks/>
            </p:cNvSpPr>
            <p:nvPr/>
          </p:nvSpPr>
          <p:spPr bwMode="auto">
            <a:xfrm>
              <a:off x="537" y="1547"/>
              <a:ext cx="1509" cy="474"/>
            </a:xfrm>
            <a:custGeom>
              <a:avLst/>
              <a:gdLst>
                <a:gd name="T0" fmla="*/ 0 w 21188"/>
                <a:gd name="T1" fmla="*/ 0 h 6653"/>
                <a:gd name="T2" fmla="*/ 0 w 21188"/>
                <a:gd name="T3" fmla="*/ 0 h 6653"/>
                <a:gd name="T4" fmla="*/ 0 w 21188"/>
                <a:gd name="T5" fmla="*/ 0 h 6653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1188" h="6653" fill="none" extrusionOk="0">
                  <a:moveTo>
                    <a:pt x="0" y="2453"/>
                  </a:moveTo>
                  <a:cubicBezTo>
                    <a:pt x="164" y="1623"/>
                    <a:pt x="377" y="804"/>
                    <a:pt x="638" y="0"/>
                  </a:cubicBezTo>
                </a:path>
                <a:path w="21188" h="6653" stroke="0" extrusionOk="0">
                  <a:moveTo>
                    <a:pt x="0" y="2453"/>
                  </a:moveTo>
                  <a:cubicBezTo>
                    <a:pt x="164" y="1623"/>
                    <a:pt x="377" y="804"/>
                    <a:pt x="638" y="0"/>
                  </a:cubicBezTo>
                  <a:lnTo>
                    <a:pt x="21188" y="6653"/>
                  </a:lnTo>
                  <a:lnTo>
                    <a:pt x="0" y="2453"/>
                  </a:lnTo>
                  <a:close/>
                </a:path>
              </a:pathLst>
            </a:custGeom>
            <a:solidFill>
              <a:srgbClr val="FF0000"/>
            </a:solidFill>
            <a:ln w="15875">
              <a:solidFill>
                <a:srgbClr val="000000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0" name="Arc 40">
              <a:extLst>
                <a:ext uri="{FF2B5EF4-FFF2-40B4-BE49-F238E27FC236}">
                  <a16:creationId xmlns:a16="http://schemas.microsoft.com/office/drawing/2014/main" id="{1B521C3D-148E-9640-B100-DC4E4289291C}"/>
                </a:ext>
              </a:extLst>
            </p:cNvPr>
            <p:cNvSpPr>
              <a:spLocks/>
            </p:cNvSpPr>
            <p:nvPr/>
          </p:nvSpPr>
          <p:spPr bwMode="auto">
            <a:xfrm>
              <a:off x="583" y="480"/>
              <a:ext cx="1463" cy="1541"/>
            </a:xfrm>
            <a:custGeom>
              <a:avLst/>
              <a:gdLst>
                <a:gd name="T0" fmla="*/ 0 w 20550"/>
                <a:gd name="T1" fmla="*/ 0 h 21600"/>
                <a:gd name="T2" fmla="*/ 0 w 20550"/>
                <a:gd name="T3" fmla="*/ 0 h 21600"/>
                <a:gd name="T4" fmla="*/ 0 w 20550"/>
                <a:gd name="T5" fmla="*/ 0 h 2160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0550" h="21600" fill="none" extrusionOk="0">
                  <a:moveTo>
                    <a:pt x="0" y="14947"/>
                  </a:moveTo>
                  <a:cubicBezTo>
                    <a:pt x="2873" y="6071"/>
                    <a:pt x="11119" y="44"/>
                    <a:pt x="20448" y="0"/>
                  </a:cubicBezTo>
                </a:path>
                <a:path w="20550" h="21600" stroke="0" extrusionOk="0">
                  <a:moveTo>
                    <a:pt x="0" y="14947"/>
                  </a:moveTo>
                  <a:cubicBezTo>
                    <a:pt x="2873" y="6071"/>
                    <a:pt x="11119" y="44"/>
                    <a:pt x="20448" y="0"/>
                  </a:cubicBezTo>
                  <a:lnTo>
                    <a:pt x="20550" y="21600"/>
                  </a:lnTo>
                  <a:lnTo>
                    <a:pt x="0" y="14947"/>
                  </a:lnTo>
                  <a:close/>
                </a:path>
              </a:pathLst>
            </a:custGeom>
            <a:solidFill>
              <a:srgbClr val="33CC33"/>
            </a:solidFill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1" name="Text Box 41">
              <a:extLst>
                <a:ext uri="{FF2B5EF4-FFF2-40B4-BE49-F238E27FC236}">
                  <a16:creationId xmlns:a16="http://schemas.microsoft.com/office/drawing/2014/main" id="{6E6E7F1D-2FE4-C94F-98C5-A6B051F9680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62" y="1906"/>
              <a:ext cx="810" cy="3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sz="2000">
                  <a:solidFill>
                    <a:srgbClr val="000000"/>
                  </a:solidFill>
                  <a:latin typeface="Times New Roman" pitchFamily="28" charset="0"/>
                </a:rPr>
                <a:t>50-60%</a:t>
              </a:r>
            </a:p>
          </p:txBody>
        </p:sp>
        <p:sp>
          <p:nvSpPr>
            <p:cNvPr id="22" name="Text Box 42">
              <a:extLst>
                <a:ext uri="{FF2B5EF4-FFF2-40B4-BE49-F238E27FC236}">
                  <a16:creationId xmlns:a16="http://schemas.microsoft.com/office/drawing/2014/main" id="{C63E9FCF-6A1B-C546-9FF0-C2F362CC6BE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12" y="1083"/>
              <a:ext cx="814" cy="3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sz="2000">
                  <a:solidFill>
                    <a:srgbClr val="000000"/>
                  </a:solidFill>
                  <a:latin typeface="Times New Roman" pitchFamily="28" charset="0"/>
                </a:rPr>
                <a:t>15-20%</a:t>
              </a:r>
            </a:p>
          </p:txBody>
        </p:sp>
        <p:sp>
          <p:nvSpPr>
            <p:cNvPr id="23" name="Text Box 43">
              <a:extLst>
                <a:ext uri="{FF2B5EF4-FFF2-40B4-BE49-F238E27FC236}">
                  <a16:creationId xmlns:a16="http://schemas.microsoft.com/office/drawing/2014/main" id="{836DB8DF-774C-F245-97C4-CA63B70E153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37" y="2454"/>
              <a:ext cx="778" cy="3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sz="2000">
                  <a:solidFill>
                    <a:srgbClr val="000000"/>
                  </a:solidFill>
                  <a:latin typeface="Times New Roman" pitchFamily="28" charset="0"/>
                </a:rPr>
                <a:t>8-10%</a:t>
              </a:r>
            </a:p>
          </p:txBody>
        </p:sp>
        <p:sp>
          <p:nvSpPr>
            <p:cNvPr id="24" name="Text Box 44">
              <a:extLst>
                <a:ext uri="{FF2B5EF4-FFF2-40B4-BE49-F238E27FC236}">
                  <a16:creationId xmlns:a16="http://schemas.microsoft.com/office/drawing/2014/main" id="{A55B2B97-36D4-D542-8F93-3EAE82A01CD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73" y="1906"/>
              <a:ext cx="658" cy="3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sz="2000">
                  <a:solidFill>
                    <a:srgbClr val="000000"/>
                  </a:solidFill>
                  <a:latin typeface="Times New Roman" pitchFamily="28" charset="0"/>
                </a:rPr>
                <a:t>6-9%</a:t>
              </a:r>
            </a:p>
          </p:txBody>
        </p:sp>
        <p:sp>
          <p:nvSpPr>
            <p:cNvPr id="26" name="Oval 46">
              <a:extLst>
                <a:ext uri="{FF2B5EF4-FFF2-40B4-BE49-F238E27FC236}">
                  <a16:creationId xmlns:a16="http://schemas.microsoft.com/office/drawing/2014/main" id="{FD99CE74-BA05-2947-BDB7-5C4F75BD71C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0" y="480"/>
              <a:ext cx="3071" cy="3081"/>
            </a:xfrm>
            <a:prstGeom prst="ellips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</p:grpSp>
      <p:pic>
        <p:nvPicPr>
          <p:cNvPr id="28" name="Picture 27">
            <a:extLst>
              <a:ext uri="{FF2B5EF4-FFF2-40B4-BE49-F238E27FC236}">
                <a16:creationId xmlns:a16="http://schemas.microsoft.com/office/drawing/2014/main" id="{45B8F8FE-48D9-5A4D-A6AD-281441298AF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121" t="4264" r="18892"/>
          <a:stretch/>
        </p:blipFill>
        <p:spPr>
          <a:xfrm>
            <a:off x="0" y="0"/>
            <a:ext cx="1154948" cy="1303506"/>
          </a:xfrm>
          <a:prstGeom prst="rect">
            <a:avLst/>
          </a:prstGeom>
        </p:spPr>
      </p:pic>
      <p:grpSp>
        <p:nvGrpSpPr>
          <p:cNvPr id="37" name="Group 36">
            <a:extLst>
              <a:ext uri="{FF2B5EF4-FFF2-40B4-BE49-F238E27FC236}">
                <a16:creationId xmlns:a16="http://schemas.microsoft.com/office/drawing/2014/main" id="{6A18C8F7-F8BD-464D-8333-C0C3745D056A}"/>
              </a:ext>
            </a:extLst>
          </p:cNvPr>
          <p:cNvGrpSpPr/>
          <p:nvPr/>
        </p:nvGrpSpPr>
        <p:grpSpPr>
          <a:xfrm>
            <a:off x="1801043" y="4233274"/>
            <a:ext cx="3371044" cy="1748979"/>
            <a:chOff x="994217" y="4233274"/>
            <a:chExt cx="3371044" cy="1748979"/>
          </a:xfrm>
        </p:grpSpPr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36A0BA5C-7F10-5147-9009-0E5ACCC31D2A}"/>
                </a:ext>
              </a:extLst>
            </p:cNvPr>
            <p:cNvCxnSpPr/>
            <p:nvPr/>
          </p:nvCxnSpPr>
          <p:spPr>
            <a:xfrm flipV="1">
              <a:off x="2485041" y="4233905"/>
              <a:ext cx="1880220" cy="579750"/>
            </a:xfrm>
            <a:prstGeom prst="line">
              <a:avLst/>
            </a:prstGeom>
            <a:ln w="317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6B16626F-0DF1-7E44-9263-6F4618FCB63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184180" y="4233274"/>
              <a:ext cx="1180440" cy="1564313"/>
            </a:xfrm>
            <a:prstGeom prst="line">
              <a:avLst/>
            </a:prstGeom>
            <a:ln w="317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35" name="Bent-Up Arrow 34">
              <a:extLst>
                <a:ext uri="{FF2B5EF4-FFF2-40B4-BE49-F238E27FC236}">
                  <a16:creationId xmlns:a16="http://schemas.microsoft.com/office/drawing/2014/main" id="{EFE90608-E682-8141-A51A-D60D436D6DBE}"/>
                </a:ext>
              </a:extLst>
            </p:cNvPr>
            <p:cNvSpPr/>
            <p:nvPr/>
          </p:nvSpPr>
          <p:spPr>
            <a:xfrm>
              <a:off x="2466691" y="5540502"/>
              <a:ext cx="344787" cy="311187"/>
            </a:xfrm>
            <a:prstGeom prst="bentUp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689C7BC0-BFA9-0845-9C27-33BC5BA4D062}"/>
                </a:ext>
              </a:extLst>
            </p:cNvPr>
            <p:cNvSpPr txBox="1"/>
            <p:nvPr/>
          </p:nvSpPr>
          <p:spPr>
            <a:xfrm>
              <a:off x="994217" y="5612921"/>
              <a:ext cx="177465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/>
                <a:t>Ependymoma</a:t>
              </a:r>
            </a:p>
          </p:txBody>
        </p:sp>
      </p:grpSp>
      <p:sp>
        <p:nvSpPr>
          <p:cNvPr id="30" name="TextBox 2">
            <a:extLst>
              <a:ext uri="{FF2B5EF4-FFF2-40B4-BE49-F238E27FC236}">
                <a16:creationId xmlns:a16="http://schemas.microsoft.com/office/drawing/2014/main" id="{23B252A6-4409-C44B-811B-D97892A07A81}"/>
              </a:ext>
            </a:extLst>
          </p:cNvPr>
          <p:cNvSpPr txBox="1"/>
          <p:nvPr/>
        </p:nvSpPr>
        <p:spPr>
          <a:xfrm>
            <a:off x="2714431" y="1948643"/>
            <a:ext cx="18077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u="sng"/>
              <a:t>Figure 17</a:t>
            </a:r>
          </a:p>
        </p:txBody>
      </p:sp>
    </p:spTree>
    <p:extLst>
      <p:ext uri="{BB962C8B-B14F-4D97-AF65-F5344CB8AC3E}">
        <p14:creationId xmlns:p14="http://schemas.microsoft.com/office/powerpoint/2010/main" val="13874923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B71EC1-8D60-8E4D-B7DB-A48D04FE44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/>
              <a:t>Ependymoma:</a:t>
            </a:r>
            <a:br>
              <a:rPr lang="en-US"/>
            </a:br>
            <a:r>
              <a:rPr lang="en-US"/>
              <a:t>Risk Assessment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FE53D1-E222-6343-B378-587AD93E8A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55813"/>
            <a:ext cx="10515600" cy="4351338"/>
          </a:xfrm>
        </p:spPr>
        <p:txBody>
          <a:bodyPr/>
          <a:lstStyle/>
          <a:p>
            <a:r>
              <a:rPr lang="en-US">
                <a:solidFill>
                  <a:srgbClr val="FF0000"/>
                </a:solidFill>
              </a:rPr>
              <a:t>Increased risk in patients with Neurofibromatosis type 2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B6D39CC-668C-B440-B551-03785F445F1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121" t="4264" r="18892"/>
          <a:stretch/>
        </p:blipFill>
        <p:spPr>
          <a:xfrm>
            <a:off x="0" y="0"/>
            <a:ext cx="1154948" cy="1303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0035014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DEF98E-DC6C-E24E-AED1-4999F6D9C5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Diagnosis cannot be made on imaging and tissue is required.</a:t>
            </a:r>
          </a:p>
          <a:p>
            <a:r>
              <a:rPr lang="en-US"/>
              <a:t>Goal is a gross total resection.</a:t>
            </a:r>
          </a:p>
          <a:p>
            <a:r>
              <a:rPr lang="en-US"/>
              <a:t>There is a risk of CNS metastases in about 10-15% of patients, and therefore, </a:t>
            </a:r>
            <a:r>
              <a:rPr lang="en-US">
                <a:solidFill>
                  <a:srgbClr val="FF0000"/>
                </a:solidFill>
              </a:rPr>
              <a:t>staging must include lumbar CSF cytology and full spine MRI.</a:t>
            </a:r>
          </a:p>
          <a:p>
            <a:pPr lvl="1"/>
            <a:r>
              <a:rPr lang="en-US">
                <a:solidFill>
                  <a:srgbClr val="FF0000"/>
                </a:solidFill>
              </a:rPr>
              <a:t>Spine MRI should be done before surgery or a minimum of 10-14 days post-operatively to avoid post-operative products confounding MRI interpretation</a:t>
            </a:r>
          </a:p>
          <a:p>
            <a:pPr lvl="1"/>
            <a:r>
              <a:rPr lang="en-US">
                <a:solidFill>
                  <a:srgbClr val="FF0000"/>
                </a:solidFill>
              </a:rPr>
              <a:t>Lumbar CSF sample for cytology should be done a minimum of 10-14 days post-operatively, again to avoid post-operative products confounding interpretation </a:t>
            </a:r>
          </a:p>
          <a:p>
            <a:pPr lvl="1"/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DEC7C427-9E3E-E840-8FA8-3264C2E9F9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/>
              <a:t>Ependymoma:</a:t>
            </a:r>
            <a:br>
              <a:rPr lang="en-US"/>
            </a:br>
            <a:r>
              <a:rPr lang="en-US"/>
              <a:t>Diagnosis and Evaluation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3F2D19A-606F-374E-A8AA-301978F95B3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121" t="4264" r="18892"/>
          <a:stretch/>
        </p:blipFill>
        <p:spPr>
          <a:xfrm>
            <a:off x="0" y="0"/>
            <a:ext cx="1154948" cy="1303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5087653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3505F-5E55-7043-B377-EB0F219060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5097"/>
            <a:ext cx="10515600" cy="1325563"/>
          </a:xfrm>
        </p:spPr>
        <p:txBody>
          <a:bodyPr/>
          <a:lstStyle/>
          <a:p>
            <a:pPr algn="ctr"/>
            <a:r>
              <a:rPr lang="en-US"/>
              <a:t>Ependymoma: Imaging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9722CD2-D16A-F647-ACC7-02EAF01B6FC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77474" y="2057048"/>
            <a:ext cx="3767667" cy="4351338"/>
          </a:xfrm>
        </p:spPr>
        <p:txBody>
          <a:bodyPr/>
          <a:lstStyle/>
          <a:p>
            <a:r>
              <a:rPr lang="en-US"/>
              <a:t>Typically a heterogenous mass in the posterior fossa (cerebellum).</a:t>
            </a:r>
          </a:p>
          <a:p>
            <a:r>
              <a:rPr lang="en-US"/>
              <a:t>Often with patchy heterogenous enhancement.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948346EC-A946-1047-B9F9-5976E338DF4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9771" y="1779648"/>
            <a:ext cx="6718974" cy="3454030"/>
          </a:xfr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F04D85C-4C01-E141-B5B7-406E243E944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2121" t="4264" r="18892"/>
          <a:stretch/>
        </p:blipFill>
        <p:spPr>
          <a:xfrm>
            <a:off x="0" y="0"/>
            <a:ext cx="1154948" cy="130350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19937B15-BEA2-1B46-B4D3-49A17CB2C6C4}"/>
              </a:ext>
            </a:extLst>
          </p:cNvPr>
          <p:cNvSpPr txBox="1"/>
          <p:nvPr/>
        </p:nvSpPr>
        <p:spPr>
          <a:xfrm>
            <a:off x="5106270" y="5256958"/>
            <a:ext cx="25174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Post-contrast Axial T1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49B6B5A-2029-FB4E-BD01-5FB1E6350FC4}"/>
              </a:ext>
            </a:extLst>
          </p:cNvPr>
          <p:cNvSpPr txBox="1"/>
          <p:nvPr/>
        </p:nvSpPr>
        <p:spPr>
          <a:xfrm>
            <a:off x="8249355" y="5262569"/>
            <a:ext cx="25174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Post-contrast Sagittal T1</a:t>
            </a:r>
          </a:p>
        </p:txBody>
      </p:sp>
      <p:sp>
        <p:nvSpPr>
          <p:cNvPr id="11" name="TextBox 2">
            <a:extLst>
              <a:ext uri="{FF2B5EF4-FFF2-40B4-BE49-F238E27FC236}">
                <a16:creationId xmlns:a16="http://schemas.microsoft.com/office/drawing/2014/main" id="{AF0FAA02-475A-6B48-B9F0-5320627F3015}"/>
              </a:ext>
            </a:extLst>
          </p:cNvPr>
          <p:cNvSpPr txBox="1"/>
          <p:nvPr/>
        </p:nvSpPr>
        <p:spPr>
          <a:xfrm>
            <a:off x="4393532" y="1427239"/>
            <a:ext cx="18077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u="sng"/>
              <a:t>Figure 18</a:t>
            </a:r>
          </a:p>
        </p:txBody>
      </p:sp>
      <p:sp>
        <p:nvSpPr>
          <p:cNvPr id="3" name="Rectangle 2"/>
          <p:cNvSpPr/>
          <p:nvPr/>
        </p:nvSpPr>
        <p:spPr>
          <a:xfrm>
            <a:off x="4345141" y="5759107"/>
            <a:ext cx="466048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/>
              <a:t>Ghosal Nandita, Murthy Ganesh, </a:t>
            </a:r>
            <a:r>
              <a:rPr lang="en-US" sz="1000" dirty="0" err="1"/>
              <a:t>Dadlani</a:t>
            </a:r>
            <a:r>
              <a:rPr lang="en-US" sz="1000" dirty="0"/>
              <a:t> Ravi, Hegde. </a:t>
            </a:r>
            <a:r>
              <a:rPr lang="en-US" sz="1000" dirty="0" err="1"/>
              <a:t>Alangar</a:t>
            </a:r>
            <a:r>
              <a:rPr lang="en-US" sz="1000" dirty="0"/>
              <a:t> Sathya, Singh Devendra. CASE REPORT. Recurrent posterior fossa anaplastic ependymoma with prominent chondroid metaplasia: A case report and review of literature. Indian Journal of Pathology and Microbiology. 2010, 53(4):787-789. http://www.ijpmonline.org/. Published October 27, 2010. Accessed November 1, 2018. ©2010 by Wolters Kluwer. Reproduced with permission.</a:t>
            </a:r>
          </a:p>
        </p:txBody>
      </p:sp>
    </p:spTree>
    <p:extLst>
      <p:ext uri="{BB962C8B-B14F-4D97-AF65-F5344CB8AC3E}">
        <p14:creationId xmlns:p14="http://schemas.microsoft.com/office/powerpoint/2010/main" val="3695642002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E7905A9F-7C35-5748-9855-FA11B2DAAD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/>
              <a:t>Ependymoma: Pathology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30FFC1C-D548-4C4C-8883-A0B3C0E721A1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Moderately cellular and composed of monomorphic cells with round to oval nuclei.  </a:t>
            </a:r>
          </a:p>
          <a:p>
            <a:r>
              <a:rPr lang="en-US" dirty="0">
                <a:solidFill>
                  <a:srgbClr val="FF0000"/>
                </a:solidFill>
              </a:rPr>
              <a:t>A common and key histologic feature is the presence of perivascular </a:t>
            </a:r>
            <a:r>
              <a:rPr lang="en-US" dirty="0" err="1">
                <a:solidFill>
                  <a:srgbClr val="FF0000"/>
                </a:solidFill>
              </a:rPr>
              <a:t>pseudorosettes</a:t>
            </a:r>
            <a:r>
              <a:rPr lang="en-US" dirty="0">
                <a:solidFill>
                  <a:srgbClr val="FF0000"/>
                </a:solidFill>
              </a:rPr>
              <a:t>.</a:t>
            </a: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95C9928-1875-D441-A67C-E7602421691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2121" t="4264" r="18892"/>
          <a:stretch/>
        </p:blipFill>
        <p:spPr>
          <a:xfrm>
            <a:off x="0" y="0"/>
            <a:ext cx="1154948" cy="130350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8A4BB92-ED1F-A94A-ACB3-C4CAC8971CA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6853" y="2000491"/>
            <a:ext cx="4444071" cy="333067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1" name="Down Arrow 10">
            <a:extLst>
              <a:ext uri="{FF2B5EF4-FFF2-40B4-BE49-F238E27FC236}">
                <a16:creationId xmlns:a16="http://schemas.microsoft.com/office/drawing/2014/main" id="{8AB1F4C6-7C69-4C43-BAC0-5F6B0D6180F8}"/>
              </a:ext>
            </a:extLst>
          </p:cNvPr>
          <p:cNvSpPr/>
          <p:nvPr/>
        </p:nvSpPr>
        <p:spPr>
          <a:xfrm>
            <a:off x="8228598" y="3394015"/>
            <a:ext cx="304800" cy="959555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Down Arrow 11">
            <a:extLst>
              <a:ext uri="{FF2B5EF4-FFF2-40B4-BE49-F238E27FC236}">
                <a16:creationId xmlns:a16="http://schemas.microsoft.com/office/drawing/2014/main" id="{D95A92C4-95A7-9041-9F07-115D543A3E31}"/>
              </a:ext>
            </a:extLst>
          </p:cNvPr>
          <p:cNvSpPr/>
          <p:nvPr/>
        </p:nvSpPr>
        <p:spPr>
          <a:xfrm>
            <a:off x="9779891" y="2203358"/>
            <a:ext cx="304800" cy="959555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2">
            <a:extLst>
              <a:ext uri="{FF2B5EF4-FFF2-40B4-BE49-F238E27FC236}">
                <a16:creationId xmlns:a16="http://schemas.microsoft.com/office/drawing/2014/main" id="{DC5B9E2C-D40C-6549-9AA7-0C2E365CF66D}"/>
              </a:ext>
            </a:extLst>
          </p:cNvPr>
          <p:cNvSpPr txBox="1"/>
          <p:nvPr/>
        </p:nvSpPr>
        <p:spPr>
          <a:xfrm>
            <a:off x="6434708" y="1638976"/>
            <a:ext cx="18077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u="sng"/>
              <a:t>Figure 19</a:t>
            </a:r>
          </a:p>
        </p:txBody>
      </p:sp>
      <p:sp>
        <p:nvSpPr>
          <p:cNvPr id="2" name="Rectangle 1"/>
          <p:cNvSpPr/>
          <p:nvPr/>
        </p:nvSpPr>
        <p:spPr>
          <a:xfrm>
            <a:off x="6434708" y="5640968"/>
            <a:ext cx="288726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" dirty="0"/>
              <a:t>Republished with permission of American Journal of Neuroradiology, from Neuropathology for the Neuroradiologist: Rosettes and </a:t>
            </a:r>
            <a:r>
              <a:rPr lang="en-US" sz="800" dirty="0" err="1"/>
              <a:t>Pseudorosettes</a:t>
            </a:r>
            <a:r>
              <a:rPr lang="en-US" sz="800" dirty="0"/>
              <a:t>. F.J. </a:t>
            </a:r>
            <a:r>
              <a:rPr lang="en-US" sz="800" dirty="0" err="1"/>
              <a:t>Wippold</a:t>
            </a:r>
            <a:r>
              <a:rPr lang="en-US" sz="800" dirty="0"/>
              <a:t> and A. Perry. </a:t>
            </a:r>
            <a:r>
              <a:rPr lang="en-US" altLang="en-US" sz="800" dirty="0"/>
              <a:t>©</a:t>
            </a:r>
            <a:r>
              <a:rPr lang="en-US" sz="800" dirty="0"/>
              <a:t> March 2006, 27 (3) 488-492; permission conveyed through Copyright Clearance Center, Inc.</a:t>
            </a:r>
          </a:p>
        </p:txBody>
      </p:sp>
    </p:spTree>
    <p:extLst>
      <p:ext uri="{BB962C8B-B14F-4D97-AF65-F5344CB8AC3E}">
        <p14:creationId xmlns:p14="http://schemas.microsoft.com/office/powerpoint/2010/main" val="3847395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4C8257-E0DA-D34B-A558-61907657CD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>
                <a:solidFill>
                  <a:srgbClr val="FF0000"/>
                </a:solidFill>
              </a:rPr>
              <a:t>Red Font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CEE24-DCF5-1944-8575-3B91E7139F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</a:rPr>
              <a:t>Red Font </a:t>
            </a:r>
            <a:r>
              <a:rPr lang="en-US"/>
              <a:t>is my way of highlighting key points throughout the presentation that I think are:</a:t>
            </a:r>
          </a:p>
          <a:p>
            <a:pPr lvl="1"/>
            <a:r>
              <a:rPr lang="en-US"/>
              <a:t>Important to remember/memorize</a:t>
            </a:r>
          </a:p>
          <a:p>
            <a:pPr lvl="1"/>
            <a:r>
              <a:rPr lang="en-US"/>
              <a:t>Key concepts that make for good test questions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8F61BD1-EC1E-0147-A623-92817311109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121" t="4264" r="18892"/>
          <a:stretch/>
        </p:blipFill>
        <p:spPr>
          <a:xfrm>
            <a:off x="-11948" y="0"/>
            <a:ext cx="1154948" cy="1303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7195340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3C30BF95-E537-BB46-8C8A-54E561F6A6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28432"/>
            <a:ext cx="10515600" cy="1325563"/>
          </a:xfrm>
        </p:spPr>
        <p:txBody>
          <a:bodyPr/>
          <a:lstStyle/>
          <a:p>
            <a:pPr algn="ctr"/>
            <a:r>
              <a:rPr lang="en-US"/>
              <a:t>Ependymoma:</a:t>
            </a:r>
            <a:br>
              <a:rPr lang="en-US"/>
            </a:br>
            <a:r>
              <a:rPr lang="en-US"/>
              <a:t>Molecular Biology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0B508AB-DD47-DC47-AA08-728F70B97B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67581"/>
            <a:ext cx="10515600" cy="4351338"/>
          </a:xfrm>
        </p:spPr>
        <p:txBody>
          <a:bodyPr/>
          <a:lstStyle/>
          <a:p>
            <a:r>
              <a:rPr lang="en-US" dirty="0"/>
              <a:t>Molecular subgroups are recognized, but these have not yet </a:t>
            </a:r>
            <a:r>
              <a:rPr lang="en-US" u="sng" dirty="0"/>
              <a:t>universally</a:t>
            </a:r>
            <a:r>
              <a:rPr lang="en-US" dirty="0"/>
              <a:t> impacted treatment.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9E17FCC-01EE-4548-BF9E-171F56D73C2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2121" t="4264" r="18892"/>
          <a:stretch/>
        </p:blipFill>
        <p:spPr>
          <a:xfrm>
            <a:off x="0" y="0"/>
            <a:ext cx="1154948" cy="130350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30C621E-2904-1043-BC1E-B8D0BB196C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34263" y="3054773"/>
            <a:ext cx="8118267" cy="2737555"/>
          </a:xfrm>
          <a:prstGeom prst="rect">
            <a:avLst/>
          </a:prstGeom>
        </p:spPr>
      </p:pic>
      <p:sp>
        <p:nvSpPr>
          <p:cNvPr id="8" name="TextBox 2">
            <a:extLst>
              <a:ext uri="{FF2B5EF4-FFF2-40B4-BE49-F238E27FC236}">
                <a16:creationId xmlns:a16="http://schemas.microsoft.com/office/drawing/2014/main" id="{C348A5F5-5B26-9342-BB26-FAD3A4E52CA0}"/>
              </a:ext>
            </a:extLst>
          </p:cNvPr>
          <p:cNvSpPr txBox="1"/>
          <p:nvPr/>
        </p:nvSpPr>
        <p:spPr>
          <a:xfrm>
            <a:off x="1664187" y="2610924"/>
            <a:ext cx="18077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u="sng"/>
              <a:t>Table 6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57E3DCE-590D-044C-8F40-829308798F13}"/>
              </a:ext>
            </a:extLst>
          </p:cNvPr>
          <p:cNvSpPr/>
          <p:nvPr/>
        </p:nvSpPr>
        <p:spPr>
          <a:xfrm>
            <a:off x="4180114" y="4581528"/>
            <a:ext cx="5650644" cy="272143"/>
          </a:xfrm>
          <a:prstGeom prst="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76443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EC8A44-6A34-0C47-82C2-7B53C32C5F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/>
              <a:t>Ependymoma:</a:t>
            </a:r>
            <a:br>
              <a:rPr lang="en-US"/>
            </a:br>
            <a:r>
              <a:rPr lang="en-US"/>
              <a:t>Treatment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65E496-50B0-4E47-BCE3-72C172C7B2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Maximum surgical resection.</a:t>
            </a:r>
          </a:p>
          <a:p>
            <a:pPr lvl="1"/>
            <a:r>
              <a:rPr lang="en-US" dirty="0">
                <a:solidFill>
                  <a:srgbClr val="FF0000"/>
                </a:solidFill>
              </a:rPr>
              <a:t>Surgical resection has consistently been found to impact outcome in historic studies</a:t>
            </a:r>
          </a:p>
          <a:p>
            <a:r>
              <a:rPr lang="en-US" dirty="0"/>
              <a:t>Localized tumors are typically treated with resection followed by focal radiotherapy between 5400-5900 </a:t>
            </a:r>
            <a:r>
              <a:rPr lang="en-US" dirty="0" err="1"/>
              <a:t>cGy</a:t>
            </a:r>
            <a:r>
              <a:rPr lang="en-US" dirty="0"/>
              <a:t>.</a:t>
            </a:r>
          </a:p>
          <a:p>
            <a:r>
              <a:rPr lang="en-US" dirty="0"/>
              <a:t>Metastatic tumors often treated with craniospinal radiotherapy 3600 </a:t>
            </a:r>
            <a:r>
              <a:rPr lang="en-US" dirty="0" err="1"/>
              <a:t>cGy</a:t>
            </a:r>
            <a:r>
              <a:rPr lang="en-US" dirty="0"/>
              <a:t> and boost to focal area 5400-5900 </a:t>
            </a:r>
            <a:r>
              <a:rPr lang="en-US" dirty="0" err="1"/>
              <a:t>cGy</a:t>
            </a:r>
            <a:r>
              <a:rPr lang="en-US" dirty="0"/>
              <a:t>.</a:t>
            </a:r>
          </a:p>
          <a:p>
            <a:r>
              <a:rPr lang="en-US" dirty="0"/>
              <a:t>The role of chemotherapy remains unclear and recent COG trials are addressing this again.</a:t>
            </a:r>
          </a:p>
          <a:p>
            <a:r>
              <a:rPr lang="en-US" dirty="0"/>
              <a:t>Chemotherapy alone approaches often used in very young children (typically &lt; 1 y/o) to delay radiation. 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4CDA74D-14F1-D34B-B167-22927777D5D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121" t="4264" r="18892"/>
          <a:stretch/>
        </p:blipFill>
        <p:spPr>
          <a:xfrm>
            <a:off x="0" y="0"/>
            <a:ext cx="1154948" cy="1303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7502696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7C707A-C232-9E4B-B7F4-F26AD3651E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/>
              <a:t>Ependymoma:</a:t>
            </a:r>
            <a:br>
              <a:rPr lang="en-US"/>
            </a:br>
            <a:r>
              <a:rPr lang="en-US"/>
              <a:t>Outcome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2ED2E8-7532-2640-8FC2-8786FDA938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78025"/>
            <a:ext cx="10515600" cy="4351338"/>
          </a:xfrm>
        </p:spPr>
        <p:txBody>
          <a:bodyPr/>
          <a:lstStyle/>
          <a:p>
            <a:r>
              <a:rPr lang="en-US" dirty="0"/>
              <a:t>5-year overall survivals are 60-80%, but many patients have multiple and late relapses.</a:t>
            </a:r>
          </a:p>
          <a:p>
            <a:pPr lvl="1"/>
            <a:r>
              <a:rPr lang="en-US" dirty="0"/>
              <a:t>It is a unique CNS tumor where EFS/OS continues to decline far after 5 years.</a:t>
            </a:r>
          </a:p>
          <a:p>
            <a:r>
              <a:rPr lang="en-US" dirty="0"/>
              <a:t>Many patients will develop multiply recurrent tumor over several years and eventually succumb to the disease. 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CBAFEF5-7692-8141-B68E-07AC895B8EE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121" t="4264" r="18892"/>
          <a:stretch/>
        </p:blipFill>
        <p:spPr>
          <a:xfrm>
            <a:off x="0" y="0"/>
            <a:ext cx="1154948" cy="1303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0311785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rizontal Scroll 2">
            <a:extLst>
              <a:ext uri="{FF2B5EF4-FFF2-40B4-BE49-F238E27FC236}">
                <a16:creationId xmlns:a16="http://schemas.microsoft.com/office/drawing/2014/main" id="{5E143296-FAE7-264F-A565-9AD80FC68E5D}"/>
              </a:ext>
            </a:extLst>
          </p:cNvPr>
          <p:cNvSpPr/>
          <p:nvPr/>
        </p:nvSpPr>
        <p:spPr>
          <a:xfrm>
            <a:off x="992605" y="1666374"/>
            <a:ext cx="10166684" cy="3543300"/>
          </a:xfrm>
          <a:prstGeom prst="horizontalScroll">
            <a:avLst/>
          </a:prstGeom>
          <a:gradFill flip="none" rotWithShape="1">
            <a:gsLst>
              <a:gs pos="0">
                <a:srgbClr val="00FDFF">
                  <a:tint val="66000"/>
                  <a:satMod val="160000"/>
                </a:srgbClr>
              </a:gs>
              <a:gs pos="50000">
                <a:srgbClr val="00FDFF">
                  <a:tint val="44500"/>
                  <a:satMod val="160000"/>
                </a:srgbClr>
              </a:gs>
              <a:gs pos="100000">
                <a:srgbClr val="00FDFF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>
                <a:solidFill>
                  <a:schemeClr val="tx1"/>
                </a:solidFill>
              </a:rPr>
              <a:t>Central Nervous System Germ Cell Tumors</a:t>
            </a:r>
          </a:p>
        </p:txBody>
      </p:sp>
    </p:spTree>
    <p:extLst>
      <p:ext uri="{BB962C8B-B14F-4D97-AF65-F5344CB8AC3E}">
        <p14:creationId xmlns:p14="http://schemas.microsoft.com/office/powerpoint/2010/main" val="4175151978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88BC4B-7B77-4D43-92FA-525A7E5EAD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/>
              <a:t>CNS Germ Cell Tumors:</a:t>
            </a:r>
            <a:br>
              <a:rPr lang="en-US"/>
            </a:br>
            <a:r>
              <a:rPr lang="en-US"/>
              <a:t>General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D85A35-B4F7-8744-BC86-A6C7304502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Rare pediatric CNS tumor with similar histologic feature to gonadal germ cell tumors.  </a:t>
            </a:r>
          </a:p>
          <a:p>
            <a:r>
              <a:rPr lang="en-US"/>
              <a:t>Unique in that diagnosis can sometime be made by circulating tumor markers in the blood and CSF (</a:t>
            </a:r>
            <a:r>
              <a:rPr lang="en-US">
                <a:solidFill>
                  <a:srgbClr val="FF0000"/>
                </a:solidFill>
              </a:rPr>
              <a:t>AFP and Beta-HCG</a:t>
            </a:r>
            <a:r>
              <a:rPr lang="en-US"/>
              <a:t>).</a:t>
            </a:r>
          </a:p>
          <a:p>
            <a:r>
              <a:rPr lang="en-US"/>
              <a:t>Classically, there are 2 major categories: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>
                <a:solidFill>
                  <a:srgbClr val="FF0000"/>
                </a:solidFill>
              </a:rPr>
              <a:t>Germinoma (aka non-secreting) – better outcome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>
                <a:solidFill>
                  <a:srgbClr val="FF0000"/>
                </a:solidFill>
              </a:rPr>
              <a:t>Non-germinomatous Germ Cell Tumor (NGGCT) (aka secreting) – worse outcome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959953A-6442-BA4F-AB0F-69ED3A2638B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121" t="4264" r="18892"/>
          <a:stretch/>
        </p:blipFill>
        <p:spPr>
          <a:xfrm>
            <a:off x="0" y="0"/>
            <a:ext cx="1154948" cy="1303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6464576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814A36-B782-1C42-A65B-C2BB9AE8F3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/>
              <a:t>CNS Germ Cell Tumors: Epidemiology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6EAD96-3C8F-7C4F-A6F6-B93F6A24E6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82594" y="1942740"/>
            <a:ext cx="3341980" cy="4351338"/>
          </a:xfrm>
        </p:spPr>
        <p:txBody>
          <a:bodyPr/>
          <a:lstStyle/>
          <a:p>
            <a:r>
              <a:rPr lang="en-US"/>
              <a:t>Represent only 2-3% of pediatric CNS tumors.</a:t>
            </a:r>
          </a:p>
          <a:p>
            <a:r>
              <a:rPr lang="en-US">
                <a:solidFill>
                  <a:srgbClr val="FF0000"/>
                </a:solidFill>
              </a:rPr>
              <a:t>More common in Japan and other Asian countries.</a:t>
            </a:r>
          </a:p>
          <a:p>
            <a:pPr lvl="1"/>
            <a:r>
              <a:rPr lang="en-US">
                <a:solidFill>
                  <a:srgbClr val="FF0000"/>
                </a:solidFill>
              </a:rPr>
              <a:t>Can be up to 10-15% of pediatric brain tumors in these geographic areas 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6CBDF62-7D2A-8242-A7CF-BEBE2291F9B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2121" t="4264" r="18892"/>
          <a:stretch/>
        </p:blipFill>
        <p:spPr>
          <a:xfrm>
            <a:off x="0" y="0"/>
            <a:ext cx="1154948" cy="1303506"/>
          </a:xfrm>
          <a:prstGeom prst="rect">
            <a:avLst/>
          </a:prstGeom>
        </p:spPr>
      </p:pic>
      <p:grpSp>
        <p:nvGrpSpPr>
          <p:cNvPr id="5" name="Group 47">
            <a:extLst>
              <a:ext uri="{FF2B5EF4-FFF2-40B4-BE49-F238E27FC236}">
                <a16:creationId xmlns:a16="http://schemas.microsoft.com/office/drawing/2014/main" id="{583BBD13-844C-F04B-B7E8-53AB73209F69}"/>
              </a:ext>
            </a:extLst>
          </p:cNvPr>
          <p:cNvGrpSpPr>
            <a:grpSpLocks/>
          </p:cNvGrpSpPr>
          <p:nvPr/>
        </p:nvGrpSpPr>
        <p:grpSpPr bwMode="auto">
          <a:xfrm>
            <a:off x="4748125" y="2055813"/>
            <a:ext cx="7376941" cy="3891523"/>
            <a:chOff x="508" y="480"/>
            <a:chExt cx="5740" cy="3081"/>
          </a:xfrm>
        </p:grpSpPr>
        <p:sp>
          <p:nvSpPr>
            <p:cNvPr id="6" name="Text Box 25">
              <a:extLst>
                <a:ext uri="{FF2B5EF4-FFF2-40B4-BE49-F238E27FC236}">
                  <a16:creationId xmlns:a16="http://schemas.microsoft.com/office/drawing/2014/main" id="{EB472C2A-B159-9142-A1E8-6EFD2150075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36" y="1958"/>
              <a:ext cx="2304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algn="ctr" eaLnBrk="1" hangingPunct="1">
                <a:spcBef>
                  <a:spcPct val="50000"/>
                </a:spcBef>
              </a:pPr>
              <a:r>
                <a:rPr lang="en-US" sz="2000" b="0">
                  <a:solidFill>
                    <a:srgbClr val="000000"/>
                  </a:solidFill>
                  <a:latin typeface="Times New Roman" pitchFamily="28" charset="0"/>
                </a:rPr>
                <a:t>Craniopharyngioma</a:t>
              </a:r>
            </a:p>
          </p:txBody>
        </p:sp>
        <p:sp>
          <p:nvSpPr>
            <p:cNvPr id="7" name="Rectangle 27">
              <a:extLst>
                <a:ext uri="{FF2B5EF4-FFF2-40B4-BE49-F238E27FC236}">
                  <a16:creationId xmlns:a16="http://schemas.microsoft.com/office/drawing/2014/main" id="{56BBB680-7D6A-AB4F-8620-24B7F7829CD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78" y="1416"/>
              <a:ext cx="190" cy="134"/>
            </a:xfrm>
            <a:prstGeom prst="rect">
              <a:avLst/>
            </a:prstGeom>
            <a:solidFill>
              <a:srgbClr val="9999FF"/>
            </a:solidFill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8" name="Rectangle 28">
              <a:extLst>
                <a:ext uri="{FF2B5EF4-FFF2-40B4-BE49-F238E27FC236}">
                  <a16:creationId xmlns:a16="http://schemas.microsoft.com/office/drawing/2014/main" id="{334EBCBB-4A5F-F041-8094-FFE204E7B27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88" y="1741"/>
              <a:ext cx="190" cy="133"/>
            </a:xfrm>
            <a:prstGeom prst="rect">
              <a:avLst/>
            </a:prstGeom>
            <a:solidFill>
              <a:srgbClr val="FF3399"/>
            </a:solidFill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9" name="Rectangle 29">
              <a:extLst>
                <a:ext uri="{FF2B5EF4-FFF2-40B4-BE49-F238E27FC236}">
                  <a16:creationId xmlns:a16="http://schemas.microsoft.com/office/drawing/2014/main" id="{AC97FF6C-BFB4-F948-BB38-224297C6578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88" y="2046"/>
              <a:ext cx="190" cy="134"/>
            </a:xfrm>
            <a:prstGeom prst="rect">
              <a:avLst/>
            </a:prstGeom>
            <a:solidFill>
              <a:srgbClr val="FFFF00"/>
            </a:solidFill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" name="Rectangle 30">
              <a:extLst>
                <a:ext uri="{FF2B5EF4-FFF2-40B4-BE49-F238E27FC236}">
                  <a16:creationId xmlns:a16="http://schemas.microsoft.com/office/drawing/2014/main" id="{AA925E36-0D47-7845-B95E-5AD4BB47D49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88" y="2366"/>
              <a:ext cx="190" cy="133"/>
            </a:xfrm>
            <a:prstGeom prst="rect">
              <a:avLst/>
            </a:prstGeom>
            <a:solidFill>
              <a:srgbClr val="FF0000"/>
            </a:solidFill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" name="Rectangle 31">
              <a:extLst>
                <a:ext uri="{FF2B5EF4-FFF2-40B4-BE49-F238E27FC236}">
                  <a16:creationId xmlns:a16="http://schemas.microsoft.com/office/drawing/2014/main" id="{68DE92BE-95A7-0F46-85FA-A5A78698B7E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88" y="2694"/>
              <a:ext cx="190" cy="134"/>
            </a:xfrm>
            <a:prstGeom prst="rect">
              <a:avLst/>
            </a:prstGeom>
            <a:solidFill>
              <a:srgbClr val="33CC33"/>
            </a:solidFill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2" name="Text Box 32">
              <a:extLst>
                <a:ext uri="{FF2B5EF4-FFF2-40B4-BE49-F238E27FC236}">
                  <a16:creationId xmlns:a16="http://schemas.microsoft.com/office/drawing/2014/main" id="{04B33321-5DBA-E440-8491-A1D20D8FD8C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06" y="1320"/>
              <a:ext cx="2066" cy="3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sz="2000" b="0">
                  <a:solidFill>
                    <a:srgbClr val="000000"/>
                  </a:solidFill>
                  <a:latin typeface="Times New Roman" pitchFamily="28" charset="0"/>
                </a:rPr>
                <a:t>Astrocytoma/Glioma</a:t>
              </a:r>
            </a:p>
          </p:txBody>
        </p:sp>
        <p:sp>
          <p:nvSpPr>
            <p:cNvPr id="13" name="Text Box 33">
              <a:extLst>
                <a:ext uri="{FF2B5EF4-FFF2-40B4-BE49-F238E27FC236}">
                  <a16:creationId xmlns:a16="http://schemas.microsoft.com/office/drawing/2014/main" id="{3D7AFBF9-82F1-1642-9FE4-EAC230A7DE0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19" y="1644"/>
              <a:ext cx="1678" cy="3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algn="ctr" eaLnBrk="1" hangingPunct="1">
                <a:spcBef>
                  <a:spcPct val="50000"/>
                </a:spcBef>
              </a:pPr>
              <a:r>
                <a:rPr lang="en-US" sz="2000" b="0">
                  <a:solidFill>
                    <a:srgbClr val="000000"/>
                  </a:solidFill>
                  <a:latin typeface="Times New Roman" pitchFamily="28" charset="0"/>
                </a:rPr>
                <a:t>Ependymoma</a:t>
              </a:r>
            </a:p>
          </p:txBody>
        </p:sp>
        <p:sp>
          <p:nvSpPr>
            <p:cNvPr id="14" name="Text Box 34">
              <a:extLst>
                <a:ext uri="{FF2B5EF4-FFF2-40B4-BE49-F238E27FC236}">
                  <a16:creationId xmlns:a16="http://schemas.microsoft.com/office/drawing/2014/main" id="{0CE8C8A1-F932-0F4A-9A3F-ED0F672AA97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21" y="2277"/>
              <a:ext cx="2127" cy="3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sz="2000" b="0">
                  <a:solidFill>
                    <a:srgbClr val="000000"/>
                  </a:solidFill>
                  <a:latin typeface="Times New Roman" pitchFamily="28" charset="0"/>
                </a:rPr>
                <a:t>CNS Germ Cell Tumor</a:t>
              </a:r>
            </a:p>
          </p:txBody>
        </p:sp>
        <p:sp>
          <p:nvSpPr>
            <p:cNvPr id="15" name="Text Box 35">
              <a:extLst>
                <a:ext uri="{FF2B5EF4-FFF2-40B4-BE49-F238E27FC236}">
                  <a16:creationId xmlns:a16="http://schemas.microsoft.com/office/drawing/2014/main" id="{C86EEBDE-0949-FB49-81F6-F2D2045FB18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18" y="2609"/>
              <a:ext cx="1595" cy="3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sz="2000" b="0">
                  <a:solidFill>
                    <a:srgbClr val="000000"/>
                  </a:solidFill>
                  <a:latin typeface="Times New Roman" pitchFamily="28" charset="0"/>
                </a:rPr>
                <a:t>Medulloblastoma</a:t>
              </a:r>
            </a:p>
          </p:txBody>
        </p:sp>
        <p:sp>
          <p:nvSpPr>
            <p:cNvPr id="16" name="Arc 36">
              <a:extLst>
                <a:ext uri="{FF2B5EF4-FFF2-40B4-BE49-F238E27FC236}">
                  <a16:creationId xmlns:a16="http://schemas.microsoft.com/office/drawing/2014/main" id="{DE8001E0-087C-8C4E-BF52-B8A167A648CF}"/>
                </a:ext>
              </a:extLst>
            </p:cNvPr>
            <p:cNvSpPr>
              <a:spLocks/>
            </p:cNvSpPr>
            <p:nvPr/>
          </p:nvSpPr>
          <p:spPr bwMode="auto">
            <a:xfrm>
              <a:off x="1131" y="480"/>
              <a:ext cx="2452" cy="3081"/>
            </a:xfrm>
            <a:custGeom>
              <a:avLst/>
              <a:gdLst>
                <a:gd name="T0" fmla="*/ 0 w 34454"/>
                <a:gd name="T1" fmla="*/ 0 h 43200"/>
                <a:gd name="T2" fmla="*/ 0 w 34454"/>
                <a:gd name="T3" fmla="*/ 0 h 43200"/>
                <a:gd name="T4" fmla="*/ 0 w 34454"/>
                <a:gd name="T5" fmla="*/ 0 h 4320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34454" h="43200" fill="none" extrusionOk="0">
                  <a:moveTo>
                    <a:pt x="12752" y="0"/>
                  </a:moveTo>
                  <a:cubicBezTo>
                    <a:pt x="12786" y="0"/>
                    <a:pt x="12820" y="-1"/>
                    <a:pt x="12854" y="0"/>
                  </a:cubicBezTo>
                  <a:cubicBezTo>
                    <a:pt x="24783" y="0"/>
                    <a:pt x="34454" y="9670"/>
                    <a:pt x="34454" y="21600"/>
                  </a:cubicBezTo>
                  <a:cubicBezTo>
                    <a:pt x="34454" y="33529"/>
                    <a:pt x="24783" y="43200"/>
                    <a:pt x="12854" y="43200"/>
                  </a:cubicBezTo>
                  <a:cubicBezTo>
                    <a:pt x="8225" y="43200"/>
                    <a:pt x="3719" y="41713"/>
                    <a:pt x="0" y="38958"/>
                  </a:cubicBezTo>
                </a:path>
                <a:path w="34454" h="43200" stroke="0" extrusionOk="0">
                  <a:moveTo>
                    <a:pt x="12752" y="0"/>
                  </a:moveTo>
                  <a:cubicBezTo>
                    <a:pt x="12786" y="0"/>
                    <a:pt x="12820" y="-1"/>
                    <a:pt x="12854" y="0"/>
                  </a:cubicBezTo>
                  <a:cubicBezTo>
                    <a:pt x="24783" y="0"/>
                    <a:pt x="34454" y="9670"/>
                    <a:pt x="34454" y="21600"/>
                  </a:cubicBezTo>
                  <a:cubicBezTo>
                    <a:pt x="34454" y="33529"/>
                    <a:pt x="24783" y="43200"/>
                    <a:pt x="12854" y="43200"/>
                  </a:cubicBezTo>
                  <a:cubicBezTo>
                    <a:pt x="8225" y="43200"/>
                    <a:pt x="3719" y="41713"/>
                    <a:pt x="0" y="38958"/>
                  </a:cubicBezTo>
                  <a:lnTo>
                    <a:pt x="12854" y="21600"/>
                  </a:lnTo>
                  <a:lnTo>
                    <a:pt x="12752" y="0"/>
                  </a:lnTo>
                  <a:close/>
                </a:path>
              </a:pathLst>
            </a:custGeom>
            <a:solidFill>
              <a:srgbClr val="9999FF"/>
            </a:solidFill>
            <a:ln w="15875">
              <a:solidFill>
                <a:srgbClr val="000000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7" name="Arc 37">
              <a:extLst>
                <a:ext uri="{FF2B5EF4-FFF2-40B4-BE49-F238E27FC236}">
                  <a16:creationId xmlns:a16="http://schemas.microsoft.com/office/drawing/2014/main" id="{12258C87-E2F7-5341-B469-0F36D38FF7B9}"/>
                </a:ext>
              </a:extLst>
            </p:cNvPr>
            <p:cNvSpPr>
              <a:spLocks/>
            </p:cNvSpPr>
            <p:nvPr/>
          </p:nvSpPr>
          <p:spPr bwMode="auto">
            <a:xfrm>
              <a:off x="577" y="2021"/>
              <a:ext cx="1469" cy="1238"/>
            </a:xfrm>
            <a:custGeom>
              <a:avLst/>
              <a:gdLst>
                <a:gd name="T0" fmla="*/ 0 w 20615"/>
                <a:gd name="T1" fmla="*/ 0 h 17359"/>
                <a:gd name="T2" fmla="*/ 0 w 20615"/>
                <a:gd name="T3" fmla="*/ 0 h 17359"/>
                <a:gd name="T4" fmla="*/ 0 w 20615"/>
                <a:gd name="T5" fmla="*/ 0 h 17359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0615" h="17359" fill="none" extrusionOk="0">
                  <a:moveTo>
                    <a:pt x="7761" y="17358"/>
                  </a:moveTo>
                  <a:cubicBezTo>
                    <a:pt x="4083" y="14636"/>
                    <a:pt x="1366" y="10815"/>
                    <a:pt x="0" y="6448"/>
                  </a:cubicBezTo>
                </a:path>
                <a:path w="20615" h="17359" stroke="0" extrusionOk="0">
                  <a:moveTo>
                    <a:pt x="7761" y="17358"/>
                  </a:moveTo>
                  <a:cubicBezTo>
                    <a:pt x="4083" y="14636"/>
                    <a:pt x="1366" y="10815"/>
                    <a:pt x="0" y="6448"/>
                  </a:cubicBezTo>
                  <a:lnTo>
                    <a:pt x="20615" y="0"/>
                  </a:lnTo>
                  <a:lnTo>
                    <a:pt x="7761" y="17358"/>
                  </a:lnTo>
                  <a:close/>
                </a:path>
              </a:pathLst>
            </a:custGeom>
            <a:solidFill>
              <a:srgbClr val="FF3399"/>
            </a:solidFill>
            <a:ln w="15875">
              <a:solidFill>
                <a:srgbClr val="000000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8" name="Arc 38">
              <a:extLst>
                <a:ext uri="{FF2B5EF4-FFF2-40B4-BE49-F238E27FC236}">
                  <a16:creationId xmlns:a16="http://schemas.microsoft.com/office/drawing/2014/main" id="{83034492-8168-314F-8F1F-35E7E80F5CA7}"/>
                </a:ext>
              </a:extLst>
            </p:cNvPr>
            <p:cNvSpPr>
              <a:spLocks/>
            </p:cNvSpPr>
            <p:nvPr/>
          </p:nvSpPr>
          <p:spPr bwMode="auto">
            <a:xfrm>
              <a:off x="508" y="1721"/>
              <a:ext cx="1538" cy="759"/>
            </a:xfrm>
            <a:custGeom>
              <a:avLst/>
              <a:gdLst>
                <a:gd name="T0" fmla="*/ 0 w 21600"/>
                <a:gd name="T1" fmla="*/ 0 h 10649"/>
                <a:gd name="T2" fmla="*/ 0 w 21600"/>
                <a:gd name="T3" fmla="*/ 0 h 10649"/>
                <a:gd name="T4" fmla="*/ 0 w 21600"/>
                <a:gd name="T5" fmla="*/ 0 h 10649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1600" h="10649" fill="none" extrusionOk="0">
                  <a:moveTo>
                    <a:pt x="985" y="10648"/>
                  </a:moveTo>
                  <a:cubicBezTo>
                    <a:pt x="332" y="8561"/>
                    <a:pt x="0" y="6387"/>
                    <a:pt x="0" y="4200"/>
                  </a:cubicBezTo>
                  <a:cubicBezTo>
                    <a:pt x="-1" y="2789"/>
                    <a:pt x="138" y="1383"/>
                    <a:pt x="412" y="0"/>
                  </a:cubicBezTo>
                </a:path>
                <a:path w="21600" h="10649" stroke="0" extrusionOk="0">
                  <a:moveTo>
                    <a:pt x="985" y="10648"/>
                  </a:moveTo>
                  <a:cubicBezTo>
                    <a:pt x="332" y="8561"/>
                    <a:pt x="0" y="6387"/>
                    <a:pt x="0" y="4200"/>
                  </a:cubicBezTo>
                  <a:cubicBezTo>
                    <a:pt x="-1" y="2789"/>
                    <a:pt x="138" y="1383"/>
                    <a:pt x="412" y="0"/>
                  </a:cubicBezTo>
                  <a:lnTo>
                    <a:pt x="21600" y="4200"/>
                  </a:lnTo>
                  <a:lnTo>
                    <a:pt x="985" y="10648"/>
                  </a:lnTo>
                  <a:close/>
                </a:path>
              </a:pathLst>
            </a:custGeom>
            <a:solidFill>
              <a:srgbClr val="FFFF00"/>
            </a:solidFill>
            <a:ln w="15875">
              <a:solidFill>
                <a:srgbClr val="000000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9" name="Arc 39">
              <a:extLst>
                <a:ext uri="{FF2B5EF4-FFF2-40B4-BE49-F238E27FC236}">
                  <a16:creationId xmlns:a16="http://schemas.microsoft.com/office/drawing/2014/main" id="{0C62A72A-3CE4-6B40-B5F9-BBF484C0E290}"/>
                </a:ext>
              </a:extLst>
            </p:cNvPr>
            <p:cNvSpPr>
              <a:spLocks/>
            </p:cNvSpPr>
            <p:nvPr/>
          </p:nvSpPr>
          <p:spPr bwMode="auto">
            <a:xfrm>
              <a:off x="542" y="1542"/>
              <a:ext cx="1509" cy="474"/>
            </a:xfrm>
            <a:custGeom>
              <a:avLst/>
              <a:gdLst>
                <a:gd name="T0" fmla="*/ 0 w 21188"/>
                <a:gd name="T1" fmla="*/ 0 h 6653"/>
                <a:gd name="T2" fmla="*/ 0 w 21188"/>
                <a:gd name="T3" fmla="*/ 0 h 6653"/>
                <a:gd name="T4" fmla="*/ 0 w 21188"/>
                <a:gd name="T5" fmla="*/ 0 h 6653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1188" h="6653" fill="none" extrusionOk="0">
                  <a:moveTo>
                    <a:pt x="0" y="2453"/>
                  </a:moveTo>
                  <a:cubicBezTo>
                    <a:pt x="164" y="1623"/>
                    <a:pt x="377" y="804"/>
                    <a:pt x="638" y="0"/>
                  </a:cubicBezTo>
                </a:path>
                <a:path w="21188" h="6653" stroke="0" extrusionOk="0">
                  <a:moveTo>
                    <a:pt x="0" y="2453"/>
                  </a:moveTo>
                  <a:cubicBezTo>
                    <a:pt x="164" y="1623"/>
                    <a:pt x="377" y="804"/>
                    <a:pt x="638" y="0"/>
                  </a:cubicBezTo>
                  <a:lnTo>
                    <a:pt x="21188" y="6653"/>
                  </a:lnTo>
                  <a:lnTo>
                    <a:pt x="0" y="2453"/>
                  </a:lnTo>
                  <a:close/>
                </a:path>
              </a:pathLst>
            </a:custGeom>
            <a:solidFill>
              <a:srgbClr val="FF0000"/>
            </a:solidFill>
            <a:ln w="15875">
              <a:solidFill>
                <a:srgbClr val="000000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0" name="Arc 40">
              <a:extLst>
                <a:ext uri="{FF2B5EF4-FFF2-40B4-BE49-F238E27FC236}">
                  <a16:creationId xmlns:a16="http://schemas.microsoft.com/office/drawing/2014/main" id="{A73E4AD2-F83D-E344-925B-CFE151A02982}"/>
                </a:ext>
              </a:extLst>
            </p:cNvPr>
            <p:cNvSpPr>
              <a:spLocks/>
            </p:cNvSpPr>
            <p:nvPr/>
          </p:nvSpPr>
          <p:spPr bwMode="auto">
            <a:xfrm>
              <a:off x="591" y="480"/>
              <a:ext cx="1463" cy="1541"/>
            </a:xfrm>
            <a:custGeom>
              <a:avLst/>
              <a:gdLst>
                <a:gd name="T0" fmla="*/ 0 w 20550"/>
                <a:gd name="T1" fmla="*/ 0 h 21600"/>
                <a:gd name="T2" fmla="*/ 0 w 20550"/>
                <a:gd name="T3" fmla="*/ 0 h 21600"/>
                <a:gd name="T4" fmla="*/ 0 w 20550"/>
                <a:gd name="T5" fmla="*/ 0 h 2160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0550" h="21600" fill="none" extrusionOk="0">
                  <a:moveTo>
                    <a:pt x="0" y="14947"/>
                  </a:moveTo>
                  <a:cubicBezTo>
                    <a:pt x="2873" y="6071"/>
                    <a:pt x="11119" y="44"/>
                    <a:pt x="20448" y="0"/>
                  </a:cubicBezTo>
                </a:path>
                <a:path w="20550" h="21600" stroke="0" extrusionOk="0">
                  <a:moveTo>
                    <a:pt x="0" y="14947"/>
                  </a:moveTo>
                  <a:cubicBezTo>
                    <a:pt x="2873" y="6071"/>
                    <a:pt x="11119" y="44"/>
                    <a:pt x="20448" y="0"/>
                  </a:cubicBezTo>
                  <a:lnTo>
                    <a:pt x="20550" y="21600"/>
                  </a:lnTo>
                  <a:lnTo>
                    <a:pt x="0" y="14947"/>
                  </a:lnTo>
                  <a:close/>
                </a:path>
              </a:pathLst>
            </a:custGeom>
            <a:solidFill>
              <a:srgbClr val="33CC33"/>
            </a:solidFill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1" name="Text Box 41">
              <a:extLst>
                <a:ext uri="{FF2B5EF4-FFF2-40B4-BE49-F238E27FC236}">
                  <a16:creationId xmlns:a16="http://schemas.microsoft.com/office/drawing/2014/main" id="{F657FDD6-612A-A04B-AD19-59BFE0C52D5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62" y="1906"/>
              <a:ext cx="810" cy="3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sz="2000">
                  <a:solidFill>
                    <a:srgbClr val="000000"/>
                  </a:solidFill>
                  <a:latin typeface="Times New Roman" pitchFamily="28" charset="0"/>
                </a:rPr>
                <a:t>50-60%</a:t>
              </a:r>
            </a:p>
          </p:txBody>
        </p:sp>
        <p:sp>
          <p:nvSpPr>
            <p:cNvPr id="22" name="Text Box 42">
              <a:extLst>
                <a:ext uri="{FF2B5EF4-FFF2-40B4-BE49-F238E27FC236}">
                  <a16:creationId xmlns:a16="http://schemas.microsoft.com/office/drawing/2014/main" id="{9D47E73E-2617-0944-84D1-A5F8CF7A258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12" y="1083"/>
              <a:ext cx="814" cy="3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sz="2000">
                  <a:solidFill>
                    <a:srgbClr val="000000"/>
                  </a:solidFill>
                  <a:latin typeface="Times New Roman" pitchFamily="28" charset="0"/>
                </a:rPr>
                <a:t>15-20%</a:t>
              </a:r>
            </a:p>
          </p:txBody>
        </p:sp>
        <p:sp>
          <p:nvSpPr>
            <p:cNvPr id="23" name="Text Box 43">
              <a:extLst>
                <a:ext uri="{FF2B5EF4-FFF2-40B4-BE49-F238E27FC236}">
                  <a16:creationId xmlns:a16="http://schemas.microsoft.com/office/drawing/2014/main" id="{EFE09135-224C-0447-A85B-9BF821A1532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37" y="2454"/>
              <a:ext cx="778" cy="3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sz="2000">
                  <a:solidFill>
                    <a:srgbClr val="000000"/>
                  </a:solidFill>
                  <a:latin typeface="Times New Roman" pitchFamily="28" charset="0"/>
                </a:rPr>
                <a:t>8-10%</a:t>
              </a:r>
            </a:p>
          </p:txBody>
        </p:sp>
        <p:sp>
          <p:nvSpPr>
            <p:cNvPr id="24" name="Text Box 44">
              <a:extLst>
                <a:ext uri="{FF2B5EF4-FFF2-40B4-BE49-F238E27FC236}">
                  <a16:creationId xmlns:a16="http://schemas.microsoft.com/office/drawing/2014/main" id="{07F4D3AA-815A-1641-85CE-D202C5CF5AA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73" y="1906"/>
              <a:ext cx="658" cy="3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sz="2000">
                  <a:solidFill>
                    <a:srgbClr val="000000"/>
                  </a:solidFill>
                  <a:latin typeface="Times New Roman" pitchFamily="28" charset="0"/>
                </a:rPr>
                <a:t>6-9%</a:t>
              </a:r>
            </a:p>
          </p:txBody>
        </p:sp>
        <p:sp>
          <p:nvSpPr>
            <p:cNvPr id="26" name="Oval 46">
              <a:extLst>
                <a:ext uri="{FF2B5EF4-FFF2-40B4-BE49-F238E27FC236}">
                  <a16:creationId xmlns:a16="http://schemas.microsoft.com/office/drawing/2014/main" id="{2600CA7F-C9C9-534C-BB0D-C3681C923C2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0" y="480"/>
              <a:ext cx="3071" cy="3081"/>
            </a:xfrm>
            <a:prstGeom prst="ellips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</p:grpSp>
      <p:sp>
        <p:nvSpPr>
          <p:cNvPr id="30" name="TextBox 2">
            <a:extLst>
              <a:ext uri="{FF2B5EF4-FFF2-40B4-BE49-F238E27FC236}">
                <a16:creationId xmlns:a16="http://schemas.microsoft.com/office/drawing/2014/main" id="{142712F0-E07B-A347-8D45-43CDFBDA7C4C}"/>
              </a:ext>
            </a:extLst>
          </p:cNvPr>
          <p:cNvSpPr txBox="1"/>
          <p:nvPr/>
        </p:nvSpPr>
        <p:spPr>
          <a:xfrm>
            <a:off x="4455999" y="1942740"/>
            <a:ext cx="18077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u="sng"/>
              <a:t>Figure 20</a:t>
            </a: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89EAC6EF-0467-1647-AF59-5BCC9F2F5664}"/>
              </a:ext>
            </a:extLst>
          </p:cNvPr>
          <p:cNvGrpSpPr/>
          <p:nvPr/>
        </p:nvGrpSpPr>
        <p:grpSpPr>
          <a:xfrm>
            <a:off x="3823855" y="2548457"/>
            <a:ext cx="2918872" cy="1447434"/>
            <a:chOff x="3823855" y="2548457"/>
            <a:chExt cx="2918872" cy="1447434"/>
          </a:xfrm>
        </p:grpSpPr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CF637EC6-7753-BB48-82C0-8533C5C8B7BF}"/>
                </a:ext>
              </a:extLst>
            </p:cNvPr>
            <p:cNvCxnSpPr>
              <a:cxnSpLocks/>
            </p:cNvCxnSpPr>
            <p:nvPr/>
          </p:nvCxnSpPr>
          <p:spPr>
            <a:xfrm>
              <a:off x="4834232" y="3397195"/>
              <a:ext cx="1908495" cy="598696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ADA4BABA-58B1-0C4A-926D-A85453141139}"/>
                </a:ext>
              </a:extLst>
            </p:cNvPr>
            <p:cNvCxnSpPr>
              <a:cxnSpLocks/>
            </p:cNvCxnSpPr>
            <p:nvPr/>
          </p:nvCxnSpPr>
          <p:spPr>
            <a:xfrm>
              <a:off x="4797963" y="3620758"/>
              <a:ext cx="1939981" cy="373870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3FE23194-76E4-364E-A0FC-3551B7617418}"/>
                </a:ext>
              </a:extLst>
            </p:cNvPr>
            <p:cNvSpPr txBox="1"/>
            <p:nvPr/>
          </p:nvSpPr>
          <p:spPr>
            <a:xfrm>
              <a:off x="4006227" y="2590019"/>
              <a:ext cx="6850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/>
                <a:t>CNS GCT</a:t>
              </a:r>
            </a:p>
            <a:p>
              <a:r>
                <a:rPr lang="en-US" sz="1600"/>
                <a:t>2-3%</a:t>
              </a:r>
            </a:p>
          </p:txBody>
        </p:sp>
        <p:sp>
          <p:nvSpPr>
            <p:cNvPr id="31" name="Teardrop 30">
              <a:extLst>
                <a:ext uri="{FF2B5EF4-FFF2-40B4-BE49-F238E27FC236}">
                  <a16:creationId xmlns:a16="http://schemas.microsoft.com/office/drawing/2014/main" id="{D61EFEC3-2FDB-F44E-9D4E-798B7F293CA8}"/>
                </a:ext>
              </a:extLst>
            </p:cNvPr>
            <p:cNvSpPr/>
            <p:nvPr/>
          </p:nvSpPr>
          <p:spPr>
            <a:xfrm rot="5400000">
              <a:off x="3816322" y="2555990"/>
              <a:ext cx="862218" cy="847151"/>
            </a:xfrm>
            <a:prstGeom prst="teardrop">
              <a:avLst>
                <a:gd name="adj" fmla="val 119922"/>
              </a:avLst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6417966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5D014CB9-7CDB-1D4E-83CB-2923BED613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/>
              <a:t>CNS Germ Cell Tumor:</a:t>
            </a:r>
            <a:br>
              <a:rPr lang="en-US"/>
            </a:br>
            <a:r>
              <a:rPr lang="en-US"/>
              <a:t>Risk Assessment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FC47459-1E8C-FB4C-A019-E6E1FC3677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55813"/>
            <a:ext cx="10515600" cy="4351338"/>
          </a:xfrm>
        </p:spPr>
        <p:txBody>
          <a:bodyPr/>
          <a:lstStyle/>
          <a:p>
            <a:r>
              <a:rPr lang="en-US"/>
              <a:t>There is no significant genetic association with CNS GCT that would be commonly known or tested.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13F373C-D8BD-2C4A-9885-F9117CBFDD7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121" t="4264" r="18892"/>
          <a:stretch/>
        </p:blipFill>
        <p:spPr>
          <a:xfrm>
            <a:off x="0" y="0"/>
            <a:ext cx="1154948" cy="1303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1516362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5B13DE-D93F-2247-B31B-ACC0FA93C5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/>
              <a:t>CNS Germ Cell Tumor:</a:t>
            </a:r>
            <a:br>
              <a:rPr lang="en-US"/>
            </a:br>
            <a:r>
              <a:rPr lang="en-US"/>
              <a:t>Imaging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029671-9570-9B49-902B-F902E735CB9B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The most important take home point would be that you would see a heterogenous and enhancing mass in one of the two most common locations: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>
                <a:solidFill>
                  <a:srgbClr val="FF0000"/>
                </a:solidFill>
              </a:rPr>
              <a:t>Suprasellar/Pituitary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>
                <a:solidFill>
                  <a:srgbClr val="FF0000"/>
                </a:solidFill>
              </a:rPr>
              <a:t>Pineal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Sometimes both present and it is then called a “doublet” lesion or “bi-focal” lesion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D29F590-7EC9-8348-8A89-B6ACFEC6B28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2121" t="4264" r="18892"/>
          <a:stretch/>
        </p:blipFill>
        <p:spPr>
          <a:xfrm>
            <a:off x="0" y="0"/>
            <a:ext cx="1154948" cy="1303506"/>
          </a:xfrm>
          <a:prstGeom prst="rect">
            <a:avLst/>
          </a:prstGeom>
        </p:spPr>
      </p:pic>
      <p:sp>
        <p:nvSpPr>
          <p:cNvPr id="8" name="TextBox 2">
            <a:extLst>
              <a:ext uri="{FF2B5EF4-FFF2-40B4-BE49-F238E27FC236}">
                <a16:creationId xmlns:a16="http://schemas.microsoft.com/office/drawing/2014/main" id="{1C6FD9D6-F5DE-4B40-A545-4B2FA8FC55C5}"/>
              </a:ext>
            </a:extLst>
          </p:cNvPr>
          <p:cNvSpPr txBox="1"/>
          <p:nvPr/>
        </p:nvSpPr>
        <p:spPr>
          <a:xfrm>
            <a:off x="6725412" y="1652208"/>
            <a:ext cx="18077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u="sng"/>
              <a:t>Figure 21</a:t>
            </a:r>
          </a:p>
        </p:txBody>
      </p:sp>
      <p:sp>
        <p:nvSpPr>
          <p:cNvPr id="10" name="TextBox 2">
            <a:extLst>
              <a:ext uri="{FF2B5EF4-FFF2-40B4-BE49-F238E27FC236}">
                <a16:creationId xmlns:a16="http://schemas.microsoft.com/office/drawing/2014/main" id="{E800FC2C-7948-704C-9A9C-8B28265CDAB6}"/>
              </a:ext>
            </a:extLst>
          </p:cNvPr>
          <p:cNvSpPr txBox="1"/>
          <p:nvPr/>
        </p:nvSpPr>
        <p:spPr>
          <a:xfrm>
            <a:off x="7408942" y="5514814"/>
            <a:ext cx="30536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/>
              <a:t>Post-contrast Sagittal T1</a:t>
            </a:r>
          </a:p>
        </p:txBody>
      </p:sp>
      <p:pic>
        <p:nvPicPr>
          <p:cNvPr id="1027" name="Picture 2">
            <a:extLst>
              <a:ext uri="{FF2B5EF4-FFF2-40B4-BE49-F238E27FC236}">
                <a16:creationId xmlns:a16="http://schemas.microsoft.com/office/drawing/2014/main" id="{EAC0A717-FED0-4410-B37D-338913E299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0645" y="2055813"/>
            <a:ext cx="3409950" cy="330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C6E04C12-EC05-694A-BB7D-C6E40C7BD51E}"/>
              </a:ext>
            </a:extLst>
          </p:cNvPr>
          <p:cNvCxnSpPr>
            <a:cxnSpLocks/>
          </p:cNvCxnSpPr>
          <p:nvPr/>
        </p:nvCxnSpPr>
        <p:spPr>
          <a:xfrm>
            <a:off x="7583262" y="3652793"/>
            <a:ext cx="568737" cy="245954"/>
          </a:xfrm>
          <a:prstGeom prst="straightConnector1">
            <a:avLst/>
          </a:prstGeom>
          <a:ln w="920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A90ED2CB-B277-8548-BF2D-120B8E627EE7}"/>
              </a:ext>
            </a:extLst>
          </p:cNvPr>
          <p:cNvCxnSpPr>
            <a:cxnSpLocks/>
          </p:cNvCxnSpPr>
          <p:nvPr/>
        </p:nvCxnSpPr>
        <p:spPr>
          <a:xfrm flipH="1" flipV="1">
            <a:off x="8886717" y="3775770"/>
            <a:ext cx="720226" cy="419438"/>
          </a:xfrm>
          <a:prstGeom prst="straightConnector1">
            <a:avLst/>
          </a:prstGeom>
          <a:ln w="920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371017F8-3FFB-43AD-AC0F-6E2A4162E41B}"/>
              </a:ext>
            </a:extLst>
          </p:cNvPr>
          <p:cNvSpPr/>
          <p:nvPr/>
        </p:nvSpPr>
        <p:spPr>
          <a:xfrm>
            <a:off x="6345358" y="5842674"/>
            <a:ext cx="3613282" cy="938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dirty="0">
                <a:solidFill>
                  <a:srgbClr val="000000"/>
                </a:solidFill>
              </a:rPr>
              <a:t>From Neuroimaging (chapter 8), by JW Jenson and RG Gonzalez, in MJ Aminoff, F </a:t>
            </a:r>
            <a:r>
              <a:rPr lang="en-US" sz="1100" dirty="0" err="1">
                <a:solidFill>
                  <a:srgbClr val="000000"/>
                </a:solidFill>
              </a:rPr>
              <a:t>Boller</a:t>
            </a:r>
            <a:r>
              <a:rPr lang="en-US" sz="1100" dirty="0">
                <a:solidFill>
                  <a:srgbClr val="000000"/>
                </a:solidFill>
              </a:rPr>
              <a:t>, DF </a:t>
            </a:r>
            <a:r>
              <a:rPr lang="en-US" sz="1100" dirty="0" err="1">
                <a:solidFill>
                  <a:srgbClr val="000000"/>
                </a:solidFill>
              </a:rPr>
              <a:t>Swaab</a:t>
            </a:r>
            <a:r>
              <a:rPr lang="en-US" sz="1100" dirty="0">
                <a:solidFill>
                  <a:srgbClr val="000000"/>
                </a:solidFill>
              </a:rPr>
              <a:t>, eds, </a:t>
            </a:r>
            <a:r>
              <a:rPr lang="en-US" sz="1100" i="1" dirty="0">
                <a:solidFill>
                  <a:srgbClr val="000000"/>
                </a:solidFill>
              </a:rPr>
              <a:t>Neuro-Oncology.</a:t>
            </a:r>
            <a:r>
              <a:rPr lang="en-US" sz="1100" dirty="0">
                <a:solidFill>
                  <a:srgbClr val="000000"/>
                </a:solidFill>
              </a:rPr>
              <a:t> Amsterdam, The Netherlands: Elsevier; 2012. </a:t>
            </a:r>
            <a:r>
              <a:rPr lang="en-US" sz="1100" i="1" dirty="0">
                <a:solidFill>
                  <a:srgbClr val="000000"/>
                </a:solidFill>
              </a:rPr>
              <a:t>Handbook of Clinical Neurology</a:t>
            </a:r>
            <a:r>
              <a:rPr lang="en-US" sz="1100" dirty="0">
                <a:solidFill>
                  <a:srgbClr val="000000"/>
                </a:solidFill>
              </a:rPr>
              <a:t>; vol. 104. ©2012 by Elsevier. Reproduced with permission.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26433228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565B7E-D711-5449-BD24-62921DC5EC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/>
              <a:t>CNS Germ Cell Tumors:</a:t>
            </a:r>
            <a:br>
              <a:rPr lang="en-US"/>
            </a:br>
            <a:r>
              <a:rPr lang="en-US"/>
              <a:t>Unique Symptoms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68E1928-E6E9-BC4C-82C2-8F3BFD13E0E4}"/>
              </a:ext>
            </a:extLst>
          </p:cNvPr>
          <p:cNvSpPr txBox="1"/>
          <p:nvPr/>
        </p:nvSpPr>
        <p:spPr>
          <a:xfrm>
            <a:off x="971307" y="4074289"/>
            <a:ext cx="8662689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*Parinaud’s syndrome is a cluster of abnormalities of eye movement and pupil dysfunction, characterized by:</a:t>
            </a:r>
          </a:p>
          <a:p>
            <a:pPr marL="342900" indent="-342900">
              <a:buAutoNum type="arabicPeriod"/>
            </a:pPr>
            <a:r>
              <a:rPr lang="en-US"/>
              <a:t>Paralysis of upwards gaze</a:t>
            </a:r>
          </a:p>
          <a:p>
            <a:pPr marL="342900" indent="-342900">
              <a:buAutoNum type="arabicPeriod"/>
            </a:pPr>
            <a:r>
              <a:rPr lang="en-US"/>
              <a:t>Pseudo-Argyll Robertson pupil (accommodative paresis and pupils become mildly dilated and show light-near dissociation)</a:t>
            </a:r>
          </a:p>
          <a:p>
            <a:pPr marL="342900" indent="-342900">
              <a:buAutoNum type="arabicPeriod"/>
            </a:pPr>
            <a:r>
              <a:rPr lang="en-US"/>
              <a:t>Convergence-retraction nystagmus (on fast up-gaze, the eyes pull in and the globes retract) 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5D59AD6-AEB9-694F-99DB-E5B1981516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1307" y="2329959"/>
            <a:ext cx="9560691" cy="136581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73469D8-A27E-2D4E-9D37-FB3F54C5BE8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2121" t="4264" r="18892"/>
          <a:stretch/>
        </p:blipFill>
        <p:spPr>
          <a:xfrm>
            <a:off x="0" y="0"/>
            <a:ext cx="1154948" cy="1303506"/>
          </a:xfrm>
          <a:prstGeom prst="rect">
            <a:avLst/>
          </a:prstGeom>
        </p:spPr>
      </p:pic>
      <p:sp>
        <p:nvSpPr>
          <p:cNvPr id="6" name="TextBox 2">
            <a:extLst>
              <a:ext uri="{FF2B5EF4-FFF2-40B4-BE49-F238E27FC236}">
                <a16:creationId xmlns:a16="http://schemas.microsoft.com/office/drawing/2014/main" id="{5C4BE2B2-03AD-6A45-B1C4-8519138031C1}"/>
              </a:ext>
            </a:extLst>
          </p:cNvPr>
          <p:cNvSpPr txBox="1"/>
          <p:nvPr/>
        </p:nvSpPr>
        <p:spPr>
          <a:xfrm>
            <a:off x="899656" y="1987475"/>
            <a:ext cx="18077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u="sng"/>
              <a:t>Table 7</a:t>
            </a:r>
          </a:p>
        </p:txBody>
      </p:sp>
    </p:spTree>
    <p:extLst>
      <p:ext uri="{BB962C8B-B14F-4D97-AF65-F5344CB8AC3E}">
        <p14:creationId xmlns:p14="http://schemas.microsoft.com/office/powerpoint/2010/main" val="1071467732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4C83AD-1851-894E-8FCF-75EC0179A5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/>
              <a:t>CNS Germ Cell Tumors:</a:t>
            </a:r>
            <a:br>
              <a:rPr lang="en-US"/>
            </a:br>
            <a:r>
              <a:rPr lang="en-US"/>
              <a:t>Pathology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A1E81A1-529E-D144-A5FB-60EEE2D52C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64522"/>
            <a:ext cx="10515600" cy="4351338"/>
          </a:xfrm>
        </p:spPr>
        <p:txBody>
          <a:bodyPr/>
          <a:lstStyle/>
          <a:p>
            <a:r>
              <a:rPr lang="en-US"/>
              <a:t>Many tumors are mixed but can contain a variety of germinoma and other malignant germ cell tumor elements.</a:t>
            </a:r>
          </a:p>
          <a:p>
            <a:r>
              <a:rPr lang="en-US"/>
              <a:t>Among the NGGCT group, there are numerous histologic variants, such as endodermal sinus tumor, yolk sac tumor, embryonal carcinoma and teratoma.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6DD23E0-9961-A44F-9D6A-A76D048489D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121" t="4264" r="18892"/>
          <a:stretch/>
        </p:blipFill>
        <p:spPr>
          <a:xfrm>
            <a:off x="0" y="0"/>
            <a:ext cx="1154948" cy="1303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66849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rizontal Scroll 1">
            <a:extLst>
              <a:ext uri="{FF2B5EF4-FFF2-40B4-BE49-F238E27FC236}">
                <a16:creationId xmlns:a16="http://schemas.microsoft.com/office/drawing/2014/main" id="{4231E840-7FDF-1849-A680-D0B63DC20CBE}"/>
              </a:ext>
            </a:extLst>
          </p:cNvPr>
          <p:cNvSpPr/>
          <p:nvPr/>
        </p:nvSpPr>
        <p:spPr>
          <a:xfrm>
            <a:off x="992605" y="1666374"/>
            <a:ext cx="10166684" cy="3543300"/>
          </a:xfrm>
          <a:prstGeom prst="horizontalScroll">
            <a:avLst/>
          </a:prstGeom>
          <a:gradFill flip="none" rotWithShape="1">
            <a:gsLst>
              <a:gs pos="0">
                <a:srgbClr val="00FDFF">
                  <a:tint val="66000"/>
                  <a:satMod val="160000"/>
                </a:srgbClr>
              </a:gs>
              <a:gs pos="50000">
                <a:srgbClr val="00FDFF">
                  <a:tint val="44500"/>
                  <a:satMod val="160000"/>
                </a:srgbClr>
              </a:gs>
              <a:gs pos="100000">
                <a:srgbClr val="00FDFF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>
                <a:solidFill>
                  <a:schemeClr val="tx1"/>
                </a:solidFill>
              </a:rPr>
              <a:t>Pediatric CNS Tumors:</a:t>
            </a:r>
            <a:br>
              <a:rPr lang="en-US" sz="5400">
                <a:solidFill>
                  <a:schemeClr val="tx1"/>
                </a:solidFill>
              </a:rPr>
            </a:br>
            <a:r>
              <a:rPr lang="en-US" sz="5400">
                <a:solidFill>
                  <a:schemeClr val="tx1"/>
                </a:solidFill>
              </a:rPr>
              <a:t>General Overview</a:t>
            </a:r>
          </a:p>
        </p:txBody>
      </p:sp>
    </p:spTree>
    <p:extLst>
      <p:ext uri="{BB962C8B-B14F-4D97-AF65-F5344CB8AC3E}">
        <p14:creationId xmlns:p14="http://schemas.microsoft.com/office/powerpoint/2010/main" val="1586569842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EB245A-81DD-E04B-93DB-D3FA24F889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/>
              <a:t>CNS Germ Cell Tumor:</a:t>
            </a:r>
            <a:br>
              <a:rPr lang="en-US"/>
            </a:br>
            <a:r>
              <a:rPr lang="en-US"/>
              <a:t>Diagnosis and Evaluation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779E2B-E78D-6044-BBBD-284577D76D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800"/>
            <a:ext cx="10515600" cy="4351338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10000"/>
              </a:lnSpc>
            </a:pPr>
            <a:r>
              <a:rPr lang="en-US" dirty="0"/>
              <a:t>Serum and CSF tumor markers should be drawn on every patient at time of diagnosis.  </a:t>
            </a:r>
          </a:p>
          <a:p>
            <a:pPr>
              <a:lnSpc>
                <a:spcPct val="110000"/>
              </a:lnSpc>
            </a:pPr>
            <a:r>
              <a:rPr lang="en-US" dirty="0"/>
              <a:t>If tumor markers in serum or CSF (AFP, Beta-HCG) are elevated enough, a diagnosis of NGGCT may be made without tissue.</a:t>
            </a:r>
          </a:p>
          <a:p>
            <a:pPr lvl="1">
              <a:lnSpc>
                <a:spcPct val="110000"/>
              </a:lnSpc>
            </a:pPr>
            <a:r>
              <a:rPr lang="en-US" dirty="0">
                <a:solidFill>
                  <a:srgbClr val="FF0000"/>
                </a:solidFill>
              </a:rPr>
              <a:t>On a test question, I imagine they would describe a mass in the pineal or suprasellar region with an AFP or Beta-HCG that is very elevated (&gt; 200) in blood or CSF</a:t>
            </a:r>
          </a:p>
          <a:p>
            <a:pPr>
              <a:lnSpc>
                <a:spcPct val="110000"/>
              </a:lnSpc>
            </a:pPr>
            <a:r>
              <a:rPr lang="en-US" dirty="0"/>
              <a:t>In germinoma, the classical teaching is that these tumor markers are not elevated, though this is controversial.  </a:t>
            </a:r>
          </a:p>
          <a:p>
            <a:pPr>
              <a:lnSpc>
                <a:spcPct val="110000"/>
              </a:lnSpc>
            </a:pPr>
            <a:r>
              <a:rPr lang="en-US" dirty="0"/>
              <a:t>If markers are not diagnostic, a biopsy is necessary for tissue evaluation.</a:t>
            </a:r>
          </a:p>
          <a:p>
            <a:pPr>
              <a:lnSpc>
                <a:spcPct val="110000"/>
              </a:lnSpc>
            </a:pPr>
            <a:r>
              <a:rPr lang="en-US" dirty="0">
                <a:solidFill>
                  <a:srgbClr val="FF0000"/>
                </a:solidFill>
              </a:rPr>
              <a:t>Metastases throughout the CNS is possible, so a full spine MRI and lumbar CSF for cytology are necessary, similar to medulloblastoma and ependymoma.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4E5025A-863E-3440-9713-3CC8FCC443B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121" t="4264" r="18892"/>
          <a:stretch/>
        </p:blipFill>
        <p:spPr>
          <a:xfrm>
            <a:off x="0" y="0"/>
            <a:ext cx="1154948" cy="1303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2991906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7FEB28-CA20-A640-9DF8-868E5AAFEA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/>
              <a:t>CNS Germ Cell Tumor:</a:t>
            </a:r>
            <a:br>
              <a:rPr lang="en-US"/>
            </a:br>
            <a:r>
              <a:rPr lang="en-US"/>
              <a:t> Treatment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CF49E4-113D-4C45-82E1-317DD989FF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lnSpc>
                <a:spcPct val="120000"/>
              </a:lnSpc>
            </a:pPr>
            <a:r>
              <a:rPr lang="en-US"/>
              <a:t>Germinoma</a:t>
            </a:r>
          </a:p>
          <a:p>
            <a:pPr marL="1371600" lvl="2" indent="-457200">
              <a:lnSpc>
                <a:spcPct val="120000"/>
              </a:lnSpc>
              <a:buFont typeface="+mj-lt"/>
              <a:buAutoNum type="arabicPeriod"/>
            </a:pPr>
            <a:r>
              <a:rPr lang="en-US" altLang="en-US"/>
              <a:t>Neoadjuvant chemotherapy followed by response based XRT</a:t>
            </a:r>
          </a:p>
          <a:p>
            <a:pPr lvl="3">
              <a:lnSpc>
                <a:spcPct val="120000"/>
              </a:lnSpc>
            </a:pPr>
            <a:r>
              <a:rPr lang="en-US" altLang="en-US"/>
              <a:t>Typical chemotherapy: Carbo/Etoposide x 4 cycles</a:t>
            </a:r>
          </a:p>
          <a:p>
            <a:pPr lvl="3">
              <a:lnSpc>
                <a:spcPct val="120000"/>
              </a:lnSpc>
            </a:pPr>
            <a:r>
              <a:rPr lang="en-US" altLang="en-US"/>
              <a:t>Dose of XRT is dependent on response but ranges between 3000-3600 cGy and always includes whole ventricle</a:t>
            </a:r>
          </a:p>
          <a:p>
            <a:pPr marL="1371600" lvl="2" indent="-457200">
              <a:lnSpc>
                <a:spcPct val="120000"/>
              </a:lnSpc>
              <a:buFont typeface="+mj-lt"/>
              <a:buAutoNum type="arabicPeriod"/>
            </a:pPr>
            <a:r>
              <a:rPr lang="en-US" altLang="en-US"/>
              <a:t>XRT alone</a:t>
            </a:r>
          </a:p>
          <a:p>
            <a:pPr lvl="3">
              <a:lnSpc>
                <a:spcPct val="120000"/>
              </a:lnSpc>
            </a:pPr>
            <a:r>
              <a:rPr lang="en-US" altLang="en-US"/>
              <a:t>Dose in range of 4000-4500 cGy and includes whole ventricle (not commonly used anymore)</a:t>
            </a:r>
          </a:p>
          <a:p>
            <a:pPr>
              <a:lnSpc>
                <a:spcPct val="120000"/>
              </a:lnSpc>
            </a:pPr>
            <a:r>
              <a:rPr lang="en-US" altLang="en-US"/>
              <a:t>NGGCT</a:t>
            </a:r>
          </a:p>
          <a:p>
            <a:pPr lvl="1">
              <a:lnSpc>
                <a:spcPct val="120000"/>
              </a:lnSpc>
            </a:pPr>
            <a:r>
              <a:rPr lang="en-US" altLang="en-US"/>
              <a:t>Neoadjuvant chemotherapy followed by XRT (extent and dose is controversial)</a:t>
            </a:r>
          </a:p>
          <a:p>
            <a:pPr>
              <a:lnSpc>
                <a:spcPct val="120000"/>
              </a:lnSpc>
            </a:pPr>
            <a:r>
              <a:rPr lang="en-US" altLang="en-US"/>
              <a:t>In both (germinoma and NGGCT) second-look surgery often advocated after neoadjuvant chemotherapy if residual mass remains prior to radiotherapy to decipher residual mass (scar tissue, malignant tumor, teratoma).</a:t>
            </a:r>
          </a:p>
          <a:p>
            <a:pPr lvl="1">
              <a:lnSpc>
                <a:spcPct val="120000"/>
              </a:lnSpc>
            </a:pPr>
            <a:r>
              <a:rPr lang="en-US" altLang="en-US"/>
              <a:t>Risk of “Growing Teratoma Syndrome”</a:t>
            </a:r>
          </a:p>
          <a:p>
            <a:pPr lvl="1"/>
            <a:endParaRPr lang="en-US" altLang="en-US"/>
          </a:p>
          <a:p>
            <a:pPr lvl="1"/>
            <a:endParaRPr lang="en-US" altLang="en-US"/>
          </a:p>
          <a:p>
            <a:pPr lvl="1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4E1EC02-0904-4548-AECE-1816DC285A3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121" t="4264" r="18892"/>
          <a:stretch/>
        </p:blipFill>
        <p:spPr>
          <a:xfrm>
            <a:off x="0" y="0"/>
            <a:ext cx="1154948" cy="1303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3269513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42DBD6-24BA-ED4D-A31A-C546185D32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/>
              <a:t>CNS Germ Cell Tumor:</a:t>
            </a:r>
            <a:br>
              <a:rPr lang="en-US"/>
            </a:br>
            <a:r>
              <a:rPr lang="en-US"/>
              <a:t> Outcomes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8DE691-869A-3641-B3DB-772D61DBCD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Germinoma</a:t>
            </a:r>
          </a:p>
          <a:p>
            <a:pPr lvl="1"/>
            <a:r>
              <a:rPr lang="en-US" altLang="en-US" dirty="0"/>
              <a:t>Excellent prognosis with &gt; 90% OS at 5 years with either XRT alone or a combination of chemotherapy + XRT</a:t>
            </a:r>
          </a:p>
          <a:p>
            <a:r>
              <a:rPr lang="en-US" altLang="en-US" dirty="0"/>
              <a:t>NGGCT</a:t>
            </a:r>
          </a:p>
          <a:p>
            <a:pPr lvl="1"/>
            <a:r>
              <a:rPr lang="en-US" altLang="en-US" dirty="0"/>
              <a:t>In patients with a good response to neoadjuvant chemotherapy (complete response or very good partial response), 5-year overall survival is approaching 80-90%</a:t>
            </a:r>
          </a:p>
          <a:p>
            <a:pPr lvl="1"/>
            <a:r>
              <a:rPr lang="en-US" altLang="en-US" dirty="0"/>
              <a:t>There is a group who have poorer responses (less than a very good PR) to chemotherapy and have significantly worse outcomes. </a:t>
            </a:r>
          </a:p>
          <a:p>
            <a:pPr lvl="2"/>
            <a:r>
              <a:rPr lang="en-US" altLang="en-US" dirty="0"/>
              <a:t>As yet, it is unclear what defines these patients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19F1CDE-1784-B24C-AFCE-406E5E9150C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121" t="4264" r="18892"/>
          <a:stretch/>
        </p:blipFill>
        <p:spPr>
          <a:xfrm>
            <a:off x="0" y="0"/>
            <a:ext cx="1154948" cy="1303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5714300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rizontal Scroll 2">
            <a:extLst>
              <a:ext uri="{FF2B5EF4-FFF2-40B4-BE49-F238E27FC236}">
                <a16:creationId xmlns:a16="http://schemas.microsoft.com/office/drawing/2014/main" id="{D7C8DB6D-A5AC-BD44-9EE8-6689585030FF}"/>
              </a:ext>
            </a:extLst>
          </p:cNvPr>
          <p:cNvSpPr/>
          <p:nvPr/>
        </p:nvSpPr>
        <p:spPr>
          <a:xfrm>
            <a:off x="992605" y="1666374"/>
            <a:ext cx="10166684" cy="3543300"/>
          </a:xfrm>
          <a:prstGeom prst="horizontalScroll">
            <a:avLst/>
          </a:prstGeom>
          <a:gradFill flip="none" rotWithShape="1">
            <a:gsLst>
              <a:gs pos="0">
                <a:srgbClr val="00FDFF">
                  <a:tint val="66000"/>
                  <a:satMod val="160000"/>
                </a:srgbClr>
              </a:gs>
              <a:gs pos="50000">
                <a:srgbClr val="00FDFF">
                  <a:tint val="44500"/>
                  <a:satMod val="160000"/>
                </a:srgbClr>
              </a:gs>
              <a:gs pos="100000">
                <a:srgbClr val="00FDFF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>
                <a:solidFill>
                  <a:schemeClr val="tx1"/>
                </a:solidFill>
              </a:rPr>
              <a:t>Other “Rare Tumors:”</a:t>
            </a:r>
          </a:p>
          <a:p>
            <a:pPr algn="ctr"/>
            <a:r>
              <a:rPr lang="en-US" sz="5400">
                <a:solidFill>
                  <a:schemeClr val="tx1"/>
                </a:solidFill>
              </a:rPr>
              <a:t>AT/RT, Choroid Plexus Tumors, Craniopharyngioma</a:t>
            </a:r>
          </a:p>
        </p:txBody>
      </p:sp>
    </p:spTree>
    <p:extLst>
      <p:ext uri="{BB962C8B-B14F-4D97-AF65-F5344CB8AC3E}">
        <p14:creationId xmlns:p14="http://schemas.microsoft.com/office/powerpoint/2010/main" val="2968274623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E76CB395-A8E7-F948-B537-78A9C1DA7F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/>
              <a:t>Atypical Teratoid Rhabdoid Tumor </a:t>
            </a:r>
            <a:br>
              <a:rPr lang="en-US"/>
            </a:br>
            <a:r>
              <a:rPr lang="en-US"/>
              <a:t>(AT/RT)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775D61A-B1E9-FA4C-A63A-EDA4D0E630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38106"/>
            <a:ext cx="10515600" cy="4913214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20000"/>
              </a:lnSpc>
            </a:pPr>
            <a:r>
              <a:rPr lang="en-US" dirty="0">
                <a:solidFill>
                  <a:srgbClr val="FF0000"/>
                </a:solidFill>
              </a:rPr>
              <a:t>A rare embryonal tumor typically seen in young children and infants; about 2% of all pediatric CNS tumors</a:t>
            </a:r>
          </a:p>
          <a:p>
            <a:pPr>
              <a:lnSpc>
                <a:spcPct val="120000"/>
              </a:lnSpc>
            </a:pPr>
            <a:r>
              <a:rPr lang="en-US" dirty="0"/>
              <a:t>Requires full CNS metastatic evaluation, including spine MRI and lumbar CSF cytology.</a:t>
            </a:r>
          </a:p>
          <a:p>
            <a:pPr>
              <a:lnSpc>
                <a:spcPct val="120000"/>
              </a:lnSpc>
            </a:pPr>
            <a:r>
              <a:rPr lang="en-US" dirty="0"/>
              <a:t>Historically, prognosis was very poor, but with modern multi-modal therapies combining chemotherapy (sometimes autologous stem cell rescue or “sarcoma-like” therapy) +/-radiation, survival has improved.</a:t>
            </a:r>
          </a:p>
          <a:p>
            <a:pPr>
              <a:lnSpc>
                <a:spcPct val="120000"/>
              </a:lnSpc>
            </a:pPr>
            <a:r>
              <a:rPr lang="en-US" dirty="0">
                <a:solidFill>
                  <a:srgbClr val="FF0000"/>
                </a:solidFill>
              </a:rPr>
              <a:t>Pathologically identified by loss of </a:t>
            </a:r>
            <a:r>
              <a:rPr lang="en-US" i="1" dirty="0">
                <a:solidFill>
                  <a:srgbClr val="FF0000"/>
                </a:solidFill>
              </a:rPr>
              <a:t>INI-1</a:t>
            </a:r>
            <a:r>
              <a:rPr lang="en-US" dirty="0">
                <a:solidFill>
                  <a:srgbClr val="FF0000"/>
                </a:solidFill>
              </a:rPr>
              <a:t> on immunohistochemistry or more detailed molecular testing.</a:t>
            </a:r>
          </a:p>
          <a:p>
            <a:pPr fontAlgn="b">
              <a:lnSpc>
                <a:spcPct val="120000"/>
              </a:lnSpc>
            </a:pPr>
            <a:r>
              <a:rPr lang="en-US" dirty="0">
                <a:solidFill>
                  <a:srgbClr val="FF0000"/>
                </a:solidFill>
              </a:rPr>
              <a:t>Rhabdoid Tumor Predisposition Syndrome is a germline mutation in </a:t>
            </a:r>
            <a:r>
              <a:rPr lang="en-US" i="1" dirty="0">
                <a:solidFill>
                  <a:srgbClr val="FF0000"/>
                </a:solidFill>
              </a:rPr>
              <a:t>SMARCB1</a:t>
            </a:r>
            <a:r>
              <a:rPr lang="en-US" dirty="0">
                <a:solidFill>
                  <a:srgbClr val="FF0000"/>
                </a:solidFill>
              </a:rPr>
              <a:t> and </a:t>
            </a:r>
            <a:r>
              <a:rPr lang="en-US" i="1" dirty="0">
                <a:solidFill>
                  <a:srgbClr val="FF0000"/>
                </a:solidFill>
              </a:rPr>
              <a:t>SMARCB4</a:t>
            </a:r>
            <a:r>
              <a:rPr lang="en-US" dirty="0">
                <a:solidFill>
                  <a:srgbClr val="FF0000"/>
                </a:solidFill>
              </a:rPr>
              <a:t> (</a:t>
            </a:r>
            <a:r>
              <a:rPr lang="en-US" i="1" dirty="0">
                <a:solidFill>
                  <a:srgbClr val="FF0000"/>
                </a:solidFill>
              </a:rPr>
              <a:t>INI-1</a:t>
            </a:r>
            <a:r>
              <a:rPr lang="en-US" dirty="0">
                <a:solidFill>
                  <a:srgbClr val="FF0000"/>
                </a:solidFill>
              </a:rPr>
              <a:t> or </a:t>
            </a:r>
            <a:r>
              <a:rPr lang="en-US" i="1" dirty="0">
                <a:solidFill>
                  <a:srgbClr val="FF0000"/>
                </a:solidFill>
              </a:rPr>
              <a:t>hSNF5</a:t>
            </a:r>
            <a:r>
              <a:rPr lang="en-US" dirty="0">
                <a:solidFill>
                  <a:srgbClr val="FF0000"/>
                </a:solidFill>
              </a:rPr>
              <a:t>) associated with increased risk of AT/RT, other rhabdoid tumors (commonly in kidney) and </a:t>
            </a:r>
            <a:r>
              <a:rPr lang="en-US" dirty="0" err="1">
                <a:solidFill>
                  <a:srgbClr val="FF0000"/>
                </a:solidFill>
              </a:rPr>
              <a:t>schwannomatosis</a:t>
            </a:r>
            <a:r>
              <a:rPr lang="en-US" dirty="0">
                <a:solidFill>
                  <a:srgbClr val="FF0000"/>
                </a:solidFill>
              </a:rPr>
              <a:t>.</a:t>
            </a:r>
            <a:endParaRPr lang="en-US" dirty="0"/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1DECC53-02DC-3048-8735-33819C1F975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121" t="4264" r="18892"/>
          <a:stretch/>
        </p:blipFill>
        <p:spPr>
          <a:xfrm>
            <a:off x="0" y="0"/>
            <a:ext cx="1154948" cy="1303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3528970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D4F2C9-F91B-A140-A1B0-2378C59D36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/>
              <a:t>Choroid Plexus Tumors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81710D-9E08-794A-A2E3-0DB05B53A1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2658" y="1668631"/>
            <a:ext cx="10515600" cy="4824243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20000"/>
              </a:lnSpc>
            </a:pPr>
            <a:r>
              <a:rPr lang="en-US" dirty="0"/>
              <a:t>Represent about 1-2% of all pediatric brain tumors; most commonly located in lateral ventricles.</a:t>
            </a:r>
          </a:p>
          <a:p>
            <a:pPr>
              <a:lnSpc>
                <a:spcPct val="120000"/>
              </a:lnSpc>
            </a:pPr>
            <a:r>
              <a:rPr lang="en-US" dirty="0"/>
              <a:t>3 varieties:</a:t>
            </a:r>
          </a:p>
          <a:p>
            <a:pPr marL="914400" lvl="1" indent="-457200">
              <a:lnSpc>
                <a:spcPct val="120000"/>
              </a:lnSpc>
              <a:buFont typeface="+mj-lt"/>
              <a:buAutoNum type="arabicPeriod"/>
            </a:pPr>
            <a:r>
              <a:rPr lang="en-US" dirty="0"/>
              <a:t>Choroid plexus papilloma (CPP)</a:t>
            </a:r>
          </a:p>
          <a:p>
            <a:pPr marL="914400" lvl="1" indent="-457200">
              <a:lnSpc>
                <a:spcPct val="120000"/>
              </a:lnSpc>
              <a:buFont typeface="+mj-lt"/>
              <a:buAutoNum type="arabicPeriod"/>
            </a:pPr>
            <a:r>
              <a:rPr lang="en-US" dirty="0"/>
              <a:t>Atypical choroid plexus papilloma</a:t>
            </a:r>
          </a:p>
          <a:p>
            <a:pPr marL="914400" lvl="1" indent="-457200">
              <a:lnSpc>
                <a:spcPct val="120000"/>
              </a:lnSpc>
              <a:buFont typeface="+mj-lt"/>
              <a:buAutoNum type="arabicPeriod"/>
            </a:pPr>
            <a:r>
              <a:rPr lang="en-US" dirty="0"/>
              <a:t>Choroid plexus carcinoma (CPC) .</a:t>
            </a:r>
          </a:p>
          <a:p>
            <a:pPr>
              <a:lnSpc>
                <a:spcPct val="120000"/>
              </a:lnSpc>
            </a:pPr>
            <a:r>
              <a:rPr lang="en-US" dirty="0"/>
              <a:t>Usually presents in younger children/infants with signs of increased intracranial pressure.</a:t>
            </a:r>
          </a:p>
          <a:p>
            <a:pPr>
              <a:lnSpc>
                <a:spcPct val="120000"/>
              </a:lnSpc>
            </a:pPr>
            <a:r>
              <a:rPr lang="en-US" dirty="0"/>
              <a:t>Goal is a gross total resection when possible which is usually curative for CP</a:t>
            </a:r>
            <a:r>
              <a:rPr lang="en-US" u="sng" dirty="0"/>
              <a:t>P</a:t>
            </a:r>
            <a:r>
              <a:rPr lang="en-US" dirty="0"/>
              <a:t>.</a:t>
            </a:r>
          </a:p>
          <a:p>
            <a:pPr>
              <a:lnSpc>
                <a:spcPct val="120000"/>
              </a:lnSpc>
            </a:pPr>
            <a:r>
              <a:rPr lang="en-US" dirty="0"/>
              <a:t>Outcomes for CP</a:t>
            </a:r>
            <a:r>
              <a:rPr lang="en-US" u="sng" dirty="0"/>
              <a:t>C</a:t>
            </a:r>
            <a:r>
              <a:rPr lang="en-US" dirty="0"/>
              <a:t> are variable despite a variety of multi-modal therapies with chemotherapy and radiotherapy.  </a:t>
            </a:r>
          </a:p>
          <a:p>
            <a:pPr lvl="1">
              <a:lnSpc>
                <a:spcPct val="120000"/>
              </a:lnSpc>
            </a:pPr>
            <a:r>
              <a:rPr lang="en-US" dirty="0"/>
              <a:t>In CP</a:t>
            </a:r>
            <a:r>
              <a:rPr lang="en-US" u="sng" dirty="0"/>
              <a:t>C</a:t>
            </a:r>
            <a:r>
              <a:rPr lang="en-US" dirty="0"/>
              <a:t>, 5-year overall survivals ranges from 20-50%</a:t>
            </a:r>
          </a:p>
          <a:p>
            <a:pPr lvl="1">
              <a:lnSpc>
                <a:spcPct val="120000"/>
              </a:lnSpc>
            </a:pPr>
            <a:r>
              <a:rPr lang="en-US" dirty="0">
                <a:solidFill>
                  <a:srgbClr val="FF0000"/>
                </a:solidFill>
              </a:rPr>
              <a:t>CP</a:t>
            </a:r>
            <a:r>
              <a:rPr lang="en-US" u="sng" dirty="0">
                <a:solidFill>
                  <a:srgbClr val="FF0000"/>
                </a:solidFill>
              </a:rPr>
              <a:t>C</a:t>
            </a:r>
            <a:r>
              <a:rPr lang="en-US" dirty="0">
                <a:solidFill>
                  <a:srgbClr val="FF0000"/>
                </a:solidFill>
              </a:rPr>
              <a:t> can be associated with Li Fraumeni and TP53 germline mutation</a:t>
            </a:r>
          </a:p>
          <a:p>
            <a:pPr marL="914400" lvl="1" indent="-457200">
              <a:buFont typeface="+mj-lt"/>
              <a:buAutoNum type="arabicPeriod"/>
            </a:pP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A263A71-F280-7947-AD48-565FD911793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121" t="4264" r="18892"/>
          <a:stretch/>
        </p:blipFill>
        <p:spPr>
          <a:xfrm>
            <a:off x="0" y="0"/>
            <a:ext cx="1154948" cy="1303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6321112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792630-3EEF-B944-8D80-FD88530E36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/>
              <a:t>Craniopharyngioma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15C98E-C0F3-4A43-A157-E1F85A5859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/>
              <a:t>Rare epithelial tumor of thought to be due to </a:t>
            </a:r>
            <a:r>
              <a:rPr lang="en-US" dirty="0" err="1"/>
              <a:t>maldevelopmental</a:t>
            </a:r>
            <a:r>
              <a:rPr lang="en-US" dirty="0"/>
              <a:t> origin.</a:t>
            </a:r>
          </a:p>
          <a:p>
            <a:r>
              <a:rPr lang="en-US" dirty="0"/>
              <a:t>Represents about 6-9% of all pediatric brain tumors. </a:t>
            </a:r>
          </a:p>
          <a:p>
            <a:r>
              <a:rPr lang="en-US" dirty="0">
                <a:solidFill>
                  <a:srgbClr val="FF0000"/>
                </a:solidFill>
              </a:rPr>
              <a:t>Often presents with headache, emesis, visual field cut and endocrinopathies.</a:t>
            </a:r>
          </a:p>
          <a:p>
            <a:r>
              <a:rPr lang="en-US" dirty="0">
                <a:solidFill>
                  <a:srgbClr val="FF0000"/>
                </a:solidFill>
              </a:rPr>
              <a:t>Most common location is suprasellar/pituitary.</a:t>
            </a:r>
          </a:p>
          <a:p>
            <a:r>
              <a:rPr lang="en-US" dirty="0"/>
              <a:t>Imaging usually shows a mixed solid and cystic mass within the suprasellar region.</a:t>
            </a:r>
          </a:p>
          <a:p>
            <a:r>
              <a:rPr lang="en-US" dirty="0"/>
              <a:t>Pathology consists of squamous epithelium lining cystic cavities, often containing calcium and keratin.</a:t>
            </a:r>
          </a:p>
          <a:p>
            <a:r>
              <a:rPr lang="en-US" dirty="0"/>
              <a:t>Treatment is maximum surgical resection.</a:t>
            </a:r>
          </a:p>
          <a:p>
            <a:r>
              <a:rPr lang="en-US" dirty="0"/>
              <a:t>If a gross total resection is not achievable or progressive disease ensues, focal radiotherapy is often used.</a:t>
            </a:r>
          </a:p>
          <a:p>
            <a:r>
              <a:rPr lang="en-US" dirty="0"/>
              <a:t>Although progression-free and overall survivals are good, many patients have numerous morbidities affecting quality of life (endocrinopathies, behavioral issues, visual dysfunction and seizures).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AFFFC52-7FC3-F643-928F-6747453958D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121" t="4264" r="18892"/>
          <a:stretch/>
        </p:blipFill>
        <p:spPr>
          <a:xfrm>
            <a:off x="0" y="0"/>
            <a:ext cx="1154948" cy="1303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4220316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rizontal Scroll 2">
            <a:extLst>
              <a:ext uri="{FF2B5EF4-FFF2-40B4-BE49-F238E27FC236}">
                <a16:creationId xmlns:a16="http://schemas.microsoft.com/office/drawing/2014/main" id="{10E32B26-625E-014D-9F60-4A953685A66E}"/>
              </a:ext>
            </a:extLst>
          </p:cNvPr>
          <p:cNvSpPr/>
          <p:nvPr/>
        </p:nvSpPr>
        <p:spPr>
          <a:xfrm>
            <a:off x="992605" y="1666374"/>
            <a:ext cx="10166684" cy="3543300"/>
          </a:xfrm>
          <a:prstGeom prst="horizontalScroll">
            <a:avLst/>
          </a:prstGeom>
          <a:gradFill flip="none" rotWithShape="1">
            <a:gsLst>
              <a:gs pos="0">
                <a:srgbClr val="00FDFF">
                  <a:tint val="66000"/>
                  <a:satMod val="160000"/>
                </a:srgbClr>
              </a:gs>
              <a:gs pos="50000">
                <a:srgbClr val="00FDFF">
                  <a:tint val="44500"/>
                  <a:satMod val="160000"/>
                </a:srgbClr>
              </a:gs>
              <a:gs pos="100000">
                <a:srgbClr val="00FDFF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>
                <a:solidFill>
                  <a:schemeClr val="tx1"/>
                </a:solidFill>
              </a:rPr>
              <a:t>CNS Tumors:</a:t>
            </a:r>
          </a:p>
          <a:p>
            <a:pPr algn="ctr"/>
            <a:r>
              <a:rPr lang="en-US" sz="5400">
                <a:solidFill>
                  <a:schemeClr val="tx1"/>
                </a:solidFill>
              </a:rPr>
              <a:t>Late Effects</a:t>
            </a:r>
          </a:p>
        </p:txBody>
      </p:sp>
    </p:spTree>
    <p:extLst>
      <p:ext uri="{BB962C8B-B14F-4D97-AF65-F5344CB8AC3E}">
        <p14:creationId xmlns:p14="http://schemas.microsoft.com/office/powerpoint/2010/main" val="1835687355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EBE6E2-4742-E34B-BF0B-F41545213C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/>
              <a:t>CNS Tumors:</a:t>
            </a:r>
            <a:br>
              <a:rPr lang="en-US"/>
            </a:br>
            <a:r>
              <a:rPr lang="en-US"/>
              <a:t>Late Effects of Therapy</a:t>
            </a:r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1750ABF4-C6F6-7749-92AD-5D5EBC10FB7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74732" y="2055813"/>
            <a:ext cx="5181600" cy="4351338"/>
          </a:xfrm>
        </p:spPr>
        <p:txBody>
          <a:bodyPr/>
          <a:lstStyle/>
          <a:p>
            <a:r>
              <a:rPr lang="en-US">
                <a:solidFill>
                  <a:srgbClr val="FF0000"/>
                </a:solidFill>
              </a:rPr>
              <a:t>After CNS radiation, there is an increased risk of a secondary malignant brain tumor, most commonly high-grade glioma and meningioma.</a:t>
            </a:r>
          </a:p>
          <a:p>
            <a:pPr lvl="1"/>
            <a:r>
              <a:rPr lang="en-US"/>
              <a:t>This typically occurs 7-10 after radiotherapy treatment</a:t>
            </a:r>
          </a:p>
          <a:p>
            <a:pPr lvl="1"/>
            <a:r>
              <a:rPr lang="en-US"/>
              <a:t>Risk is approximately </a:t>
            </a:r>
            <a:r>
              <a:rPr lang="en-US" u="sng"/>
              <a:t>&lt;</a:t>
            </a:r>
            <a:r>
              <a:rPr lang="en-US"/>
              <a:t> 5% and is dependent upon radiation dose and age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F3F629E-0E09-8749-ADAE-C8D8FF35403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2121" t="4264" r="18892"/>
          <a:stretch/>
        </p:blipFill>
        <p:spPr>
          <a:xfrm>
            <a:off x="0" y="0"/>
            <a:ext cx="1154948" cy="1303506"/>
          </a:xfrm>
          <a:prstGeom prst="rect">
            <a:avLst/>
          </a:prstGeom>
        </p:spPr>
      </p:pic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1A50E1CB-DA2F-1F42-99AE-3A4987F1D8C9}"/>
              </a:ext>
            </a:extLst>
          </p:cNvPr>
          <p:cNvGraphicFramePr>
            <a:graphicFrameLocks noGrp="1"/>
          </p:cNvGraphicFramePr>
          <p:nvPr/>
        </p:nvGraphicFramePr>
        <p:xfrm>
          <a:off x="5584882" y="2093838"/>
          <a:ext cx="6296302" cy="3926551"/>
        </p:xfrm>
        <a:graphic>
          <a:graphicData uri="http://schemas.openxmlformats.org/drawingml/2006/table">
            <a:tbl>
              <a:tblPr/>
              <a:tblGrid>
                <a:gridCol w="1878220">
                  <a:extLst>
                    <a:ext uri="{9D8B030D-6E8A-4147-A177-3AD203B41FA5}">
                      <a16:colId xmlns:a16="http://schemas.microsoft.com/office/drawing/2014/main" val="1048768363"/>
                    </a:ext>
                  </a:extLst>
                </a:gridCol>
                <a:gridCol w="4418082">
                  <a:extLst>
                    <a:ext uri="{9D8B030D-6E8A-4147-A177-3AD203B41FA5}">
                      <a16:colId xmlns:a16="http://schemas.microsoft.com/office/drawing/2014/main" val="845180750"/>
                    </a:ext>
                  </a:extLst>
                </a:gridCol>
              </a:tblGrid>
              <a:tr h="1250941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Modality</a:t>
                      </a:r>
                    </a:p>
                  </a:txBody>
                  <a:tcPr marL="9257" marR="9257" marT="925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Late Effect</a:t>
                      </a:r>
                    </a:p>
                  </a:txBody>
                  <a:tcPr marL="9257" marR="9257" marT="925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47881743"/>
                  </a:ext>
                </a:extLst>
              </a:tr>
              <a:tr h="129475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Radiation</a:t>
                      </a:r>
                    </a:p>
                  </a:txBody>
                  <a:tcPr marL="9257" marR="9257" marT="925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Neurocognitive decline, ototoxicity, endocrine dysfunction (hypothyroidism, GH deficiency, delayed puberty), secondary malignancy, cerebrovascular events</a:t>
                      </a:r>
                    </a:p>
                  </a:txBody>
                  <a:tcPr marL="9257" marR="9257" marT="925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7418760"/>
                  </a:ext>
                </a:extLst>
              </a:tr>
              <a:tr h="1322591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Chemotherapy </a:t>
                      </a:r>
                    </a:p>
                  </a:txBody>
                  <a:tcPr marL="9257" marR="9257" marT="925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-Cyclophosphamide           Infertility</a:t>
                      </a:r>
                    </a:p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-Cisplatin            Ototoxicity </a:t>
                      </a:r>
                    </a:p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-Etoposide            Secondary malignancy</a:t>
                      </a:r>
                    </a:p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-Methotrexate (IT)           Leukoencephalopathy</a:t>
                      </a:r>
                    </a:p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-Doxorubicin            Cardiac dysfunction</a:t>
                      </a:r>
                    </a:p>
                  </a:txBody>
                  <a:tcPr marL="9257" marR="9257" marT="925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44495335"/>
                  </a:ext>
                </a:extLst>
              </a:tr>
            </a:tbl>
          </a:graphicData>
        </a:graphic>
      </p:graphicFrame>
      <p:sp>
        <p:nvSpPr>
          <p:cNvPr id="6" name="TextBox 2">
            <a:extLst>
              <a:ext uri="{FF2B5EF4-FFF2-40B4-BE49-F238E27FC236}">
                <a16:creationId xmlns:a16="http://schemas.microsoft.com/office/drawing/2014/main" id="{0EAFDE0F-4652-0C4A-8DAD-076C02B63046}"/>
              </a:ext>
            </a:extLst>
          </p:cNvPr>
          <p:cNvSpPr txBox="1"/>
          <p:nvPr/>
        </p:nvSpPr>
        <p:spPr>
          <a:xfrm>
            <a:off x="5493896" y="1707597"/>
            <a:ext cx="18077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u="sng"/>
              <a:t>Table 8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FE22141-BB04-8B4D-838A-83820C2AC458}"/>
              </a:ext>
            </a:extLst>
          </p:cNvPr>
          <p:cNvSpPr/>
          <p:nvPr/>
        </p:nvSpPr>
        <p:spPr>
          <a:xfrm>
            <a:off x="5574124" y="2093838"/>
            <a:ext cx="6296302" cy="3926551"/>
          </a:xfrm>
          <a:prstGeom prst="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ight Arrow 2">
            <a:extLst>
              <a:ext uri="{FF2B5EF4-FFF2-40B4-BE49-F238E27FC236}">
                <a16:creationId xmlns:a16="http://schemas.microsoft.com/office/drawing/2014/main" id="{93032B47-E8F0-C14C-AAB6-B3F5439F43C7}"/>
              </a:ext>
            </a:extLst>
          </p:cNvPr>
          <p:cNvSpPr/>
          <p:nvPr/>
        </p:nvSpPr>
        <p:spPr>
          <a:xfrm>
            <a:off x="9369911" y="4722608"/>
            <a:ext cx="441063" cy="142538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ight Arrow 8">
            <a:extLst>
              <a:ext uri="{FF2B5EF4-FFF2-40B4-BE49-F238E27FC236}">
                <a16:creationId xmlns:a16="http://schemas.microsoft.com/office/drawing/2014/main" id="{D73BD31F-0332-4049-8787-D1A6877F3AA4}"/>
              </a:ext>
            </a:extLst>
          </p:cNvPr>
          <p:cNvSpPr/>
          <p:nvPr/>
        </p:nvSpPr>
        <p:spPr>
          <a:xfrm>
            <a:off x="8403515" y="4996034"/>
            <a:ext cx="441063" cy="142538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Arrow 9">
            <a:extLst>
              <a:ext uri="{FF2B5EF4-FFF2-40B4-BE49-F238E27FC236}">
                <a16:creationId xmlns:a16="http://schemas.microsoft.com/office/drawing/2014/main" id="{A01B09EE-E3B8-794D-A70A-A63EBA0D1021}"/>
              </a:ext>
            </a:extLst>
          </p:cNvPr>
          <p:cNvSpPr/>
          <p:nvPr/>
        </p:nvSpPr>
        <p:spPr>
          <a:xfrm>
            <a:off x="8536189" y="5272145"/>
            <a:ext cx="441063" cy="142538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ight Arrow 10">
            <a:extLst>
              <a:ext uri="{FF2B5EF4-FFF2-40B4-BE49-F238E27FC236}">
                <a16:creationId xmlns:a16="http://schemas.microsoft.com/office/drawing/2014/main" id="{E224C437-27B4-EA49-9D69-7D3AC709C48A}"/>
              </a:ext>
            </a:extLst>
          </p:cNvPr>
          <p:cNvSpPr/>
          <p:nvPr/>
        </p:nvSpPr>
        <p:spPr>
          <a:xfrm>
            <a:off x="9235440" y="5529881"/>
            <a:ext cx="441063" cy="142538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ight Arrow 11">
            <a:extLst>
              <a:ext uri="{FF2B5EF4-FFF2-40B4-BE49-F238E27FC236}">
                <a16:creationId xmlns:a16="http://schemas.microsoft.com/office/drawing/2014/main" id="{10BF3DD6-3A93-6143-9E2F-B335DA7CB9AD}"/>
              </a:ext>
            </a:extLst>
          </p:cNvPr>
          <p:cNvSpPr/>
          <p:nvPr/>
        </p:nvSpPr>
        <p:spPr>
          <a:xfrm>
            <a:off x="8736997" y="5821420"/>
            <a:ext cx="441063" cy="142538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6823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7360E2-BCE5-894B-B5AC-24E3B039FB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/>
              <a:t>CNS Tumors:</a:t>
            </a:r>
            <a:br>
              <a:rPr lang="en-US"/>
            </a:br>
            <a:r>
              <a:rPr lang="en-US"/>
              <a:t>Secondary Malignancy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C5A48E1-BC77-D44D-8B25-29882F2A19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72273"/>
            <a:ext cx="10515600" cy="4351338"/>
          </a:xfrm>
        </p:spPr>
        <p:txBody>
          <a:bodyPr/>
          <a:lstStyle/>
          <a:p>
            <a:r>
              <a:rPr lang="en-US"/>
              <a:t>A classic question would typically be something like the following:</a:t>
            </a:r>
          </a:p>
          <a:p>
            <a:pPr lvl="1"/>
            <a:r>
              <a:rPr lang="en-US"/>
              <a:t>A 20 y/o male presents to the ER with complaints of headaches, emesis and right sided weakness.  He was treated at age 10 with craniospinal radiation and chemotherapy for a diagnosis of medulloblastoma.  </a:t>
            </a:r>
          </a:p>
          <a:p>
            <a:pPr lvl="1"/>
            <a:r>
              <a:rPr lang="en-US"/>
              <a:t>Imaging reveals a left-sided mass with associated hydrocephalus and mild midline shift. </a:t>
            </a:r>
          </a:p>
          <a:p>
            <a:pPr lvl="2"/>
            <a:r>
              <a:rPr lang="en-US"/>
              <a:t>The differential must include a radiation-induced secondary malignancy, like a high-grade glioma or meningioma</a:t>
            </a:r>
          </a:p>
          <a:p>
            <a:pPr lvl="2"/>
            <a:r>
              <a:rPr lang="en-US">
                <a:solidFill>
                  <a:srgbClr val="FF0000"/>
                </a:solidFill>
              </a:rPr>
              <a:t>Latency period of a secondary high-grade lesion is often 7-10 years after radiation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E6063D4-72A2-0744-A521-E827D3BC321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121" t="4264" r="18892"/>
          <a:stretch/>
        </p:blipFill>
        <p:spPr>
          <a:xfrm>
            <a:off x="0" y="0"/>
            <a:ext cx="1154948" cy="1303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10204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/>
              <a:t>CNS Tumors:</a:t>
            </a:r>
            <a:br>
              <a:rPr lang="en-US"/>
            </a:br>
            <a:r>
              <a:rPr lang="en-US"/>
              <a:t>General Epidemiology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85785"/>
            <a:ext cx="10515600" cy="4351338"/>
          </a:xfrm>
        </p:spPr>
        <p:txBody>
          <a:bodyPr>
            <a:normAutofit fontScale="85000" lnSpcReduction="10000"/>
          </a:bodyPr>
          <a:lstStyle/>
          <a:p>
            <a:pPr>
              <a:lnSpc>
                <a:spcPct val="110000"/>
              </a:lnSpc>
            </a:pPr>
            <a:r>
              <a:rPr lang="en-US"/>
              <a:t>CNS tumor are the most common </a:t>
            </a:r>
            <a:r>
              <a:rPr lang="en-US" u="sng"/>
              <a:t>solid</a:t>
            </a:r>
            <a:r>
              <a:rPr lang="en-US"/>
              <a:t> malignancy in children and the second most common malignancy overall (after leukemia).</a:t>
            </a:r>
          </a:p>
          <a:p>
            <a:pPr lvl="1">
              <a:lnSpc>
                <a:spcPct val="110000"/>
              </a:lnSpc>
            </a:pPr>
            <a:r>
              <a:rPr lang="en-US">
                <a:solidFill>
                  <a:srgbClr val="FF0000"/>
                </a:solidFill>
              </a:rPr>
              <a:t>Astrocytomas are the most common brain tumor overall (most commonly low-grade)</a:t>
            </a:r>
          </a:p>
          <a:p>
            <a:pPr lvl="1">
              <a:lnSpc>
                <a:spcPct val="110000"/>
              </a:lnSpc>
            </a:pPr>
            <a:r>
              <a:rPr lang="en-US">
                <a:solidFill>
                  <a:srgbClr val="FF0000"/>
                </a:solidFill>
              </a:rPr>
              <a:t>Medulloblastomas are the most common “malignant” brain tumor</a:t>
            </a:r>
          </a:p>
          <a:p>
            <a:pPr>
              <a:lnSpc>
                <a:spcPct val="110000"/>
              </a:lnSpc>
            </a:pPr>
            <a:r>
              <a:rPr lang="en-US">
                <a:solidFill>
                  <a:srgbClr val="FF0000"/>
                </a:solidFill>
              </a:rPr>
              <a:t>The incidence rate is overall higher in males than females.</a:t>
            </a:r>
            <a:endParaRPr lang="en-US" baseline="30000">
              <a:solidFill>
                <a:srgbClr val="FF0000"/>
              </a:solidFill>
            </a:endParaRPr>
          </a:p>
          <a:p>
            <a:pPr lvl="1">
              <a:lnSpc>
                <a:spcPct val="110000"/>
              </a:lnSpc>
            </a:pPr>
            <a:r>
              <a:rPr lang="en-US"/>
              <a:t>Approximately 1.2:1 </a:t>
            </a:r>
          </a:p>
          <a:p>
            <a:pPr>
              <a:lnSpc>
                <a:spcPct val="110000"/>
              </a:lnSpc>
            </a:pPr>
            <a:r>
              <a:rPr lang="en-US"/>
              <a:t>An estimated 3000-4000 new cases of childhood primary brain and other CNS tumors are diagnosed each year in the US. </a:t>
            </a:r>
          </a:p>
          <a:p>
            <a:pPr>
              <a:lnSpc>
                <a:spcPct val="110000"/>
              </a:lnSpc>
            </a:pPr>
            <a:r>
              <a:rPr lang="en-US"/>
              <a:t>Overall 5-year survival rate is approximately 70-75% (0-19 y/o).</a:t>
            </a:r>
          </a:p>
          <a:p>
            <a:pPr lvl="1">
              <a:lnSpc>
                <a:spcPct val="110000"/>
              </a:lnSpc>
            </a:pPr>
            <a:r>
              <a:rPr lang="en-US"/>
              <a:t>Misleading as many specific diagnoses with worse survival outcomes and high morbidity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AF2A7AA-63BE-614F-B28A-1434F10E1F4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2121" t="4264" r="18892"/>
          <a:stretch/>
        </p:blipFill>
        <p:spPr>
          <a:xfrm>
            <a:off x="0" y="0"/>
            <a:ext cx="1154948" cy="1303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2849568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84F60F-9888-AE44-B470-A3A7A2D088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/>
              <a:t>Thank you and Best of Luck!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8379A5B-E98B-884C-A5B0-C9FE99473F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Please feel free to reach out with specific questions.</a:t>
            </a:r>
          </a:p>
          <a:p>
            <a:pPr lvl="1"/>
            <a:r>
              <a:rPr lang="en-US">
                <a:hlinkClick r:id="rId3"/>
              </a:rPr>
              <a:t>jfangus@emory.edu</a:t>
            </a:r>
            <a:endParaRPr lang="en-US"/>
          </a:p>
          <a:p>
            <a:pPr marL="457200" lvl="1" indent="0">
              <a:buNone/>
            </a:pPr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1EB46CB-EAA8-374F-B24F-98443378A55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2121" t="4264" r="18892"/>
          <a:stretch/>
        </p:blipFill>
        <p:spPr>
          <a:xfrm>
            <a:off x="0" y="0"/>
            <a:ext cx="1154948" cy="1303506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418041FC-F41D-DD4B-81E7-BAB52F261A56}"/>
              </a:ext>
            </a:extLst>
          </p:cNvPr>
          <p:cNvSpPr/>
          <p:nvPr/>
        </p:nvSpPr>
        <p:spPr>
          <a:xfrm>
            <a:off x="880913" y="3313699"/>
            <a:ext cx="10434203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9600" b="1">
                <a:ln w="22225">
                  <a:solidFill>
                    <a:schemeClr val="tx1"/>
                  </a:solidFill>
                  <a:prstDash val="solid"/>
                </a:ln>
                <a:solidFill>
                  <a:srgbClr val="00FDFF"/>
                </a:solidFill>
              </a:rPr>
              <a:t>BOARDS SMOARDS!</a:t>
            </a:r>
          </a:p>
        </p:txBody>
      </p:sp>
    </p:spTree>
    <p:extLst>
      <p:ext uri="{BB962C8B-B14F-4D97-AF65-F5344CB8AC3E}">
        <p14:creationId xmlns:p14="http://schemas.microsoft.com/office/powerpoint/2010/main" val="20063719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6" presetClass="emph" presetSubtype="0" repeatCount="2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6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8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9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B884C2-4A12-C441-9FEB-9F8F445FA9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/>
              <a:t>Pediatric CNS Tumor:</a:t>
            </a:r>
            <a:br>
              <a:rPr lang="en-US"/>
            </a:br>
            <a:r>
              <a:rPr lang="en-US"/>
              <a:t>General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EE5A847-0239-CD46-B2A6-3EEF7AA0971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2121" t="4264" r="18892"/>
          <a:stretch/>
        </p:blipFill>
        <p:spPr>
          <a:xfrm>
            <a:off x="0" y="0"/>
            <a:ext cx="1154948" cy="1303506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D13ED6-6489-C445-8039-5169561BBE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1878"/>
            <a:ext cx="10515600" cy="4351338"/>
          </a:xfrm>
        </p:spPr>
        <p:txBody>
          <a:bodyPr/>
          <a:lstStyle/>
          <a:p>
            <a:r>
              <a:rPr lang="en-US">
                <a:solidFill>
                  <a:srgbClr val="FF0000"/>
                </a:solidFill>
              </a:rPr>
              <a:t>Completely different from adult brain tumors.</a:t>
            </a:r>
          </a:p>
          <a:p>
            <a:pPr lvl="1"/>
            <a:r>
              <a:rPr lang="en-US"/>
              <a:t>Histologically, biologically, treatment paradigms and outcomes</a:t>
            </a: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846EDD85-CFE9-A145-ABB8-57EF2AD4AD6E}"/>
              </a:ext>
            </a:extLst>
          </p:cNvPr>
          <p:cNvGraphicFramePr/>
          <p:nvPr/>
        </p:nvGraphicFramePr>
        <p:xfrm>
          <a:off x="0" y="383"/>
          <a:ext cx="12042710" cy="67926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CD3C6D3F-2BB6-4466-BA12-ADB75D86E260}"/>
              </a:ext>
            </a:extLst>
          </p:cNvPr>
          <p:cNvSpPr txBox="1"/>
          <p:nvPr/>
        </p:nvSpPr>
        <p:spPr>
          <a:xfrm>
            <a:off x="8850473" y="5632128"/>
            <a:ext cx="333281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Data from Ostrom QT, Haley </a:t>
            </a:r>
            <a:r>
              <a:rPr lang="en-US" sz="1100" dirty="0" err="1"/>
              <a:t>Gittleman</a:t>
            </a:r>
            <a:r>
              <a:rPr lang="en-US" sz="1100" dirty="0"/>
              <a:t> H, Liao P, et al. CBTRUS statistical report: primary brain and central nervous system tumors diagnosed in the United States in 2007–2011. </a:t>
            </a:r>
            <a:r>
              <a:rPr lang="en-US" sz="1100" i="1" dirty="0"/>
              <a:t>Neuro Oncol</a:t>
            </a:r>
            <a:r>
              <a:rPr lang="en-US" sz="1100" dirty="0"/>
              <a:t>. 2014;16(suppl 4):iv1-iv63. </a:t>
            </a:r>
            <a:r>
              <a:rPr lang="en-US" sz="1100" dirty="0">
                <a:hlinkClick r:id="rId5"/>
              </a:rPr>
              <a:t>https://doi.org/10.1093/neuonc/nou223</a:t>
            </a:r>
            <a:r>
              <a:rPr lang="en-US" sz="1100" dirty="0"/>
              <a:t>. ©2014 Oxford University Press. Reprinted with permission. </a:t>
            </a:r>
          </a:p>
        </p:txBody>
      </p:sp>
    </p:spTree>
    <p:extLst>
      <p:ext uri="{BB962C8B-B14F-4D97-AF65-F5344CB8AC3E}">
        <p14:creationId xmlns:p14="http://schemas.microsoft.com/office/powerpoint/2010/main" val="1873217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3" id="{A156A716-7857-D34B-9CDB-2C2B37804448}" vid="{94BA6E4C-853C-4A43-B92C-A561C3530A9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79A214DB234C54691908C6F3DF6D4DB" ma:contentTypeVersion="16" ma:contentTypeDescription="Create a new document." ma:contentTypeScope="" ma:versionID="50ed737f5f2bd7ceaa98a187e0ccaa75">
  <xsd:schema xmlns:xsd="http://www.w3.org/2001/XMLSchema" xmlns:xs="http://www.w3.org/2001/XMLSchema" xmlns:p="http://schemas.microsoft.com/office/2006/metadata/properties" xmlns:ns2="5e0533bb-bfdf-45c4-9e5c-1558b0841ffd" xmlns:ns3="9c46be9e-554d-43f0-bc75-21fbb32bf30c" targetNamespace="http://schemas.microsoft.com/office/2006/metadata/properties" ma:root="true" ma:fieldsID="23697daaef9795037ab5ec31f3c509ee" ns2:_="" ns3:_="">
    <xsd:import namespace="5e0533bb-bfdf-45c4-9e5c-1558b0841ffd"/>
    <xsd:import namespace="9c46be9e-554d-43f0-bc75-21fbb32bf30c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LengthInSeconds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AutoKeyPoints" minOccurs="0"/>
                <xsd:element ref="ns3:MediaServiceKeyPoints" minOccurs="0"/>
                <xsd:element ref="ns3:MediaServiceLocation" minOccurs="0"/>
                <xsd:element ref="ns3:lcf76f155ced4ddcb4097134ff3c332f" minOccurs="0"/>
                <xsd:element ref="ns2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e0533bb-bfdf-45c4-9e5c-1558b0841ffd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7f2caf26-25ad-42a2-bb61-6898ce245ac9}" ma:internalName="TaxCatchAll" ma:showField="CatchAllData" ma:web="5e0533bb-bfdf-45c4-9e5c-1558b0841ff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c46be9e-554d-43f0-bc75-21fbb32bf30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3" nillable="true" ma:displayName="Length (seconds)" ma:internalName="MediaLengthInSeconds" ma:readOnly="true">
      <xsd:simpleType>
        <xsd:restriction base="dms:Unknown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79e17280-6357-4f01-98d8-aff652f5469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5e0533bb-bfdf-45c4-9e5c-1558b0841ffd">
      <UserInfo>
        <DisplayName>ACL_ASPHO-F</DisplayName>
        <AccountId>2384</AccountId>
        <AccountType/>
      </UserInfo>
      <UserInfo>
        <DisplayName>Dominic Sawaya</DisplayName>
        <AccountId>872</AccountId>
        <AccountType/>
      </UserInfo>
      <UserInfo>
        <DisplayName>System Account</DisplayName>
        <AccountId>1073741823</AccountId>
        <AccountType/>
      </UserInfo>
      <UserInfo>
        <DisplayName>AMC_Helpdesk_Admins</DisplayName>
        <AccountId>13</AccountId>
        <AccountType/>
      </UserInfo>
    </SharedWithUsers>
    <TaxCatchAll xmlns="5e0533bb-bfdf-45c4-9e5c-1558b0841ffd" xsi:nil="true"/>
    <lcf76f155ced4ddcb4097134ff3c332f xmlns="9c46be9e-554d-43f0-bc75-21fbb32bf30c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614A85CA-8502-4454-9F46-9FDDBA88DDDC}"/>
</file>

<file path=customXml/itemProps2.xml><?xml version="1.0" encoding="utf-8"?>
<ds:datastoreItem xmlns:ds="http://schemas.openxmlformats.org/officeDocument/2006/customXml" ds:itemID="{C308FFB7-1DFB-45EB-9490-251E14B46F5E}"/>
</file>

<file path=customXml/itemProps3.xml><?xml version="1.0" encoding="utf-8"?>
<ds:datastoreItem xmlns:ds="http://schemas.openxmlformats.org/officeDocument/2006/customXml" ds:itemID="{8E19CC73-24DC-4F0A-B50F-D5B0FFA8B6DF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504</TotalTime>
  <Words>5818</Words>
  <Application>Microsoft Office PowerPoint</Application>
  <PresentationFormat>Widescreen</PresentationFormat>
  <Paragraphs>730</Paragraphs>
  <Slides>80</Slides>
  <Notes>31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80</vt:i4>
      </vt:variant>
    </vt:vector>
  </HeadingPairs>
  <TitlesOfParts>
    <vt:vector size="86" baseType="lpstr">
      <vt:lpstr>Arial</vt:lpstr>
      <vt:lpstr>Calibri</vt:lpstr>
      <vt:lpstr>Calibri Light</vt:lpstr>
      <vt:lpstr>Franklin Gothic Book</vt:lpstr>
      <vt:lpstr>Times New Roman</vt:lpstr>
      <vt:lpstr>Office Theme</vt:lpstr>
      <vt:lpstr>Brain Tumors</vt:lpstr>
      <vt:lpstr>This talk will follow the topical structure suggested by the ABP:</vt:lpstr>
      <vt:lpstr>2021 ABP Content Outline: Brain Tumors</vt:lpstr>
      <vt:lpstr>Goals/Overview</vt:lpstr>
      <vt:lpstr>My Own Personal Goals</vt:lpstr>
      <vt:lpstr>Red Font</vt:lpstr>
      <vt:lpstr>PowerPoint Presentation</vt:lpstr>
      <vt:lpstr>CNS Tumors: General Epidemiology</vt:lpstr>
      <vt:lpstr>Pediatric CNS Tumor: General </vt:lpstr>
      <vt:lpstr>Pediatric CNS Tumors: General Etiology</vt:lpstr>
      <vt:lpstr>Brain Tumor Genetic Predisposition Disorders</vt:lpstr>
      <vt:lpstr>Neuroanatomy Basics</vt:lpstr>
      <vt:lpstr>CNS Tumors: Localizing Symptoms Based on Anatomy</vt:lpstr>
      <vt:lpstr>CNS Tumors: Symptoms</vt:lpstr>
      <vt:lpstr>CNS Tumors: “Localizing” Symptoms Match Game</vt:lpstr>
      <vt:lpstr>PowerPoint Presentation</vt:lpstr>
      <vt:lpstr>Low-Grade Glioma:  General</vt:lpstr>
      <vt:lpstr>Low-Grade Glioma: Epidemiology</vt:lpstr>
      <vt:lpstr>Low-Grade Glioma: Risk Assessment</vt:lpstr>
      <vt:lpstr>Neurofibromatosis Type-1 and LGG</vt:lpstr>
      <vt:lpstr>NF-1 and LGG</vt:lpstr>
      <vt:lpstr>Low-Grade Glioma: Diagnosis and Evaluation</vt:lpstr>
      <vt:lpstr>Low-Grade Glioma: Pathology</vt:lpstr>
      <vt:lpstr>Low-Grade Glioma: Molecular Biology</vt:lpstr>
      <vt:lpstr>PowerPoint Presentation</vt:lpstr>
      <vt:lpstr>BRAF in Pediatric Low-Grade Glioma </vt:lpstr>
      <vt:lpstr>Low-Grade Glioma: Management and Treatment</vt:lpstr>
      <vt:lpstr>Low-Grade Glioma:  Outcomes</vt:lpstr>
      <vt:lpstr>Low-Grade Glioma: Diencephalic Syndrome</vt:lpstr>
      <vt:lpstr>Low-Grade Glioma: Diencephalic Syndrome “Classic” Case</vt:lpstr>
      <vt:lpstr>PowerPoint Presentation</vt:lpstr>
      <vt:lpstr>High-Grade Glioma: General</vt:lpstr>
      <vt:lpstr>High-Grade Glioma: Epidemiology</vt:lpstr>
      <vt:lpstr>High-Grade Glioma: Risk Assessment</vt:lpstr>
      <vt:lpstr>High-Grade Glioma: Diagnosis and Evaluation</vt:lpstr>
      <vt:lpstr>High-Grade Glioma: Pathology</vt:lpstr>
      <vt:lpstr>Diffuse Intrinsic Pontine Glioma (DIPG)</vt:lpstr>
      <vt:lpstr>High-Grade Glioma: Molecular Biology</vt:lpstr>
      <vt:lpstr>High-Grade Glioma: Treatment</vt:lpstr>
      <vt:lpstr>High-Grade Glioma: Outcomes</vt:lpstr>
      <vt:lpstr>PowerPoint Presentation</vt:lpstr>
      <vt:lpstr>Medulloblastoma: General</vt:lpstr>
      <vt:lpstr>Medulloblastoma: Epidemiology</vt:lpstr>
      <vt:lpstr>Medulloblastoma: Risk Assessment</vt:lpstr>
      <vt:lpstr>Medulloblastoma: Diagnosis and Evaluation</vt:lpstr>
      <vt:lpstr>Medulloblastoma: Imaging</vt:lpstr>
      <vt:lpstr>Medulloblastoma: Pathology</vt:lpstr>
      <vt:lpstr>Medulloblastoma: Molecular Biology</vt:lpstr>
      <vt:lpstr>Medulloblastoma: Molecular Subgrouping</vt:lpstr>
      <vt:lpstr>Medulloblastoma: “Historic” Risk Groups and Treatment</vt:lpstr>
      <vt:lpstr>Medulloblastoma: “Historic” Risk Stratification</vt:lpstr>
      <vt:lpstr>Medulloblastoma: Outcomes</vt:lpstr>
      <vt:lpstr>PowerPoint Presentation</vt:lpstr>
      <vt:lpstr>Ependymoma: General</vt:lpstr>
      <vt:lpstr>Ependymoma: Epidemiology</vt:lpstr>
      <vt:lpstr>Ependymoma: Risk Assessment</vt:lpstr>
      <vt:lpstr>Ependymoma: Diagnosis and Evaluation</vt:lpstr>
      <vt:lpstr>Ependymoma: Imaging</vt:lpstr>
      <vt:lpstr>Ependymoma: Pathology</vt:lpstr>
      <vt:lpstr>Ependymoma: Molecular Biology</vt:lpstr>
      <vt:lpstr>Ependymoma: Treatment</vt:lpstr>
      <vt:lpstr>Ependymoma: Outcome</vt:lpstr>
      <vt:lpstr>PowerPoint Presentation</vt:lpstr>
      <vt:lpstr>CNS Germ Cell Tumors: General</vt:lpstr>
      <vt:lpstr>CNS Germ Cell Tumors: Epidemiology</vt:lpstr>
      <vt:lpstr>CNS Germ Cell Tumor: Risk Assessment</vt:lpstr>
      <vt:lpstr>CNS Germ Cell Tumor: Imaging</vt:lpstr>
      <vt:lpstr>CNS Germ Cell Tumors: Unique Symptoms</vt:lpstr>
      <vt:lpstr>CNS Germ Cell Tumors: Pathology</vt:lpstr>
      <vt:lpstr>CNS Germ Cell Tumor: Diagnosis and Evaluation</vt:lpstr>
      <vt:lpstr>CNS Germ Cell Tumor:  Treatment</vt:lpstr>
      <vt:lpstr>CNS Germ Cell Tumor:  Outcomes</vt:lpstr>
      <vt:lpstr>PowerPoint Presentation</vt:lpstr>
      <vt:lpstr>Atypical Teratoid Rhabdoid Tumor  (AT/RT)</vt:lpstr>
      <vt:lpstr>Choroid Plexus Tumors</vt:lpstr>
      <vt:lpstr>Craniopharyngioma</vt:lpstr>
      <vt:lpstr>PowerPoint Presentation</vt:lpstr>
      <vt:lpstr>CNS Tumors: Late Effects of Therapy</vt:lpstr>
      <vt:lpstr>CNS Tumors: Secondary Malignancy</vt:lpstr>
      <vt:lpstr>Thank you and Best of Luck!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Sonya Jones</dc:creator>
  <cp:lastModifiedBy>Jerrod Liveoak</cp:lastModifiedBy>
  <cp:revision>19</cp:revision>
  <dcterms:created xsi:type="dcterms:W3CDTF">2020-10-02T16:01:30Z</dcterms:created>
  <dcterms:modified xsi:type="dcterms:W3CDTF">2020-12-16T00:22:04Z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0x010100579A214DB234C54691908C6F3DF6D4DB</vt:lpwstr>
  </property>
  <property fmtid="{D5CDD505-2E9C-101B-9397-08002B2CF9AE}" pid="3" name="Order">
    <vt:r8>100</vt:r8>
  </property>
  <property fmtid="{D5CDD505-2E9C-101B-9397-08002B2CF9AE}" pid="4" name="MediaServiceImageTags">
    <vt:lpwstr/>
  </property>
</Properties>
</file>